
<file path=[Content_Types].xml><?xml version="1.0" encoding="utf-8"?>
<Types xmlns="http://schemas.openxmlformats.org/package/2006/content-types">
  <Default Extension="png" ContentType="image/png"/>
  <Default Extension="mpg" ContentType="video/mpe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2.xml" ContentType="application/vnd.openxmlformats-officedocument.drawingml.chart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98" r:id="rId2"/>
    <p:sldId id="349" r:id="rId3"/>
    <p:sldId id="354" r:id="rId4"/>
    <p:sldId id="355" r:id="rId5"/>
    <p:sldId id="356" r:id="rId6"/>
    <p:sldId id="357" r:id="rId7"/>
    <p:sldId id="358" r:id="rId8"/>
    <p:sldId id="359" r:id="rId9"/>
    <p:sldId id="310" r:id="rId10"/>
    <p:sldId id="311" r:id="rId11"/>
    <p:sldId id="312" r:id="rId12"/>
    <p:sldId id="313" r:id="rId13"/>
    <p:sldId id="365" r:id="rId14"/>
    <p:sldId id="366" r:id="rId15"/>
    <p:sldId id="367" r:id="rId16"/>
    <p:sldId id="368" r:id="rId17"/>
    <p:sldId id="320" r:id="rId18"/>
    <p:sldId id="318" r:id="rId19"/>
    <p:sldId id="369" r:id="rId20"/>
    <p:sldId id="370" r:id="rId21"/>
    <p:sldId id="371" r:id="rId22"/>
    <p:sldId id="372" r:id="rId23"/>
    <p:sldId id="373" r:id="rId24"/>
    <p:sldId id="374" r:id="rId25"/>
    <p:sldId id="314" r:id="rId26"/>
    <p:sldId id="319" r:id="rId27"/>
    <p:sldId id="321" r:id="rId28"/>
    <p:sldId id="323" r:id="rId29"/>
    <p:sldId id="328" r:id="rId30"/>
  </p:sldIdLst>
  <p:sldSz cx="9144000" cy="6858000" type="screen4x3"/>
  <p:notesSz cx="9236075" cy="6950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0000"/>
    <a:srgbClr val="760000"/>
    <a:srgbClr val="F6F4F0"/>
    <a:srgbClr val="E7E1D5"/>
    <a:srgbClr val="E3DDD5"/>
    <a:srgbClr val="DFC595"/>
    <a:srgbClr val="A80000"/>
    <a:srgbClr val="007A37"/>
    <a:srgbClr val="920000"/>
    <a:srgbClr val="9078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123" autoAdjust="0"/>
  </p:normalViewPr>
  <p:slideViewPr>
    <p:cSldViewPr>
      <p:cViewPr varScale="1">
        <p:scale>
          <a:sx n="78" d="100"/>
          <a:sy n="78" d="100"/>
        </p:scale>
        <p:origin x="72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5"/>
      <c:rotY val="20"/>
      <c:depthPercent val="8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7.4603174603174602E-2"/>
          <c:y val="4.3269230769230768E-2"/>
          <c:w val="0.90952380952380962"/>
          <c:h val="0.8822115384615384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920000"/>
            </a:solidFill>
            <a:ln w="11589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20000"/>
              </a:solidFill>
              <a:ln w="11589">
                <a:solidFill>
                  <a:schemeClr val="tx1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invertIfNegative val="0"/>
            <c:bubble3D val="0"/>
            <c:spPr>
              <a:solidFill>
                <a:srgbClr val="920000"/>
              </a:solidFill>
              <a:ln w="11589">
                <a:solidFill>
                  <a:schemeClr val="tx1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Sheet1!$C$2:$D$2</c:f>
              <c:numCache>
                <c:formatCode>General</c:formatCode>
                <c:ptCount val="2"/>
                <c:pt idx="0">
                  <c:v>0.84000000000000064</c:v>
                </c:pt>
                <c:pt idx="1">
                  <c:v>5.0000000000000114E-3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gapDepth val="0"/>
        <c:shape val="box"/>
        <c:axId val="222304840"/>
        <c:axId val="222305232"/>
        <c:axId val="0"/>
      </c:bar3DChart>
      <c:catAx>
        <c:axId val="222304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289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43" b="1" i="0" u="none" strike="noStrike" baseline="0">
                <a:solidFill>
                  <a:schemeClr val="tx1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222305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223052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89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43" b="1" i="0" u="none" strike="noStrike" baseline="0">
                <a:solidFill>
                  <a:schemeClr val="tx1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222304840"/>
        <c:crosses val="autoZero"/>
        <c:crossBetween val="between"/>
        <c:majorUnit val="0.2"/>
      </c:valAx>
      <c:spPr>
        <a:noFill/>
        <a:ln w="2317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43" b="1" i="0" u="none" strike="noStrike" baseline="0">
          <a:solidFill>
            <a:schemeClr val="tx1"/>
          </a:solidFill>
          <a:latin typeface="Arial Narrow"/>
          <a:ea typeface="Arial Narrow"/>
          <a:cs typeface="Arial Narrow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01060070671391"/>
          <c:y val="4.9065420560748016E-2"/>
          <c:w val="0.84098941313666065"/>
          <c:h val="0.89370970114394099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Buyer (1 Bidder)</c:v>
                </c:pt>
              </c:strCache>
            </c:strRef>
          </c:tx>
          <c:spPr>
            <a:ln w="50800">
              <a:solidFill>
                <a:srgbClr val="2587C9"/>
              </a:solidFill>
            </a:ln>
          </c:spPr>
          <c:marker>
            <c:symbol val="triangle"/>
            <c:size val="10"/>
            <c:spPr>
              <a:solidFill>
                <a:srgbClr val="2073AC"/>
              </a:solidFill>
              <a:ln>
                <a:solidFill>
                  <a:srgbClr val="FFFF99"/>
                </a:solidFill>
                <a:prstDash val="solid"/>
              </a:ln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-15</c:v>
                </c:pt>
                <c:pt idx="1">
                  <c:v>-10</c:v>
                </c:pt>
                <c:pt idx="2">
                  <c:v>-5</c:v>
                </c:pt>
                <c:pt idx="3">
                  <c:v>0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20</c:v>
                </c:pt>
                <c:pt idx="8">
                  <c:v>25</c:v>
                </c:pt>
                <c:pt idx="9">
                  <c:v>30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0</c:v>
                </c:pt>
                <c:pt idx="1">
                  <c:v>2.0000000000000052E-3</c:v>
                </c:pt>
                <c:pt idx="2">
                  <c:v>8.0000000000000227E-3</c:v>
                </c:pt>
                <c:pt idx="3">
                  <c:v>2.0000000000000046E-2</c:v>
                </c:pt>
                <c:pt idx="4">
                  <c:v>3.0000000000000072E-2</c:v>
                </c:pt>
                <c:pt idx="5">
                  <c:v>3.0000000000000072E-2</c:v>
                </c:pt>
                <c:pt idx="6">
                  <c:v>2.0000000000000046E-2</c:v>
                </c:pt>
                <c:pt idx="7">
                  <c:v>2.0000000000000046E-2</c:v>
                </c:pt>
                <c:pt idx="8">
                  <c:v>2.0000000000000046E-2</c:v>
                </c:pt>
                <c:pt idx="9">
                  <c:v>2.0000000000000046E-2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Buyer (Mult Bidders)</c:v>
                </c:pt>
              </c:strCache>
            </c:strRef>
          </c:tx>
          <c:spPr>
            <a:ln w="50800">
              <a:solidFill>
                <a:srgbClr val="FF0000"/>
              </a:solidFill>
            </a:ln>
          </c:spPr>
          <c:marker>
            <c:symbol val="diamond"/>
            <c:size val="10"/>
            <c:spPr>
              <a:solidFill>
                <a:srgbClr val="FF0000"/>
              </a:solidFill>
              <a:ln>
                <a:solidFill>
                  <a:srgbClr val="00FF00"/>
                </a:solidFill>
                <a:prstDash val="solid"/>
              </a:ln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-15</c:v>
                </c:pt>
                <c:pt idx="1">
                  <c:v>-10</c:v>
                </c:pt>
                <c:pt idx="2">
                  <c:v>-5</c:v>
                </c:pt>
                <c:pt idx="3">
                  <c:v>0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20</c:v>
                </c:pt>
                <c:pt idx="8">
                  <c:v>25</c:v>
                </c:pt>
                <c:pt idx="9">
                  <c:v>30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5.0000000000000218E-3</c:v>
                </c:pt>
                <c:pt idx="1">
                  <c:v>1.0000000000000041E-3</c:v>
                </c:pt>
                <c:pt idx="2">
                  <c:v>0</c:v>
                </c:pt>
                <c:pt idx="3">
                  <c:v>2.0000000000000052E-3</c:v>
                </c:pt>
                <c:pt idx="4">
                  <c:v>3.0000000000000152E-3</c:v>
                </c:pt>
                <c:pt idx="5">
                  <c:v>1.0000000000000041E-3</c:v>
                </c:pt>
                <c:pt idx="6">
                  <c:v>0</c:v>
                </c:pt>
                <c:pt idx="7">
                  <c:v>-1.0000000000000024E-2</c:v>
                </c:pt>
                <c:pt idx="8">
                  <c:v>-1.0000000000000024E-2</c:v>
                </c:pt>
                <c:pt idx="9">
                  <c:v>-1.0000000000000024E-2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Target  (1 Bidder)</c:v>
                </c:pt>
              </c:strCache>
            </c:strRef>
          </c:tx>
          <c:spPr>
            <a:ln w="50800">
              <a:solidFill>
                <a:srgbClr val="FFC000"/>
              </a:solidFill>
            </a:ln>
          </c:spPr>
          <c:marker>
            <c:symbol val="triangle"/>
            <c:size val="10"/>
            <c:spPr>
              <a:solidFill>
                <a:srgbClr val="FFC000"/>
              </a:solidFill>
              <a:ln>
                <a:solidFill>
                  <a:srgbClr val="FFFFFF"/>
                </a:solidFill>
                <a:prstDash val="solid"/>
              </a:ln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-15</c:v>
                </c:pt>
                <c:pt idx="1">
                  <c:v>-10</c:v>
                </c:pt>
                <c:pt idx="2">
                  <c:v>-5</c:v>
                </c:pt>
                <c:pt idx="3">
                  <c:v>0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20</c:v>
                </c:pt>
                <c:pt idx="8">
                  <c:v>25</c:v>
                </c:pt>
                <c:pt idx="9">
                  <c:v>30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0</c:v>
                </c:pt>
                <c:pt idx="1">
                  <c:v>2.0000000000000046E-2</c:v>
                </c:pt>
                <c:pt idx="2">
                  <c:v>5.00000000000001E-2</c:v>
                </c:pt>
                <c:pt idx="3">
                  <c:v>0.25</c:v>
                </c:pt>
                <c:pt idx="4">
                  <c:v>0.30000000000000032</c:v>
                </c:pt>
                <c:pt idx="5">
                  <c:v>0.30000000000000032</c:v>
                </c:pt>
                <c:pt idx="6">
                  <c:v>0.30000000000000032</c:v>
                </c:pt>
                <c:pt idx="7">
                  <c:v>0.27</c:v>
                </c:pt>
                <c:pt idx="8">
                  <c:v>0.27</c:v>
                </c:pt>
                <c:pt idx="9">
                  <c:v>0.25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Target (Mult Bidders)</c:v>
                </c:pt>
              </c:strCache>
            </c:strRef>
          </c:tx>
          <c:spPr>
            <a:ln w="50800">
              <a:solidFill>
                <a:srgbClr val="00B050"/>
              </a:solidFill>
              <a:prstDash val="solid"/>
            </a:ln>
          </c:spPr>
          <c:marker>
            <c:symbol val="diamond"/>
            <c:size val="10"/>
            <c:spPr>
              <a:solidFill>
                <a:srgbClr val="00B050"/>
              </a:solidFill>
              <a:ln>
                <a:solidFill>
                  <a:srgbClr val="FF6600"/>
                </a:solidFill>
                <a:prstDash val="solid"/>
              </a:ln>
            </c:spPr>
          </c:marker>
          <c:cat>
            <c:numRef>
              <c:f>Sheet1!$B$1:$L$1</c:f>
              <c:numCache>
                <c:formatCode>General</c:formatCode>
                <c:ptCount val="11"/>
                <c:pt idx="0">
                  <c:v>-15</c:v>
                </c:pt>
                <c:pt idx="1">
                  <c:v>-10</c:v>
                </c:pt>
                <c:pt idx="2">
                  <c:v>-5</c:v>
                </c:pt>
                <c:pt idx="3">
                  <c:v>0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20</c:v>
                </c:pt>
                <c:pt idx="8">
                  <c:v>25</c:v>
                </c:pt>
                <c:pt idx="9">
                  <c:v>30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2.0000000000000046E-2</c:v>
                </c:pt>
                <c:pt idx="1">
                  <c:v>5.00000000000001E-2</c:v>
                </c:pt>
                <c:pt idx="2">
                  <c:v>0.1</c:v>
                </c:pt>
                <c:pt idx="3">
                  <c:v>0.30000000000000032</c:v>
                </c:pt>
                <c:pt idx="4">
                  <c:v>0.32000000000000245</c:v>
                </c:pt>
                <c:pt idx="5">
                  <c:v>0.34000000000000064</c:v>
                </c:pt>
                <c:pt idx="6">
                  <c:v>0.38000000000000239</c:v>
                </c:pt>
                <c:pt idx="7">
                  <c:v>0.4</c:v>
                </c:pt>
                <c:pt idx="8">
                  <c:v>0.42000000000000032</c:v>
                </c:pt>
                <c:pt idx="9">
                  <c:v>0.45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2306800"/>
        <c:axId val="222307192"/>
      </c:lineChart>
      <c:catAx>
        <c:axId val="222306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416" b="0" i="0" u="none" strike="noStrike" baseline="0">
                    <a:solidFill>
                      <a:schemeClr val="tx1"/>
                    </a:solidFill>
                    <a:latin typeface="Arial Narrow"/>
                    <a:ea typeface="Arial Narrow"/>
                    <a:cs typeface="Arial Narrow"/>
                  </a:defRPr>
                </a:pPr>
                <a:r>
                  <a:rPr lang="en-US"/>
                  <a:t>Event day</a:t>
                </a:r>
              </a:p>
            </c:rich>
          </c:tx>
          <c:layout>
            <c:manualLayout>
              <c:xMode val="edge"/>
              <c:yMode val="edge"/>
              <c:x val="0.53040023209118403"/>
              <c:y val="0.87678752259709825"/>
            </c:manualLayout>
          </c:layout>
          <c:overlay val="0"/>
          <c:spPr>
            <a:noFill/>
            <a:ln w="30303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7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147" b="0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2223071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22307192"/>
        <c:scaling>
          <c:orientation val="minMax"/>
          <c:max val="0.5"/>
        </c:scaling>
        <c:delete val="0"/>
        <c:axPos val="l"/>
        <c:majorGridlines>
          <c:spPr>
            <a:ln w="3788">
              <a:solidFill>
                <a:schemeClr val="tx1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2416" b="1" i="0" u="none" strike="noStrike" baseline="0">
                    <a:solidFill>
                      <a:schemeClr val="tx1"/>
                    </a:solidFill>
                    <a:latin typeface="Arial Narrow"/>
                    <a:ea typeface="Arial Narrow"/>
                    <a:cs typeface="Arial Narrow"/>
                  </a:defRPr>
                </a:pPr>
                <a:r>
                  <a:rPr lang="en-US"/>
                  <a:t>Cumulative abnormal returns  .</a:t>
                </a:r>
              </a:p>
            </c:rich>
          </c:tx>
          <c:layout>
            <c:manualLayout>
              <c:xMode val="edge"/>
              <c:yMode val="edge"/>
              <c:x val="6.1248527679623077E-2"/>
              <c:y val="0.11214953271028077"/>
            </c:manualLayout>
          </c:layout>
          <c:overlay val="0"/>
          <c:spPr>
            <a:noFill/>
            <a:ln w="30303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7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147" b="0" i="0" u="none" strike="noStrike" baseline="0">
                <a:solidFill>
                  <a:schemeClr val="tx1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222306800"/>
        <c:crosses val="autoZero"/>
        <c:crossBetween val="between"/>
      </c:valAx>
      <c:spPr>
        <a:gradFill>
          <a:gsLst>
            <a:gs pos="0">
              <a:schemeClr val="accent3">
                <a:lumMod val="20000"/>
                <a:lumOff val="80000"/>
              </a:schemeClr>
            </a:gs>
            <a:gs pos="100000">
              <a:prstClr val="white"/>
            </a:gs>
          </a:gsLst>
          <a:lin ang="5400000" scaled="0"/>
        </a:gradFill>
        <a:ln w="15152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6725559481743427"/>
          <c:y val="6.5420560747663573E-2"/>
          <c:w val="0.25584998430707956"/>
          <c:h val="0.20234997413049582"/>
        </c:manualLayout>
      </c:layout>
      <c:overlay val="0"/>
      <c:spPr>
        <a:solidFill>
          <a:schemeClr val="bg1"/>
        </a:solidFill>
        <a:ln w="3788">
          <a:solidFill>
            <a:schemeClr val="tx1"/>
          </a:solidFill>
          <a:prstDash val="solid"/>
        </a:ln>
        <a:effectLst>
          <a:outerShdw blurRad="139700" dist="76200" dir="2700000" algn="br">
            <a:srgbClr val="000000">
              <a:alpha val="61000"/>
            </a:srgbClr>
          </a:outerShdw>
        </a:effectLst>
      </c:spPr>
      <c:txPr>
        <a:bodyPr/>
        <a:lstStyle/>
        <a:p>
          <a:pPr>
            <a:defRPr sz="1974" b="0" i="0" u="none" strike="noStrike" baseline="0">
              <a:solidFill>
                <a:schemeClr val="tx1"/>
              </a:solidFill>
              <a:latin typeface="Arial Narrow"/>
              <a:ea typeface="Arial Narrow"/>
              <a:cs typeface="Arial Narrow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147" b="1" i="0" u="none" strike="noStrike" baseline="0">
          <a:solidFill>
            <a:schemeClr val="tx1"/>
          </a:solidFill>
          <a:latin typeface="Arial Narrow"/>
          <a:ea typeface="Arial Narrow"/>
          <a:cs typeface="Arial Narrow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47504"/>
          </a:xfrm>
          <a:prstGeom prst="rect">
            <a:avLst/>
          </a:prstGeom>
        </p:spPr>
        <p:txBody>
          <a:bodyPr vert="horz" lIns="91890" tIns="45946" rIns="91890" bIns="45946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638" y="0"/>
            <a:ext cx="4002299" cy="347504"/>
          </a:xfrm>
          <a:prstGeom prst="rect">
            <a:avLst/>
          </a:prstGeom>
        </p:spPr>
        <p:txBody>
          <a:bodyPr vert="horz" lIns="91890" tIns="45946" rIns="91890" bIns="45946" rtlCol="0"/>
          <a:lstStyle>
            <a:lvl1pPr algn="r">
              <a:defRPr sz="1100"/>
            </a:lvl1pPr>
          </a:lstStyle>
          <a:p>
            <a:fld id="{246B21E5-773E-4D30-B53D-15F87A4B3701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01365"/>
            <a:ext cx="4002299" cy="347504"/>
          </a:xfrm>
          <a:prstGeom prst="rect">
            <a:avLst/>
          </a:prstGeom>
        </p:spPr>
        <p:txBody>
          <a:bodyPr vert="horz" lIns="91890" tIns="45946" rIns="91890" bIns="45946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638" y="6601365"/>
            <a:ext cx="4002299" cy="347504"/>
          </a:xfrm>
          <a:prstGeom prst="rect">
            <a:avLst/>
          </a:prstGeom>
        </p:spPr>
        <p:txBody>
          <a:bodyPr vert="horz" lIns="91890" tIns="45946" rIns="91890" bIns="45946" rtlCol="0" anchor="b"/>
          <a:lstStyle>
            <a:lvl1pPr algn="r">
              <a:defRPr sz="1100"/>
            </a:lvl1pPr>
          </a:lstStyle>
          <a:p>
            <a:fld id="{C415E1DA-6DAB-4FE2-B658-2B6D703F5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62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47504"/>
          </a:xfrm>
          <a:prstGeom prst="rect">
            <a:avLst/>
          </a:prstGeom>
        </p:spPr>
        <p:txBody>
          <a:bodyPr vert="horz" lIns="91890" tIns="45946" rIns="91890" bIns="45946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1638" y="0"/>
            <a:ext cx="4002299" cy="347504"/>
          </a:xfrm>
          <a:prstGeom prst="rect">
            <a:avLst/>
          </a:prstGeom>
        </p:spPr>
        <p:txBody>
          <a:bodyPr vert="horz" lIns="91890" tIns="45946" rIns="91890" bIns="45946" rtlCol="0"/>
          <a:lstStyle>
            <a:lvl1pPr algn="r">
              <a:defRPr sz="1100"/>
            </a:lvl1pPr>
          </a:lstStyle>
          <a:p>
            <a:fld id="{244B5122-43B7-4975-950E-D70F16797833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79725" y="522288"/>
            <a:ext cx="3476625" cy="2606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90" tIns="45946" rIns="91890" bIns="459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608" y="3301287"/>
            <a:ext cx="7388860" cy="3127534"/>
          </a:xfrm>
          <a:prstGeom prst="rect">
            <a:avLst/>
          </a:prstGeom>
        </p:spPr>
        <p:txBody>
          <a:bodyPr vert="horz" lIns="91890" tIns="45946" rIns="91890" bIns="459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01365"/>
            <a:ext cx="4002299" cy="347504"/>
          </a:xfrm>
          <a:prstGeom prst="rect">
            <a:avLst/>
          </a:prstGeom>
        </p:spPr>
        <p:txBody>
          <a:bodyPr vert="horz" lIns="91890" tIns="45946" rIns="91890" bIns="45946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1638" y="6601365"/>
            <a:ext cx="4002299" cy="347504"/>
          </a:xfrm>
          <a:prstGeom prst="rect">
            <a:avLst/>
          </a:prstGeom>
        </p:spPr>
        <p:txBody>
          <a:bodyPr vert="horz" lIns="91890" tIns="45946" rIns="91890" bIns="45946" rtlCol="0" anchor="b"/>
          <a:lstStyle>
            <a:lvl1pPr algn="r">
              <a:defRPr sz="1100"/>
            </a:lvl1pPr>
          </a:lstStyle>
          <a:p>
            <a:fld id="{C6D917D0-A91D-4A09-A2C5-B4856B2B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11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601"/>
            <a:fld id="{1CC6A374-F374-404C-BF65-D06A79F7478F}" type="slidenum">
              <a:rPr lang="en-US" smtClean="0"/>
              <a:pPr defTabSz="876601"/>
              <a:t>1</a:t>
            </a:fld>
            <a:endParaRPr lang="en-US" dirty="0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052620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402"/>
            <a:fld id="{51FBDD29-A4C9-4689-A9C1-EB001F0ABF6C}" type="slidenum">
              <a:rPr lang="en-US" smtClean="0"/>
              <a:pPr defTabSz="876402"/>
              <a:t>10</a:t>
            </a:fld>
            <a:endParaRPr lang="en-US" dirty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73522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601"/>
            <a:fld id="{E0F107A7-5F75-4FC8-A804-0A4D386957A5}" type="slidenum">
              <a:rPr lang="en-US" smtClean="0"/>
              <a:pPr defTabSz="876601"/>
              <a:t>11</a:t>
            </a:fld>
            <a:endParaRPr lang="en-US" dirty="0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435239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601"/>
            <a:fld id="{7DB92F97-4111-426B-817C-B2B8CDB8B6C0}" type="slidenum">
              <a:rPr lang="en-US" smtClean="0"/>
              <a:pPr defTabSz="876601"/>
              <a:t>12</a:t>
            </a:fld>
            <a:endParaRPr lang="en-US" dirty="0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86352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68016"/>
            <a:fld id="{6FAA6290-5E6F-4955-AF3D-8A7A22EF7B87}" type="slidenum">
              <a:rPr lang="en-US" smtClean="0"/>
              <a:pPr defTabSz="868016"/>
              <a:t>13</a:t>
            </a:fld>
            <a:endParaRPr lang="en-US" dirty="0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414921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701"/>
            <a:fld id="{2C8B523C-2124-4D9B-94D9-BEFD64647062}" type="slidenum">
              <a:rPr lang="en-US" smtClean="0"/>
              <a:pPr defTabSz="876701"/>
              <a:t>15</a:t>
            </a:fld>
            <a:endParaRPr lang="en-US" dirty="0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44128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701"/>
            <a:fld id="{531DC9C3-9A21-4A26-8A45-324626FEABF4}" type="slidenum">
              <a:rPr lang="en-US" smtClean="0"/>
              <a:pPr defTabSz="876701"/>
              <a:t>16</a:t>
            </a:fld>
            <a:endParaRPr lang="en-US" dirty="0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650063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701"/>
            <a:fld id="{3DF83375-35E2-41F5-8232-F9DFDF4621FD}" type="slidenum">
              <a:rPr lang="en-US" smtClean="0"/>
              <a:pPr defTabSz="876701"/>
              <a:t>17</a:t>
            </a:fld>
            <a:endParaRPr lang="en-US" dirty="0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387614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701"/>
            <a:fld id="{3494E078-0887-4072-9FBE-23C0F4CF49E2}" type="slidenum">
              <a:rPr lang="en-US" smtClean="0"/>
              <a:pPr defTabSz="876701"/>
              <a:t>18</a:t>
            </a:fld>
            <a:endParaRPr lang="en-US" dirty="0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084433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601"/>
            <a:fld id="{C72B42F5-5172-4EB4-B07D-62594A4236FE}" type="slidenum">
              <a:rPr lang="en-US" smtClean="0"/>
              <a:pPr defTabSz="876601"/>
              <a:t>19</a:t>
            </a:fld>
            <a:endParaRPr lang="en-US" dirty="0" smtClean="0"/>
          </a:p>
        </p:txBody>
      </p:sp>
      <p:sp>
        <p:nvSpPr>
          <p:cNvPr id="5632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87211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507"/>
            <a:fld id="{0C640137-63EA-4CDD-9226-28ACF86F3ABB}" type="slidenum">
              <a:rPr lang="en-US" smtClean="0">
                <a:solidFill>
                  <a:prstClr val="black"/>
                </a:solidFill>
              </a:rPr>
              <a:pPr defTabSz="876507"/>
              <a:t>20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22046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 txBox="1">
            <a:spLocks noGrp="1" noChangeArrowheads="1"/>
          </p:cNvSpPr>
          <p:nvPr/>
        </p:nvSpPr>
        <p:spPr bwMode="auto">
          <a:xfrm>
            <a:off x="5233086" y="6602583"/>
            <a:ext cx="4002999" cy="347502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lIns="88734" tIns="44367" rIns="88734" bIns="44367" anchor="b"/>
          <a:lstStyle/>
          <a:p>
            <a:pPr algn="r" defTabSz="887196"/>
            <a:fld id="{D7C6F0A5-66CC-470B-B745-C2BBEEB2A614}" type="slidenum">
              <a:rPr lang="en-US" sz="1100"/>
              <a:pPr algn="r" defTabSz="887196"/>
              <a:t>2</a:t>
            </a:fld>
            <a:endParaRPr lang="en-US" sz="1100" dirty="0"/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306067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67D0A-74A6-4DE9-9874-09474AC27106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8930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59237"/>
            <a:fld id="{D7C8EF21-673C-4F1E-9B9C-DFF4991205D4}" type="slidenum">
              <a:rPr lang="en-US" smtClean="0">
                <a:solidFill>
                  <a:prstClr val="black"/>
                </a:solidFill>
              </a:rPr>
              <a:pPr defTabSz="859237"/>
              <a:t>22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317408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495"/>
            <a:fld id="{7A3302E9-CD2A-49AB-9752-AB237466D95E}" type="slidenum">
              <a:rPr lang="en-US" smtClean="0"/>
              <a:pPr defTabSz="912495"/>
              <a:t>24</a:t>
            </a:fld>
            <a:endParaRPr lang="en-US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199402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68016"/>
            <a:fld id="{6FAA6290-5E6F-4955-AF3D-8A7A22EF7B87}" type="slidenum">
              <a:rPr lang="en-US" smtClean="0"/>
              <a:pPr defTabSz="868016"/>
              <a:t>25</a:t>
            </a:fld>
            <a:endParaRPr lang="en-US" dirty="0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905346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507"/>
            <a:fld id="{88033551-D8A3-4615-91DA-5820BDD8A62B}" type="slidenum">
              <a:rPr lang="en-US" smtClean="0"/>
              <a:pPr defTabSz="876507"/>
              <a:t>26</a:t>
            </a:fld>
            <a:endParaRPr lang="en-US" dirty="0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198996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5186"/>
            <a:fld id="{6306DB97-5478-4D63-A7C5-D64C7FB96C7D}" type="slidenum">
              <a:rPr lang="en-US" smtClean="0"/>
              <a:pPr defTabSz="875186"/>
              <a:t>27</a:t>
            </a:fld>
            <a:endParaRPr lang="en-US" dirty="0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20700"/>
            <a:ext cx="3478213" cy="2608263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2015" y="3298135"/>
            <a:ext cx="6772066" cy="3132274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367674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701"/>
            <a:fld id="{E115E4AC-BC2B-49CA-8D1C-5E58055E5E95}" type="slidenum">
              <a:rPr lang="en-US" smtClean="0"/>
              <a:pPr defTabSz="876701"/>
              <a:t>28</a:t>
            </a:fld>
            <a:endParaRPr lang="en-US" dirty="0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36009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 txBox="1">
            <a:spLocks noGrp="1" noChangeArrowheads="1"/>
          </p:cNvSpPr>
          <p:nvPr/>
        </p:nvSpPr>
        <p:spPr bwMode="auto">
          <a:xfrm>
            <a:off x="5233085" y="6602580"/>
            <a:ext cx="4002999" cy="347502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lIns="88758" tIns="44377" rIns="88758" bIns="44377" anchor="b"/>
          <a:lstStyle/>
          <a:p>
            <a:pPr algn="r" defTabSz="887437"/>
            <a:fld id="{D7C6F0A5-66CC-470B-B745-C2BBEEB2A614}" type="slidenum">
              <a:rPr lang="en-US" sz="1100"/>
              <a:pPr algn="r" defTabSz="887437"/>
              <a:t>29</a:t>
            </a:fld>
            <a:endParaRPr lang="en-US" sz="1100" dirty="0"/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32925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601"/>
            <a:fld id="{C72B42F5-5172-4EB4-B07D-62594A4236FE}" type="slidenum">
              <a:rPr lang="en-US" smtClean="0"/>
              <a:pPr defTabSz="876601"/>
              <a:t>3</a:t>
            </a:fld>
            <a:endParaRPr lang="en-US" dirty="0" smtClean="0"/>
          </a:p>
        </p:txBody>
      </p:sp>
      <p:sp>
        <p:nvSpPr>
          <p:cNvPr id="5632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85722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172"/>
            <a:fld id="{C8FEBE25-14A1-4FBB-8076-97C2C724CCA1}" type="slidenum">
              <a:rPr lang="en-US" smtClean="0"/>
              <a:pPr defTabSz="876172"/>
              <a:t>4</a:t>
            </a:fld>
            <a:endParaRPr lang="en-US" dirty="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77624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601"/>
            <a:fld id="{CC1F4138-6F0E-432B-AA98-6E96CA0E6858}" type="slidenum">
              <a:rPr lang="en-US" smtClean="0"/>
              <a:pPr defTabSz="876601"/>
              <a:t>5</a:t>
            </a:fld>
            <a:endParaRPr lang="en-US" dirty="0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24529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601"/>
            <a:fld id="{4AEF889C-BA0F-4D16-A6C5-9F3039BB0234}" type="slidenum">
              <a:rPr lang="en-US" smtClean="0"/>
              <a:pPr defTabSz="876601"/>
              <a:t>6</a:t>
            </a:fld>
            <a:endParaRPr lang="en-US" dirty="0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96189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601"/>
            <a:fld id="{2C92E004-AAAF-4804-8899-D42748E15702}" type="slidenum">
              <a:rPr lang="en-US" smtClean="0"/>
              <a:pPr defTabSz="876601"/>
              <a:t>7</a:t>
            </a:fld>
            <a:endParaRPr lang="en-US" dirty="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51968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41357"/>
            <a:fld id="{BD124CC5-1A15-4BC0-958F-F23BCC86848B}" type="slidenum">
              <a:rPr lang="en-US" smtClean="0"/>
              <a:pPr defTabSz="841357"/>
              <a:t>8</a:t>
            </a:fld>
            <a:endParaRPr lang="en-US" dirty="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3558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6601"/>
            <a:fld id="{51FBDD29-A4C9-4689-A9C1-EB001F0ABF6C}" type="slidenum">
              <a:rPr lang="en-US" smtClean="0"/>
              <a:pPr defTabSz="876601"/>
              <a:t>9</a:t>
            </a:fld>
            <a:endParaRPr lang="en-US" dirty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43196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9145" y="5943600"/>
            <a:ext cx="9153145" cy="914400"/>
          </a:xfrm>
          <a:prstGeom prst="rect">
            <a:avLst/>
          </a:prstGeom>
          <a:gradFill flip="none" rotWithShape="1">
            <a:gsLst>
              <a:gs pos="18000">
                <a:srgbClr val="920000"/>
              </a:gs>
              <a:gs pos="50000">
                <a:srgbClr val="B80000"/>
              </a:gs>
              <a:gs pos="83000">
                <a:srgbClr val="8A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lnSpc>
                <a:spcPct val="75000"/>
              </a:lnSpc>
              <a:defRPr sz="54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76619"/>
            <a:ext cx="2819400" cy="62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21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9146" y="6364224"/>
            <a:ext cx="9153145" cy="488950"/>
          </a:xfrm>
          <a:prstGeom prst="rect">
            <a:avLst/>
          </a:prstGeom>
          <a:gradFill flip="none" rotWithShape="1">
            <a:gsLst>
              <a:gs pos="18000">
                <a:srgbClr val="920000"/>
              </a:gs>
              <a:gs pos="50000">
                <a:srgbClr val="B80000"/>
              </a:gs>
              <a:gs pos="83000">
                <a:srgbClr val="8A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639762"/>
          </a:xfrm>
        </p:spPr>
        <p:txBody>
          <a:bodyPr>
            <a:normAutofit/>
          </a:bodyPr>
          <a:lstStyle>
            <a:lvl1pPr>
              <a:lnSpc>
                <a:spcPct val="75000"/>
              </a:lnSpc>
              <a:defRPr sz="40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960437"/>
            <a:ext cx="8229600" cy="49831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lnSpc>
                <a:spcPct val="85000"/>
              </a:lnSpc>
              <a:spcBef>
                <a:spcPts val="1800"/>
              </a:spcBef>
              <a:buClr>
                <a:srgbClr val="580000"/>
              </a:buClr>
              <a:buFontTx/>
              <a:buBlip>
                <a:blip r:embed="rId2"/>
              </a:buBlip>
              <a:defRPr sz="2800">
                <a:solidFill>
                  <a:srgbClr val="320000"/>
                </a:solidFill>
                <a:latin typeface="Calibri Light" panose="020F0302020204030204" pitchFamily="34" charset="0"/>
              </a:defRPr>
            </a:lvl1pPr>
            <a:lvl2pPr marL="640080">
              <a:lnSpc>
                <a:spcPct val="85000"/>
              </a:lnSpc>
              <a:spcBef>
                <a:spcPts val="600"/>
              </a:spcBef>
              <a:buClr>
                <a:srgbClr val="800000"/>
              </a:buClr>
              <a:buFont typeface="Wingdings" charset="2"/>
              <a:buChar char="§"/>
              <a:defRPr sz="2400">
                <a:solidFill>
                  <a:srgbClr val="320000"/>
                </a:solidFill>
                <a:latin typeface="Calibri Light" panose="020F0302020204030204" pitchFamily="34" charset="0"/>
              </a:defRPr>
            </a:lvl2pPr>
            <a:lvl3pPr marL="868680" indent="-228600">
              <a:lnSpc>
                <a:spcPct val="85000"/>
              </a:lnSpc>
              <a:buClr>
                <a:srgbClr val="B80000"/>
              </a:buClr>
              <a:buFont typeface="Wingdings" panose="05000000000000000000" pitchFamily="2" charset="2"/>
              <a:buChar char="§"/>
              <a:defRPr sz="2000">
                <a:solidFill>
                  <a:srgbClr val="320000"/>
                </a:solidFill>
                <a:latin typeface="Calibri Light" panose="020F0302020204030204" pitchFamily="34" charset="0"/>
              </a:defRPr>
            </a:lvl3pPr>
            <a:lvl4pPr marL="1097280">
              <a:lnSpc>
                <a:spcPct val="85000"/>
              </a:lnSpc>
              <a:buClr>
                <a:schemeClr val="tx1">
                  <a:lumMod val="65000"/>
                  <a:lumOff val="35000"/>
                </a:schemeClr>
              </a:buClr>
              <a:buSzPct val="110000"/>
              <a:buFont typeface="Arial"/>
              <a:buChar char="•"/>
              <a:defRPr sz="2000">
                <a:solidFill>
                  <a:srgbClr val="320000"/>
                </a:solidFill>
                <a:latin typeface="Calibri Light" panose="020F0302020204030204" pitchFamily="34" charset="0"/>
              </a:defRPr>
            </a:lvl4pPr>
            <a:lvl5pPr marL="1234440" indent="-182880">
              <a:lnSpc>
                <a:spcPct val="85000"/>
              </a:lnSpc>
              <a:buClr>
                <a:schemeClr val="bg1">
                  <a:lumMod val="50000"/>
                </a:schemeClr>
              </a:buClr>
              <a:buSzPct val="100000"/>
              <a:buFont typeface="Arial"/>
              <a:buChar char="•"/>
              <a:defRPr sz="2000">
                <a:solidFill>
                  <a:srgbClr val="320000"/>
                </a:solidFill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382014"/>
            <a:ext cx="2057400" cy="458987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467600" y="6477000"/>
            <a:ext cx="1676400" cy="295466"/>
          </a:xfrm>
          <a:prstGeom prst="rect">
            <a:avLst/>
          </a:prstGeom>
          <a:noFill/>
        </p:spPr>
        <p:txBody>
          <a:bodyPr wrap="square" lIns="9144" tIns="9144" rIns="9144" bIns="9144" rtlCol="0">
            <a:spAutoFit/>
          </a:bodyPr>
          <a:lstStyle/>
          <a:p>
            <a:pPr algn="r"/>
            <a:fld id="{FAD7DE41-3E08-44B3-843B-A08978BB9C9B}" type="slidenum">
              <a:rPr lang="en-US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r"/>
              <a:t>‹#›</a:t>
            </a:fld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241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7" y="0"/>
            <a:ext cx="9153145" cy="1143000"/>
          </a:xfrm>
        </p:spPr>
        <p:txBody>
          <a:bodyPr>
            <a:normAutofit/>
          </a:bodyPr>
          <a:lstStyle>
            <a:lvl1pPr>
              <a:defRPr sz="40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9146" y="6364224"/>
            <a:ext cx="9153145" cy="488950"/>
          </a:xfrm>
          <a:prstGeom prst="rect">
            <a:avLst/>
          </a:prstGeom>
          <a:gradFill flip="none" rotWithShape="1">
            <a:gsLst>
              <a:gs pos="18000">
                <a:srgbClr val="920000"/>
              </a:gs>
              <a:gs pos="50000">
                <a:srgbClr val="B80000"/>
              </a:gs>
              <a:gs pos="83000">
                <a:srgbClr val="8A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382014"/>
            <a:ext cx="2057400" cy="458987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467600" y="6477000"/>
            <a:ext cx="1676400" cy="295466"/>
          </a:xfrm>
          <a:prstGeom prst="rect">
            <a:avLst/>
          </a:prstGeom>
          <a:noFill/>
        </p:spPr>
        <p:txBody>
          <a:bodyPr wrap="square" lIns="9144" tIns="9144" rIns="9144" bIns="9144" rtlCol="0">
            <a:spAutoFit/>
          </a:bodyPr>
          <a:lstStyle/>
          <a:p>
            <a:pPr algn="r"/>
            <a:fld id="{FAD7DE41-3E08-44B3-843B-A08978BB9C9B}" type="slidenum">
              <a:rPr lang="en-US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r"/>
              <a:t>‹#›</a:t>
            </a:fld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733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>
            <a:normAutofit/>
          </a:bodyPr>
          <a:lstStyle>
            <a:lvl1pPr>
              <a:defRPr sz="40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9146" y="6364224"/>
            <a:ext cx="9153145" cy="488950"/>
          </a:xfrm>
          <a:prstGeom prst="rect">
            <a:avLst/>
          </a:prstGeom>
          <a:gradFill flip="none" rotWithShape="1">
            <a:gsLst>
              <a:gs pos="18000">
                <a:srgbClr val="920000"/>
              </a:gs>
              <a:gs pos="50000">
                <a:srgbClr val="B80000"/>
              </a:gs>
              <a:gs pos="83000">
                <a:srgbClr val="8A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382014"/>
            <a:ext cx="2057400" cy="458987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7467600" y="6477000"/>
            <a:ext cx="1676400" cy="295466"/>
          </a:xfrm>
          <a:prstGeom prst="rect">
            <a:avLst/>
          </a:prstGeom>
          <a:noFill/>
        </p:spPr>
        <p:txBody>
          <a:bodyPr wrap="square" lIns="9144" tIns="9144" rIns="9144" bIns="9144" rtlCol="0">
            <a:spAutoFit/>
          </a:bodyPr>
          <a:lstStyle/>
          <a:p>
            <a:pPr algn="r"/>
            <a:fld id="{FAD7DE41-3E08-44B3-843B-A08978BB9C9B}" type="slidenum">
              <a:rPr lang="en-US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r"/>
              <a:t>‹#›</a:t>
            </a:fld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37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79405-7801-4A78-AEE8-C9E003D36BE3}" type="datetimeFigureOut">
              <a:rPr lang="en-US"/>
              <a:pPr>
                <a:defRPr/>
              </a:pPr>
              <a:t>12/30/2015</a:t>
            </a:fld>
            <a:endParaRPr/>
          </a:p>
        </p:txBody>
      </p:sp>
      <p:sp>
        <p:nvSpPr>
          <p:cNvPr id="3" name="Rectangle 1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15"/>
          <p:cNvSpPr>
            <a:spLocks noGrp="1"/>
          </p:cNvSpPr>
          <p:nvPr>
            <p:ph type="sldNum" sz="quarter" idx="12"/>
          </p:nvPr>
        </p:nvSpPr>
        <p:spPr>
          <a:xfrm>
            <a:off x="6553200" y="56388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BB2F-B994-497C-8F6A-6F91DBAC617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285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1A8A6-8469-4303-AF50-9370D2611ECA}" type="datetimeFigureOut">
              <a:rPr lang="en-US" smtClean="0"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1795-E914-41BC-A15C-A36F4C152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93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61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820000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  <a:defRPr/>
            </a:pPr>
            <a:r>
              <a:rPr lang="en-US" sz="4400" dirty="0" smtClean="0">
                <a:solidFill>
                  <a:srgbClr val="920000"/>
                </a:solidFill>
              </a:rPr>
              <a:t>Global Game: The Search for Alliance Partners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162300" y="2209800"/>
            <a:ext cx="2819400" cy="46166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12/5/15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47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988" y="2714624"/>
            <a:ext cx="7672025" cy="2466976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12775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533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400" dirty="0" smtClean="0">
                <a:solidFill>
                  <a:srgbClr val="760000"/>
                </a:solidFill>
              </a:rPr>
              <a:t>Protecting Strategic Knowledge</a:t>
            </a:r>
            <a:endParaRPr lang="en-US" sz="4400" dirty="0">
              <a:solidFill>
                <a:srgbClr val="760000"/>
              </a:solidFill>
            </a:endParaRP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914400"/>
            <a:ext cx="7658100" cy="5181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b="1" dirty="0" smtClean="0"/>
              <a:t>Identify core strategic knowledge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Leakage risk: Who has access? Tacit knowledge? Firm-specific? Legal </a:t>
            </a:r>
            <a:r>
              <a:rPr lang="en-US" sz="2400" dirty="0"/>
              <a:t>protections </a:t>
            </a:r>
            <a:r>
              <a:rPr lang="en-US" sz="2400" dirty="0" smtClean="0"/>
              <a:t>(</a:t>
            </a:r>
            <a:r>
              <a:rPr lang="en-US" sz="2400" dirty="0"/>
              <a:t>patents</a:t>
            </a:r>
            <a:r>
              <a:rPr lang="en-US" sz="2400" dirty="0" smtClean="0"/>
              <a:t>, etc.)?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Organizational protections (STAR):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People: Carefully select who has access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Rewards for protecting proprietary knowledge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Structure: Wall off key knowledge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Processes: Track/document knowledge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Symbols: Convey importance in leaders’ actions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Contractual provisions</a:t>
            </a:r>
            <a:r>
              <a:rPr lang="en-US" dirty="0" smtClean="0"/>
              <a:t>: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Specify what’s off limits &amp; consequences for violation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Limits to employee mobility across firms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Non-disclosure agreements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4600" y="6504801"/>
            <a:ext cx="579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lnSpc>
                <a:spcPct val="75000"/>
              </a:lnSpc>
            </a:pPr>
            <a:r>
              <a:rPr lang="en-US" sz="1600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Adapted from P. Norman, Are your secrets safe?, </a:t>
            </a:r>
            <a:r>
              <a:rPr lang="en-US" sz="1600" u="sng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Business Horizons</a:t>
            </a:r>
            <a:endParaRPr lang="en-US" sz="1600" u="sng" dirty="0">
              <a:solidFill>
                <a:srgbClr val="E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071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457200"/>
          </a:xfrm>
        </p:spPr>
        <p:txBody>
          <a:bodyPr lIns="90488" tIns="44450" rIns="90488" bIns="44450">
            <a:normAutofit fontScale="90000"/>
          </a:bodyPr>
          <a:lstStyle/>
          <a:p>
            <a:pPr>
              <a:defRPr/>
            </a:pPr>
            <a:r>
              <a:rPr lang="en-US" sz="4400" dirty="0">
                <a:solidFill>
                  <a:srgbClr val="920000"/>
                </a:solidFill>
              </a:rPr>
              <a:t>Global Game Take-</a:t>
            </a:r>
            <a:r>
              <a:rPr lang="en-US" sz="4400" dirty="0" err="1">
                <a:solidFill>
                  <a:srgbClr val="920000"/>
                </a:solidFill>
              </a:rPr>
              <a:t>Aways</a:t>
            </a:r>
            <a:endParaRPr lang="en-US" sz="4400" dirty="0">
              <a:solidFill>
                <a:srgbClr val="920000"/>
              </a:solidFill>
            </a:endParaRP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066800"/>
            <a:ext cx="6858000" cy="5562600"/>
          </a:xfrm>
          <a:noFill/>
        </p:spPr>
        <p:txBody>
          <a:bodyPr lIns="90488" tIns="44450" rIns="90488" bIns="44450">
            <a:norm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3600" b="1" dirty="0" smtClean="0">
                <a:solidFill>
                  <a:srgbClr val="920000"/>
                </a:solidFill>
                <a:latin typeface="+mj-lt"/>
              </a:rPr>
              <a:t>C</a:t>
            </a:r>
            <a:r>
              <a:rPr lang="en-US" b="1" dirty="0" smtClean="0"/>
              <a:t>omplementarity:</a:t>
            </a:r>
          </a:p>
          <a:p>
            <a:pPr lvl="1">
              <a:lnSpc>
                <a:spcPct val="75000"/>
              </a:lnSpc>
              <a:spcBef>
                <a:spcPct val="10000"/>
              </a:spcBef>
            </a:pPr>
            <a:r>
              <a:rPr lang="en-US" b="1" dirty="0" smtClean="0"/>
              <a:t>Systematic search </a:t>
            </a:r>
            <a:r>
              <a:rPr lang="en-US" dirty="0" smtClean="0"/>
              <a:t>for complementarities</a:t>
            </a:r>
          </a:p>
          <a:p>
            <a:pPr>
              <a:lnSpc>
                <a:spcPct val="75000"/>
              </a:lnSpc>
            </a:pPr>
            <a:r>
              <a:rPr lang="en-US" sz="3600" b="1" dirty="0">
                <a:solidFill>
                  <a:srgbClr val="920000"/>
                </a:solidFill>
                <a:latin typeface="+mj-lt"/>
              </a:rPr>
              <a:t>C</a:t>
            </a:r>
            <a:r>
              <a:rPr lang="en-US" b="1" dirty="0" smtClean="0"/>
              <a:t>ongruent goals:</a:t>
            </a:r>
            <a:endParaRPr lang="en-US" dirty="0" smtClean="0"/>
          </a:p>
          <a:p>
            <a:pPr lvl="1">
              <a:lnSpc>
                <a:spcPct val="75000"/>
              </a:lnSpc>
              <a:spcBef>
                <a:spcPct val="10000"/>
              </a:spcBef>
            </a:pPr>
            <a:r>
              <a:rPr lang="en-US" dirty="0" smtClean="0"/>
              <a:t>Must understand partner’s motivation/needs</a:t>
            </a:r>
          </a:p>
          <a:p>
            <a:pPr lvl="1">
              <a:lnSpc>
                <a:spcPct val="75000"/>
              </a:lnSpc>
              <a:spcBef>
                <a:spcPct val="10000"/>
              </a:spcBef>
            </a:pPr>
            <a:r>
              <a:rPr lang="en-US" b="1" dirty="0" smtClean="0"/>
              <a:t>Power </a:t>
            </a:r>
            <a:r>
              <a:rPr lang="en-US" dirty="0" smtClean="0"/>
              <a:t>is derived from resource differentials</a:t>
            </a:r>
          </a:p>
          <a:p>
            <a:pPr lvl="1">
              <a:lnSpc>
                <a:spcPct val="75000"/>
              </a:lnSpc>
              <a:spcBef>
                <a:spcPct val="10000"/>
              </a:spcBef>
            </a:pPr>
            <a:r>
              <a:rPr lang="en-US" b="1" dirty="0" smtClean="0"/>
              <a:t>BATNA</a:t>
            </a:r>
            <a:r>
              <a:rPr lang="en-US" dirty="0" smtClean="0"/>
              <a:t>: Be ready to walk (know alternatives)</a:t>
            </a:r>
          </a:p>
          <a:p>
            <a:pPr lvl="1">
              <a:lnSpc>
                <a:spcPct val="75000"/>
              </a:lnSpc>
              <a:spcBef>
                <a:spcPct val="10000"/>
              </a:spcBef>
            </a:pPr>
            <a:r>
              <a:rPr lang="en-US" b="1" dirty="0" smtClean="0"/>
              <a:t>Monitoring/Incentives</a:t>
            </a:r>
            <a:r>
              <a:rPr lang="en-US" dirty="0" smtClean="0"/>
              <a:t>: Verify partners using external information &amp; repeated transactions</a:t>
            </a:r>
          </a:p>
          <a:p>
            <a:pPr>
              <a:lnSpc>
                <a:spcPct val="75000"/>
              </a:lnSpc>
            </a:pPr>
            <a:r>
              <a:rPr lang="en-US" sz="3600" b="1" dirty="0">
                <a:solidFill>
                  <a:srgbClr val="920000"/>
                </a:solidFill>
                <a:latin typeface="+mj-lt"/>
              </a:rPr>
              <a:t>C</a:t>
            </a:r>
            <a:r>
              <a:rPr lang="en-US" b="1" dirty="0" smtClean="0"/>
              <a:t>ompatibility:</a:t>
            </a:r>
          </a:p>
          <a:p>
            <a:pPr lvl="1">
              <a:lnSpc>
                <a:spcPct val="75000"/>
              </a:lnSpc>
              <a:spcBef>
                <a:spcPct val="10000"/>
              </a:spcBef>
            </a:pPr>
            <a:r>
              <a:rPr lang="en-US" b="1" dirty="0" smtClean="0"/>
              <a:t>Asymmetric transferability</a:t>
            </a:r>
            <a:r>
              <a:rPr lang="en-US" dirty="0" smtClean="0"/>
              <a:t>: Knowledge/ technology can be easy or hard to transfer</a:t>
            </a:r>
          </a:p>
          <a:p>
            <a:pPr>
              <a:lnSpc>
                <a:spcPct val="75000"/>
              </a:lnSpc>
            </a:pPr>
            <a:r>
              <a:rPr lang="en-US" sz="3600" b="1" dirty="0">
                <a:solidFill>
                  <a:srgbClr val="920000"/>
                </a:solidFill>
                <a:latin typeface="+mj-lt"/>
              </a:rPr>
              <a:t>C</a:t>
            </a:r>
            <a:r>
              <a:rPr lang="en-US" b="1" dirty="0" smtClean="0"/>
              <a:t>hange:</a:t>
            </a:r>
            <a:r>
              <a:rPr lang="en-US" dirty="0" smtClean="0"/>
              <a:t> </a:t>
            </a:r>
          </a:p>
          <a:p>
            <a:pPr lvl="1">
              <a:lnSpc>
                <a:spcPct val="75000"/>
              </a:lnSpc>
              <a:spcBef>
                <a:spcPct val="5000"/>
              </a:spcBef>
            </a:pPr>
            <a:r>
              <a:rPr lang="en-US" dirty="0" smtClean="0"/>
              <a:t>Resources gain/lose value over time</a:t>
            </a: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76200" y="685800"/>
            <a:ext cx="8915400" cy="0"/>
          </a:xfrm>
          <a:prstGeom prst="line">
            <a:avLst/>
          </a:prstGeom>
          <a:noFill/>
          <a:ln w="31750">
            <a:gradFill flip="none" rotWithShape="1">
              <a:gsLst>
                <a:gs pos="0">
                  <a:srgbClr val="B80000"/>
                </a:gs>
                <a:gs pos="50000">
                  <a:srgbClr val="580000"/>
                </a:gs>
                <a:gs pos="100000">
                  <a:srgbClr val="B8000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62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533400"/>
          </a:xfrm>
        </p:spPr>
        <p:txBody>
          <a:bodyPr>
            <a:normAutofit fontScale="90000"/>
          </a:bodyPr>
          <a:lstStyle/>
          <a:p>
            <a:pPr>
              <a:lnSpc>
                <a:spcPct val="70000"/>
              </a:lnSpc>
              <a:defRPr/>
            </a:pPr>
            <a:r>
              <a:rPr lang="en-US" sz="4400" dirty="0" smtClean="0">
                <a:solidFill>
                  <a:srgbClr val="920000"/>
                </a:solidFill>
              </a:rPr>
              <a:t>How well do you know your alliance partner?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 flipH="1">
            <a:off x="914400" y="685800"/>
            <a:ext cx="2024062" cy="2997200"/>
            <a:chOff x="531" y="432"/>
            <a:chExt cx="1275" cy="1888"/>
          </a:xfrm>
        </p:grpSpPr>
        <p:sp>
          <p:nvSpPr>
            <p:cNvPr id="10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1" y="432"/>
              <a:ext cx="1275" cy="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auto">
            <a:xfrm>
              <a:off x="531" y="836"/>
              <a:ext cx="1017" cy="1489"/>
            </a:xfrm>
            <a:custGeom>
              <a:avLst/>
              <a:gdLst/>
              <a:ahLst/>
              <a:cxnLst>
                <a:cxn ang="0">
                  <a:pos x="1002" y="1253"/>
                </a:cxn>
                <a:cxn ang="0">
                  <a:pos x="966" y="971"/>
                </a:cxn>
                <a:cxn ang="0">
                  <a:pos x="950" y="799"/>
                </a:cxn>
                <a:cxn ang="0">
                  <a:pos x="923" y="586"/>
                </a:cxn>
                <a:cxn ang="0">
                  <a:pos x="891" y="380"/>
                </a:cxn>
                <a:cxn ang="0">
                  <a:pos x="871" y="211"/>
                </a:cxn>
                <a:cxn ang="0">
                  <a:pos x="860" y="86"/>
                </a:cxn>
                <a:cxn ang="0">
                  <a:pos x="858" y="81"/>
                </a:cxn>
                <a:cxn ang="0">
                  <a:pos x="858" y="77"/>
                </a:cxn>
                <a:cxn ang="0">
                  <a:pos x="857" y="71"/>
                </a:cxn>
                <a:cxn ang="0">
                  <a:pos x="855" y="67"/>
                </a:cxn>
                <a:cxn ang="0">
                  <a:pos x="854" y="63"/>
                </a:cxn>
                <a:cxn ang="0">
                  <a:pos x="854" y="58"/>
                </a:cxn>
                <a:cxn ang="0">
                  <a:pos x="853" y="54"/>
                </a:cxn>
                <a:cxn ang="0">
                  <a:pos x="851" y="50"/>
                </a:cxn>
                <a:cxn ang="0">
                  <a:pos x="848" y="45"/>
                </a:cxn>
                <a:cxn ang="0">
                  <a:pos x="847" y="41"/>
                </a:cxn>
                <a:cxn ang="0">
                  <a:pos x="842" y="37"/>
                </a:cxn>
                <a:cxn ang="0">
                  <a:pos x="838" y="34"/>
                </a:cxn>
                <a:cxn ang="0">
                  <a:pos x="834" y="31"/>
                </a:cxn>
                <a:cxn ang="0">
                  <a:pos x="829" y="28"/>
                </a:cxn>
                <a:cxn ang="0">
                  <a:pos x="825" y="27"/>
                </a:cxn>
                <a:cxn ang="0">
                  <a:pos x="821" y="25"/>
                </a:cxn>
                <a:cxn ang="0">
                  <a:pos x="816" y="25"/>
                </a:cxn>
                <a:cxn ang="0">
                  <a:pos x="768" y="12"/>
                </a:cxn>
                <a:cxn ang="0">
                  <a:pos x="701" y="3"/>
                </a:cxn>
                <a:cxn ang="0">
                  <a:pos x="614" y="0"/>
                </a:cxn>
                <a:cxn ang="0">
                  <a:pos x="517" y="9"/>
                </a:cxn>
                <a:cxn ang="0">
                  <a:pos x="0" y="32"/>
                </a:cxn>
                <a:cxn ang="0">
                  <a:pos x="49" y="55"/>
                </a:cxn>
                <a:cxn ang="0">
                  <a:pos x="648" y="41"/>
                </a:cxn>
                <a:cxn ang="0">
                  <a:pos x="759" y="44"/>
                </a:cxn>
                <a:cxn ang="0">
                  <a:pos x="788" y="53"/>
                </a:cxn>
                <a:cxn ang="0">
                  <a:pos x="808" y="58"/>
                </a:cxn>
                <a:cxn ang="0">
                  <a:pos x="829" y="93"/>
                </a:cxn>
                <a:cxn ang="0">
                  <a:pos x="848" y="214"/>
                </a:cxn>
                <a:cxn ang="0">
                  <a:pos x="866" y="329"/>
                </a:cxn>
                <a:cxn ang="0">
                  <a:pos x="880" y="442"/>
                </a:cxn>
                <a:cxn ang="0">
                  <a:pos x="897" y="563"/>
                </a:cxn>
                <a:cxn ang="0">
                  <a:pos x="917" y="701"/>
                </a:cxn>
                <a:cxn ang="0">
                  <a:pos x="933" y="843"/>
                </a:cxn>
                <a:cxn ang="0">
                  <a:pos x="949" y="991"/>
                </a:cxn>
                <a:cxn ang="0">
                  <a:pos x="962" y="1101"/>
                </a:cxn>
                <a:cxn ang="0">
                  <a:pos x="985" y="1261"/>
                </a:cxn>
                <a:cxn ang="0">
                  <a:pos x="992" y="1372"/>
                </a:cxn>
                <a:cxn ang="0">
                  <a:pos x="991" y="1376"/>
                </a:cxn>
                <a:cxn ang="0">
                  <a:pos x="1000" y="1489"/>
                </a:cxn>
                <a:cxn ang="0">
                  <a:pos x="1017" y="1474"/>
                </a:cxn>
                <a:cxn ang="0">
                  <a:pos x="1013" y="1409"/>
                </a:cxn>
                <a:cxn ang="0">
                  <a:pos x="1005" y="1303"/>
                </a:cxn>
                <a:cxn ang="0">
                  <a:pos x="1002" y="1253"/>
                </a:cxn>
              </a:cxnLst>
              <a:rect l="0" t="0" r="r" b="b"/>
              <a:pathLst>
                <a:path w="1017" h="1489">
                  <a:moveTo>
                    <a:pt x="1002" y="1253"/>
                  </a:moveTo>
                  <a:lnTo>
                    <a:pt x="966" y="971"/>
                  </a:lnTo>
                  <a:lnTo>
                    <a:pt x="950" y="799"/>
                  </a:lnTo>
                  <a:lnTo>
                    <a:pt x="923" y="586"/>
                  </a:lnTo>
                  <a:lnTo>
                    <a:pt x="891" y="380"/>
                  </a:lnTo>
                  <a:lnTo>
                    <a:pt x="871" y="211"/>
                  </a:lnTo>
                  <a:lnTo>
                    <a:pt x="860" y="86"/>
                  </a:lnTo>
                  <a:lnTo>
                    <a:pt x="858" y="81"/>
                  </a:lnTo>
                  <a:lnTo>
                    <a:pt x="858" y="77"/>
                  </a:lnTo>
                  <a:lnTo>
                    <a:pt x="857" y="71"/>
                  </a:lnTo>
                  <a:lnTo>
                    <a:pt x="855" y="67"/>
                  </a:lnTo>
                  <a:lnTo>
                    <a:pt x="854" y="63"/>
                  </a:lnTo>
                  <a:lnTo>
                    <a:pt x="854" y="58"/>
                  </a:lnTo>
                  <a:lnTo>
                    <a:pt x="853" y="54"/>
                  </a:lnTo>
                  <a:lnTo>
                    <a:pt x="851" y="50"/>
                  </a:lnTo>
                  <a:lnTo>
                    <a:pt x="848" y="45"/>
                  </a:lnTo>
                  <a:lnTo>
                    <a:pt x="847" y="41"/>
                  </a:lnTo>
                  <a:lnTo>
                    <a:pt x="842" y="37"/>
                  </a:lnTo>
                  <a:lnTo>
                    <a:pt x="838" y="34"/>
                  </a:lnTo>
                  <a:lnTo>
                    <a:pt x="834" y="31"/>
                  </a:lnTo>
                  <a:lnTo>
                    <a:pt x="829" y="28"/>
                  </a:lnTo>
                  <a:lnTo>
                    <a:pt x="825" y="27"/>
                  </a:lnTo>
                  <a:lnTo>
                    <a:pt x="821" y="25"/>
                  </a:lnTo>
                  <a:lnTo>
                    <a:pt x="816" y="25"/>
                  </a:lnTo>
                  <a:lnTo>
                    <a:pt x="768" y="12"/>
                  </a:lnTo>
                  <a:lnTo>
                    <a:pt x="701" y="3"/>
                  </a:lnTo>
                  <a:lnTo>
                    <a:pt x="614" y="0"/>
                  </a:lnTo>
                  <a:lnTo>
                    <a:pt x="517" y="9"/>
                  </a:lnTo>
                  <a:lnTo>
                    <a:pt x="0" y="32"/>
                  </a:lnTo>
                  <a:lnTo>
                    <a:pt x="49" y="55"/>
                  </a:lnTo>
                  <a:lnTo>
                    <a:pt x="648" y="41"/>
                  </a:lnTo>
                  <a:lnTo>
                    <a:pt x="759" y="44"/>
                  </a:lnTo>
                  <a:lnTo>
                    <a:pt x="788" y="53"/>
                  </a:lnTo>
                  <a:lnTo>
                    <a:pt x="808" y="58"/>
                  </a:lnTo>
                  <a:lnTo>
                    <a:pt x="829" y="93"/>
                  </a:lnTo>
                  <a:lnTo>
                    <a:pt x="848" y="214"/>
                  </a:lnTo>
                  <a:lnTo>
                    <a:pt x="866" y="329"/>
                  </a:lnTo>
                  <a:lnTo>
                    <a:pt x="880" y="442"/>
                  </a:lnTo>
                  <a:lnTo>
                    <a:pt x="897" y="563"/>
                  </a:lnTo>
                  <a:lnTo>
                    <a:pt x="917" y="701"/>
                  </a:lnTo>
                  <a:lnTo>
                    <a:pt x="933" y="843"/>
                  </a:lnTo>
                  <a:lnTo>
                    <a:pt x="949" y="991"/>
                  </a:lnTo>
                  <a:lnTo>
                    <a:pt x="962" y="1101"/>
                  </a:lnTo>
                  <a:lnTo>
                    <a:pt x="985" y="1261"/>
                  </a:lnTo>
                  <a:lnTo>
                    <a:pt x="992" y="1372"/>
                  </a:lnTo>
                  <a:lnTo>
                    <a:pt x="991" y="1376"/>
                  </a:lnTo>
                  <a:lnTo>
                    <a:pt x="1000" y="1489"/>
                  </a:lnTo>
                  <a:lnTo>
                    <a:pt x="1017" y="1474"/>
                  </a:lnTo>
                  <a:lnTo>
                    <a:pt x="1013" y="1409"/>
                  </a:lnTo>
                  <a:lnTo>
                    <a:pt x="1005" y="1303"/>
                  </a:lnTo>
                  <a:lnTo>
                    <a:pt x="1002" y="1253"/>
                  </a:lnTo>
                  <a:close/>
                </a:path>
              </a:pathLst>
            </a:custGeom>
            <a:solidFill>
              <a:srgbClr val="0937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1574" y="1203"/>
              <a:ext cx="177" cy="216"/>
            </a:xfrm>
            <a:custGeom>
              <a:avLst/>
              <a:gdLst/>
              <a:ahLst/>
              <a:cxnLst>
                <a:cxn ang="0">
                  <a:pos x="56" y="53"/>
                </a:cxn>
                <a:cxn ang="0">
                  <a:pos x="74" y="44"/>
                </a:cxn>
                <a:cxn ang="0">
                  <a:pos x="94" y="38"/>
                </a:cxn>
                <a:cxn ang="0">
                  <a:pos x="114" y="38"/>
                </a:cxn>
                <a:cxn ang="0">
                  <a:pos x="140" y="43"/>
                </a:cxn>
                <a:cxn ang="0">
                  <a:pos x="161" y="54"/>
                </a:cxn>
                <a:cxn ang="0">
                  <a:pos x="171" y="70"/>
                </a:cxn>
                <a:cxn ang="0">
                  <a:pos x="177" y="90"/>
                </a:cxn>
                <a:cxn ang="0">
                  <a:pos x="174" y="113"/>
                </a:cxn>
                <a:cxn ang="0">
                  <a:pos x="163" y="141"/>
                </a:cxn>
                <a:cxn ang="0">
                  <a:pos x="143" y="167"/>
                </a:cxn>
                <a:cxn ang="0">
                  <a:pos x="121" y="188"/>
                </a:cxn>
                <a:cxn ang="0">
                  <a:pos x="95" y="203"/>
                </a:cxn>
                <a:cxn ang="0">
                  <a:pos x="75" y="211"/>
                </a:cxn>
                <a:cxn ang="0">
                  <a:pos x="45" y="216"/>
                </a:cxn>
                <a:cxn ang="0">
                  <a:pos x="23" y="213"/>
                </a:cxn>
                <a:cxn ang="0">
                  <a:pos x="7" y="201"/>
                </a:cxn>
                <a:cxn ang="0">
                  <a:pos x="0" y="182"/>
                </a:cxn>
                <a:cxn ang="0">
                  <a:pos x="1" y="158"/>
                </a:cxn>
                <a:cxn ang="0">
                  <a:pos x="10" y="128"/>
                </a:cxn>
                <a:cxn ang="0">
                  <a:pos x="25" y="103"/>
                </a:cxn>
                <a:cxn ang="0">
                  <a:pos x="40" y="75"/>
                </a:cxn>
                <a:cxn ang="0">
                  <a:pos x="22" y="44"/>
                </a:cxn>
                <a:cxn ang="0">
                  <a:pos x="7" y="30"/>
                </a:cxn>
                <a:cxn ang="0">
                  <a:pos x="4" y="25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1" y="12"/>
                </a:cxn>
                <a:cxn ang="0">
                  <a:pos x="1" y="8"/>
                </a:cxn>
                <a:cxn ang="0">
                  <a:pos x="6" y="5"/>
                </a:cxn>
                <a:cxn ang="0">
                  <a:pos x="10" y="2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2"/>
                </a:cxn>
                <a:cxn ang="0">
                  <a:pos x="33" y="7"/>
                </a:cxn>
                <a:cxn ang="0">
                  <a:pos x="45" y="31"/>
                </a:cxn>
                <a:cxn ang="0">
                  <a:pos x="56" y="53"/>
                </a:cxn>
              </a:cxnLst>
              <a:rect l="0" t="0" r="r" b="b"/>
              <a:pathLst>
                <a:path w="177" h="216">
                  <a:moveTo>
                    <a:pt x="56" y="53"/>
                  </a:moveTo>
                  <a:lnTo>
                    <a:pt x="74" y="44"/>
                  </a:lnTo>
                  <a:lnTo>
                    <a:pt x="94" y="38"/>
                  </a:lnTo>
                  <a:lnTo>
                    <a:pt x="114" y="38"/>
                  </a:lnTo>
                  <a:lnTo>
                    <a:pt x="140" y="43"/>
                  </a:lnTo>
                  <a:lnTo>
                    <a:pt x="161" y="54"/>
                  </a:lnTo>
                  <a:lnTo>
                    <a:pt x="171" y="70"/>
                  </a:lnTo>
                  <a:lnTo>
                    <a:pt x="177" y="90"/>
                  </a:lnTo>
                  <a:lnTo>
                    <a:pt x="174" y="113"/>
                  </a:lnTo>
                  <a:lnTo>
                    <a:pt x="163" y="141"/>
                  </a:lnTo>
                  <a:lnTo>
                    <a:pt x="143" y="167"/>
                  </a:lnTo>
                  <a:lnTo>
                    <a:pt x="121" y="188"/>
                  </a:lnTo>
                  <a:lnTo>
                    <a:pt x="95" y="203"/>
                  </a:lnTo>
                  <a:lnTo>
                    <a:pt x="75" y="211"/>
                  </a:lnTo>
                  <a:lnTo>
                    <a:pt x="45" y="216"/>
                  </a:lnTo>
                  <a:lnTo>
                    <a:pt x="23" y="213"/>
                  </a:lnTo>
                  <a:lnTo>
                    <a:pt x="7" y="201"/>
                  </a:lnTo>
                  <a:lnTo>
                    <a:pt x="0" y="182"/>
                  </a:lnTo>
                  <a:lnTo>
                    <a:pt x="1" y="158"/>
                  </a:lnTo>
                  <a:lnTo>
                    <a:pt x="10" y="128"/>
                  </a:lnTo>
                  <a:lnTo>
                    <a:pt x="25" y="103"/>
                  </a:lnTo>
                  <a:lnTo>
                    <a:pt x="40" y="75"/>
                  </a:lnTo>
                  <a:lnTo>
                    <a:pt x="22" y="44"/>
                  </a:lnTo>
                  <a:lnTo>
                    <a:pt x="7" y="30"/>
                  </a:lnTo>
                  <a:lnTo>
                    <a:pt x="4" y="25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1" y="12"/>
                  </a:lnTo>
                  <a:lnTo>
                    <a:pt x="1" y="8"/>
                  </a:lnTo>
                  <a:lnTo>
                    <a:pt x="6" y="5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2"/>
                  </a:lnTo>
                  <a:lnTo>
                    <a:pt x="33" y="7"/>
                  </a:lnTo>
                  <a:lnTo>
                    <a:pt x="45" y="31"/>
                  </a:lnTo>
                  <a:lnTo>
                    <a:pt x="56" y="53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1392" y="1234"/>
              <a:ext cx="252" cy="317"/>
            </a:xfrm>
            <a:custGeom>
              <a:avLst/>
              <a:gdLst/>
              <a:ahLst/>
              <a:cxnLst>
                <a:cxn ang="0">
                  <a:pos x="222" y="232"/>
                </a:cxn>
                <a:cxn ang="0">
                  <a:pos x="252" y="254"/>
                </a:cxn>
                <a:cxn ang="0">
                  <a:pos x="246" y="279"/>
                </a:cxn>
                <a:cxn ang="0">
                  <a:pos x="173" y="317"/>
                </a:cxn>
                <a:cxn ang="0">
                  <a:pos x="106" y="303"/>
                </a:cxn>
                <a:cxn ang="0">
                  <a:pos x="93" y="223"/>
                </a:cxn>
                <a:cxn ang="0">
                  <a:pos x="76" y="127"/>
                </a:cxn>
                <a:cxn ang="0">
                  <a:pos x="57" y="108"/>
                </a:cxn>
                <a:cxn ang="0">
                  <a:pos x="49" y="110"/>
                </a:cxn>
                <a:cxn ang="0">
                  <a:pos x="44" y="118"/>
                </a:cxn>
                <a:cxn ang="0">
                  <a:pos x="43" y="127"/>
                </a:cxn>
                <a:cxn ang="0">
                  <a:pos x="43" y="136"/>
                </a:cxn>
                <a:cxn ang="0">
                  <a:pos x="40" y="144"/>
                </a:cxn>
                <a:cxn ang="0">
                  <a:pos x="31" y="151"/>
                </a:cxn>
                <a:cxn ang="0">
                  <a:pos x="23" y="150"/>
                </a:cxn>
                <a:cxn ang="0">
                  <a:pos x="16" y="143"/>
                </a:cxn>
                <a:cxn ang="0">
                  <a:pos x="16" y="134"/>
                </a:cxn>
                <a:cxn ang="0">
                  <a:pos x="16" y="124"/>
                </a:cxn>
                <a:cxn ang="0">
                  <a:pos x="16" y="115"/>
                </a:cxn>
                <a:cxn ang="0">
                  <a:pos x="26" y="107"/>
                </a:cxn>
                <a:cxn ang="0">
                  <a:pos x="31" y="98"/>
                </a:cxn>
                <a:cxn ang="0">
                  <a:pos x="39" y="89"/>
                </a:cxn>
                <a:cxn ang="0">
                  <a:pos x="39" y="81"/>
                </a:cxn>
                <a:cxn ang="0">
                  <a:pos x="31" y="75"/>
                </a:cxn>
                <a:cxn ang="0">
                  <a:pos x="23" y="74"/>
                </a:cxn>
                <a:cxn ang="0">
                  <a:pos x="12" y="72"/>
                </a:cxn>
                <a:cxn ang="0">
                  <a:pos x="1" y="66"/>
                </a:cxn>
                <a:cxn ang="0">
                  <a:pos x="0" y="56"/>
                </a:cxn>
                <a:cxn ang="0">
                  <a:pos x="6" y="49"/>
                </a:cxn>
                <a:cxn ang="0">
                  <a:pos x="14" y="48"/>
                </a:cxn>
                <a:cxn ang="0">
                  <a:pos x="26" y="49"/>
                </a:cxn>
                <a:cxn ang="0">
                  <a:pos x="34" y="52"/>
                </a:cxn>
                <a:cxn ang="0">
                  <a:pos x="30" y="45"/>
                </a:cxn>
                <a:cxn ang="0">
                  <a:pos x="23" y="38"/>
                </a:cxn>
                <a:cxn ang="0">
                  <a:pos x="14" y="29"/>
                </a:cxn>
                <a:cxn ang="0">
                  <a:pos x="10" y="20"/>
                </a:cxn>
                <a:cxn ang="0">
                  <a:pos x="7" y="12"/>
                </a:cxn>
                <a:cxn ang="0">
                  <a:pos x="12" y="6"/>
                </a:cxn>
                <a:cxn ang="0">
                  <a:pos x="20" y="1"/>
                </a:cxn>
                <a:cxn ang="0">
                  <a:pos x="30" y="1"/>
                </a:cxn>
                <a:cxn ang="0">
                  <a:pos x="37" y="7"/>
                </a:cxn>
                <a:cxn ang="0">
                  <a:pos x="46" y="14"/>
                </a:cxn>
                <a:cxn ang="0">
                  <a:pos x="53" y="23"/>
                </a:cxn>
                <a:cxn ang="0">
                  <a:pos x="57" y="32"/>
                </a:cxn>
                <a:cxn ang="0">
                  <a:pos x="60" y="40"/>
                </a:cxn>
                <a:cxn ang="0">
                  <a:pos x="63" y="49"/>
                </a:cxn>
                <a:cxn ang="0">
                  <a:pos x="78" y="78"/>
                </a:cxn>
                <a:cxn ang="0">
                  <a:pos x="106" y="141"/>
                </a:cxn>
                <a:cxn ang="0">
                  <a:pos x="118" y="219"/>
                </a:cxn>
                <a:cxn ang="0">
                  <a:pos x="133" y="272"/>
                </a:cxn>
                <a:cxn ang="0">
                  <a:pos x="159" y="274"/>
                </a:cxn>
                <a:cxn ang="0">
                  <a:pos x="194" y="246"/>
                </a:cxn>
              </a:cxnLst>
              <a:rect l="0" t="0" r="r" b="b"/>
              <a:pathLst>
                <a:path w="252" h="317">
                  <a:moveTo>
                    <a:pt x="194" y="246"/>
                  </a:moveTo>
                  <a:lnTo>
                    <a:pt x="222" y="232"/>
                  </a:lnTo>
                  <a:lnTo>
                    <a:pt x="242" y="235"/>
                  </a:lnTo>
                  <a:lnTo>
                    <a:pt x="252" y="254"/>
                  </a:lnTo>
                  <a:lnTo>
                    <a:pt x="248" y="275"/>
                  </a:lnTo>
                  <a:lnTo>
                    <a:pt x="246" y="279"/>
                  </a:lnTo>
                  <a:lnTo>
                    <a:pt x="226" y="300"/>
                  </a:lnTo>
                  <a:lnTo>
                    <a:pt x="173" y="317"/>
                  </a:lnTo>
                  <a:lnTo>
                    <a:pt x="131" y="316"/>
                  </a:lnTo>
                  <a:lnTo>
                    <a:pt x="106" y="303"/>
                  </a:lnTo>
                  <a:lnTo>
                    <a:pt x="96" y="277"/>
                  </a:lnTo>
                  <a:lnTo>
                    <a:pt x="93" y="223"/>
                  </a:lnTo>
                  <a:lnTo>
                    <a:pt x="89" y="173"/>
                  </a:lnTo>
                  <a:lnTo>
                    <a:pt x="76" y="127"/>
                  </a:lnTo>
                  <a:lnTo>
                    <a:pt x="62" y="108"/>
                  </a:lnTo>
                  <a:lnTo>
                    <a:pt x="57" y="108"/>
                  </a:lnTo>
                  <a:lnTo>
                    <a:pt x="53" y="110"/>
                  </a:lnTo>
                  <a:lnTo>
                    <a:pt x="49" y="110"/>
                  </a:lnTo>
                  <a:lnTo>
                    <a:pt x="46" y="114"/>
                  </a:lnTo>
                  <a:lnTo>
                    <a:pt x="44" y="118"/>
                  </a:lnTo>
                  <a:lnTo>
                    <a:pt x="43" y="123"/>
                  </a:lnTo>
                  <a:lnTo>
                    <a:pt x="43" y="127"/>
                  </a:lnTo>
                  <a:lnTo>
                    <a:pt x="43" y="131"/>
                  </a:lnTo>
                  <a:lnTo>
                    <a:pt x="43" y="136"/>
                  </a:lnTo>
                  <a:lnTo>
                    <a:pt x="43" y="140"/>
                  </a:lnTo>
                  <a:lnTo>
                    <a:pt x="40" y="144"/>
                  </a:lnTo>
                  <a:lnTo>
                    <a:pt x="36" y="150"/>
                  </a:lnTo>
                  <a:lnTo>
                    <a:pt x="31" y="151"/>
                  </a:lnTo>
                  <a:lnTo>
                    <a:pt x="27" y="151"/>
                  </a:lnTo>
                  <a:lnTo>
                    <a:pt x="23" y="150"/>
                  </a:lnTo>
                  <a:lnTo>
                    <a:pt x="17" y="147"/>
                  </a:lnTo>
                  <a:lnTo>
                    <a:pt x="16" y="143"/>
                  </a:lnTo>
                  <a:lnTo>
                    <a:pt x="16" y="139"/>
                  </a:lnTo>
                  <a:lnTo>
                    <a:pt x="16" y="134"/>
                  </a:lnTo>
                  <a:lnTo>
                    <a:pt x="16" y="128"/>
                  </a:lnTo>
                  <a:lnTo>
                    <a:pt x="16" y="124"/>
                  </a:lnTo>
                  <a:lnTo>
                    <a:pt x="16" y="120"/>
                  </a:lnTo>
                  <a:lnTo>
                    <a:pt x="16" y="115"/>
                  </a:lnTo>
                  <a:lnTo>
                    <a:pt x="20" y="111"/>
                  </a:lnTo>
                  <a:lnTo>
                    <a:pt x="26" y="107"/>
                  </a:lnTo>
                  <a:lnTo>
                    <a:pt x="28" y="102"/>
                  </a:lnTo>
                  <a:lnTo>
                    <a:pt x="31" y="98"/>
                  </a:lnTo>
                  <a:lnTo>
                    <a:pt x="34" y="94"/>
                  </a:lnTo>
                  <a:lnTo>
                    <a:pt x="39" y="89"/>
                  </a:lnTo>
                  <a:lnTo>
                    <a:pt x="40" y="85"/>
                  </a:lnTo>
                  <a:lnTo>
                    <a:pt x="39" y="81"/>
                  </a:lnTo>
                  <a:lnTo>
                    <a:pt x="36" y="76"/>
                  </a:lnTo>
                  <a:lnTo>
                    <a:pt x="31" y="75"/>
                  </a:lnTo>
                  <a:lnTo>
                    <a:pt x="27" y="74"/>
                  </a:lnTo>
                  <a:lnTo>
                    <a:pt x="23" y="74"/>
                  </a:lnTo>
                  <a:lnTo>
                    <a:pt x="16" y="74"/>
                  </a:lnTo>
                  <a:lnTo>
                    <a:pt x="12" y="72"/>
                  </a:lnTo>
                  <a:lnTo>
                    <a:pt x="7" y="69"/>
                  </a:lnTo>
                  <a:lnTo>
                    <a:pt x="1" y="66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1" y="52"/>
                  </a:lnTo>
                  <a:lnTo>
                    <a:pt x="6" y="49"/>
                  </a:lnTo>
                  <a:lnTo>
                    <a:pt x="10" y="48"/>
                  </a:lnTo>
                  <a:lnTo>
                    <a:pt x="14" y="48"/>
                  </a:lnTo>
                  <a:lnTo>
                    <a:pt x="19" y="48"/>
                  </a:lnTo>
                  <a:lnTo>
                    <a:pt x="26" y="49"/>
                  </a:lnTo>
                  <a:lnTo>
                    <a:pt x="30" y="51"/>
                  </a:lnTo>
                  <a:lnTo>
                    <a:pt x="34" y="52"/>
                  </a:lnTo>
                  <a:lnTo>
                    <a:pt x="34" y="48"/>
                  </a:lnTo>
                  <a:lnTo>
                    <a:pt x="30" y="45"/>
                  </a:lnTo>
                  <a:lnTo>
                    <a:pt x="28" y="40"/>
                  </a:lnTo>
                  <a:lnTo>
                    <a:pt x="23" y="38"/>
                  </a:lnTo>
                  <a:lnTo>
                    <a:pt x="19" y="33"/>
                  </a:lnTo>
                  <a:lnTo>
                    <a:pt x="14" y="29"/>
                  </a:lnTo>
                  <a:lnTo>
                    <a:pt x="12" y="25"/>
                  </a:lnTo>
                  <a:lnTo>
                    <a:pt x="10" y="20"/>
                  </a:lnTo>
                  <a:lnTo>
                    <a:pt x="10" y="16"/>
                  </a:lnTo>
                  <a:lnTo>
                    <a:pt x="7" y="12"/>
                  </a:lnTo>
                  <a:lnTo>
                    <a:pt x="7" y="7"/>
                  </a:lnTo>
                  <a:lnTo>
                    <a:pt x="12" y="6"/>
                  </a:lnTo>
                  <a:lnTo>
                    <a:pt x="16" y="1"/>
                  </a:lnTo>
                  <a:lnTo>
                    <a:pt x="20" y="1"/>
                  </a:lnTo>
                  <a:lnTo>
                    <a:pt x="26" y="0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7" y="7"/>
                  </a:lnTo>
                  <a:lnTo>
                    <a:pt x="41" y="12"/>
                  </a:lnTo>
                  <a:lnTo>
                    <a:pt x="46" y="14"/>
                  </a:lnTo>
                  <a:lnTo>
                    <a:pt x="49" y="19"/>
                  </a:lnTo>
                  <a:lnTo>
                    <a:pt x="53" y="23"/>
                  </a:lnTo>
                  <a:lnTo>
                    <a:pt x="54" y="27"/>
                  </a:lnTo>
                  <a:lnTo>
                    <a:pt x="57" y="32"/>
                  </a:lnTo>
                  <a:lnTo>
                    <a:pt x="60" y="36"/>
                  </a:lnTo>
                  <a:lnTo>
                    <a:pt x="60" y="40"/>
                  </a:lnTo>
                  <a:lnTo>
                    <a:pt x="60" y="45"/>
                  </a:lnTo>
                  <a:lnTo>
                    <a:pt x="63" y="49"/>
                  </a:lnTo>
                  <a:lnTo>
                    <a:pt x="67" y="52"/>
                  </a:lnTo>
                  <a:lnTo>
                    <a:pt x="78" y="78"/>
                  </a:lnTo>
                  <a:lnTo>
                    <a:pt x="98" y="114"/>
                  </a:lnTo>
                  <a:lnTo>
                    <a:pt x="106" y="141"/>
                  </a:lnTo>
                  <a:lnTo>
                    <a:pt x="112" y="177"/>
                  </a:lnTo>
                  <a:lnTo>
                    <a:pt x="118" y="219"/>
                  </a:lnTo>
                  <a:lnTo>
                    <a:pt x="125" y="252"/>
                  </a:lnTo>
                  <a:lnTo>
                    <a:pt x="133" y="272"/>
                  </a:lnTo>
                  <a:lnTo>
                    <a:pt x="144" y="275"/>
                  </a:lnTo>
                  <a:lnTo>
                    <a:pt x="159" y="274"/>
                  </a:lnTo>
                  <a:lnTo>
                    <a:pt x="176" y="264"/>
                  </a:lnTo>
                  <a:lnTo>
                    <a:pt x="194" y="246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1489" y="983"/>
              <a:ext cx="153" cy="483"/>
            </a:xfrm>
            <a:custGeom>
              <a:avLst/>
              <a:gdLst/>
              <a:ahLst/>
              <a:cxnLst>
                <a:cxn ang="0">
                  <a:pos x="99" y="367"/>
                </a:cxn>
                <a:cxn ang="0">
                  <a:pos x="149" y="427"/>
                </a:cxn>
                <a:cxn ang="0">
                  <a:pos x="150" y="465"/>
                </a:cxn>
                <a:cxn ang="0">
                  <a:pos x="110" y="483"/>
                </a:cxn>
                <a:cxn ang="0">
                  <a:pos x="83" y="439"/>
                </a:cxn>
                <a:cxn ang="0">
                  <a:pos x="36" y="289"/>
                </a:cxn>
                <a:cxn ang="0">
                  <a:pos x="28" y="185"/>
                </a:cxn>
                <a:cxn ang="0">
                  <a:pos x="48" y="103"/>
                </a:cxn>
                <a:cxn ang="0">
                  <a:pos x="51" y="78"/>
                </a:cxn>
                <a:cxn ang="0">
                  <a:pos x="43" y="73"/>
                </a:cxn>
                <a:cxn ang="0">
                  <a:pos x="33" y="70"/>
                </a:cxn>
                <a:cxn ang="0">
                  <a:pos x="25" y="70"/>
                </a:cxn>
                <a:cxn ang="0">
                  <a:pos x="13" y="68"/>
                </a:cxn>
                <a:cxn ang="0">
                  <a:pos x="4" y="64"/>
                </a:cxn>
                <a:cxn ang="0">
                  <a:pos x="0" y="55"/>
                </a:cxn>
                <a:cxn ang="0">
                  <a:pos x="1" y="47"/>
                </a:cxn>
                <a:cxn ang="0">
                  <a:pos x="10" y="41"/>
                </a:cxn>
                <a:cxn ang="0">
                  <a:pos x="22" y="42"/>
                </a:cxn>
                <a:cxn ang="0">
                  <a:pos x="33" y="45"/>
                </a:cxn>
                <a:cxn ang="0">
                  <a:pos x="42" y="48"/>
                </a:cxn>
                <a:cxn ang="0">
                  <a:pos x="45" y="39"/>
                </a:cxn>
                <a:cxn ang="0">
                  <a:pos x="39" y="29"/>
                </a:cxn>
                <a:cxn ang="0">
                  <a:pos x="38" y="21"/>
                </a:cxn>
                <a:cxn ang="0">
                  <a:pos x="39" y="12"/>
                </a:cxn>
                <a:cxn ang="0">
                  <a:pos x="45" y="3"/>
                </a:cxn>
                <a:cxn ang="0">
                  <a:pos x="55" y="0"/>
                </a:cxn>
                <a:cxn ang="0">
                  <a:pos x="64" y="9"/>
                </a:cxn>
                <a:cxn ang="0">
                  <a:pos x="67" y="19"/>
                </a:cxn>
                <a:cxn ang="0">
                  <a:pos x="67" y="29"/>
                </a:cxn>
                <a:cxn ang="0">
                  <a:pos x="65" y="38"/>
                </a:cxn>
                <a:cxn ang="0">
                  <a:pos x="74" y="35"/>
                </a:cxn>
                <a:cxn ang="0">
                  <a:pos x="83" y="28"/>
                </a:cxn>
                <a:cxn ang="0">
                  <a:pos x="92" y="22"/>
                </a:cxn>
                <a:cxn ang="0">
                  <a:pos x="102" y="15"/>
                </a:cxn>
                <a:cxn ang="0">
                  <a:pos x="112" y="13"/>
                </a:cxn>
                <a:cxn ang="0">
                  <a:pos x="121" y="15"/>
                </a:cxn>
                <a:cxn ang="0">
                  <a:pos x="130" y="22"/>
                </a:cxn>
                <a:cxn ang="0">
                  <a:pos x="130" y="31"/>
                </a:cxn>
                <a:cxn ang="0">
                  <a:pos x="127" y="39"/>
                </a:cxn>
                <a:cxn ang="0">
                  <a:pos x="115" y="48"/>
                </a:cxn>
                <a:cxn ang="0">
                  <a:pos x="105" y="51"/>
                </a:cxn>
                <a:cxn ang="0">
                  <a:pos x="97" y="50"/>
                </a:cxn>
                <a:cxn ang="0">
                  <a:pos x="88" y="50"/>
                </a:cxn>
                <a:cxn ang="0">
                  <a:pos x="80" y="54"/>
                </a:cxn>
                <a:cxn ang="0">
                  <a:pos x="65" y="120"/>
                </a:cxn>
                <a:cxn ang="0">
                  <a:pos x="46" y="204"/>
                </a:cxn>
                <a:cxn ang="0">
                  <a:pos x="58" y="280"/>
                </a:cxn>
                <a:cxn ang="0">
                  <a:pos x="71" y="316"/>
                </a:cxn>
              </a:cxnLst>
              <a:rect l="0" t="0" r="r" b="b"/>
              <a:pathLst>
                <a:path w="153" h="483">
                  <a:moveTo>
                    <a:pt x="71" y="316"/>
                  </a:moveTo>
                  <a:lnTo>
                    <a:pt x="99" y="367"/>
                  </a:lnTo>
                  <a:lnTo>
                    <a:pt x="133" y="411"/>
                  </a:lnTo>
                  <a:lnTo>
                    <a:pt x="149" y="427"/>
                  </a:lnTo>
                  <a:lnTo>
                    <a:pt x="153" y="443"/>
                  </a:lnTo>
                  <a:lnTo>
                    <a:pt x="150" y="465"/>
                  </a:lnTo>
                  <a:lnTo>
                    <a:pt x="133" y="481"/>
                  </a:lnTo>
                  <a:lnTo>
                    <a:pt x="110" y="483"/>
                  </a:lnTo>
                  <a:lnTo>
                    <a:pt x="98" y="473"/>
                  </a:lnTo>
                  <a:lnTo>
                    <a:pt x="83" y="439"/>
                  </a:lnTo>
                  <a:lnTo>
                    <a:pt x="59" y="367"/>
                  </a:lnTo>
                  <a:lnTo>
                    <a:pt x="36" y="289"/>
                  </a:lnTo>
                  <a:lnTo>
                    <a:pt x="26" y="235"/>
                  </a:lnTo>
                  <a:lnTo>
                    <a:pt x="28" y="185"/>
                  </a:lnTo>
                  <a:lnTo>
                    <a:pt x="35" y="143"/>
                  </a:lnTo>
                  <a:lnTo>
                    <a:pt x="48" y="103"/>
                  </a:lnTo>
                  <a:lnTo>
                    <a:pt x="54" y="83"/>
                  </a:lnTo>
                  <a:lnTo>
                    <a:pt x="51" y="78"/>
                  </a:lnTo>
                  <a:lnTo>
                    <a:pt x="48" y="74"/>
                  </a:lnTo>
                  <a:lnTo>
                    <a:pt x="43" y="73"/>
                  </a:lnTo>
                  <a:lnTo>
                    <a:pt x="39" y="71"/>
                  </a:lnTo>
                  <a:lnTo>
                    <a:pt x="33" y="70"/>
                  </a:lnTo>
                  <a:lnTo>
                    <a:pt x="29" y="70"/>
                  </a:lnTo>
                  <a:lnTo>
                    <a:pt x="25" y="70"/>
                  </a:lnTo>
                  <a:lnTo>
                    <a:pt x="19" y="70"/>
                  </a:lnTo>
                  <a:lnTo>
                    <a:pt x="13" y="68"/>
                  </a:lnTo>
                  <a:lnTo>
                    <a:pt x="9" y="67"/>
                  </a:lnTo>
                  <a:lnTo>
                    <a:pt x="4" y="64"/>
                  </a:lnTo>
                  <a:lnTo>
                    <a:pt x="1" y="60"/>
                  </a:lnTo>
                  <a:lnTo>
                    <a:pt x="0" y="55"/>
                  </a:lnTo>
                  <a:lnTo>
                    <a:pt x="0" y="51"/>
                  </a:lnTo>
                  <a:lnTo>
                    <a:pt x="1" y="47"/>
                  </a:lnTo>
                  <a:lnTo>
                    <a:pt x="6" y="42"/>
                  </a:lnTo>
                  <a:lnTo>
                    <a:pt x="10" y="41"/>
                  </a:lnTo>
                  <a:lnTo>
                    <a:pt x="16" y="41"/>
                  </a:lnTo>
                  <a:lnTo>
                    <a:pt x="22" y="42"/>
                  </a:lnTo>
                  <a:lnTo>
                    <a:pt x="26" y="44"/>
                  </a:lnTo>
                  <a:lnTo>
                    <a:pt x="33" y="45"/>
                  </a:lnTo>
                  <a:lnTo>
                    <a:pt x="38" y="48"/>
                  </a:lnTo>
                  <a:lnTo>
                    <a:pt x="42" y="48"/>
                  </a:lnTo>
                  <a:lnTo>
                    <a:pt x="45" y="44"/>
                  </a:lnTo>
                  <a:lnTo>
                    <a:pt x="45" y="39"/>
                  </a:lnTo>
                  <a:lnTo>
                    <a:pt x="42" y="35"/>
                  </a:lnTo>
                  <a:lnTo>
                    <a:pt x="39" y="29"/>
                  </a:lnTo>
                  <a:lnTo>
                    <a:pt x="38" y="25"/>
                  </a:lnTo>
                  <a:lnTo>
                    <a:pt x="38" y="21"/>
                  </a:lnTo>
                  <a:lnTo>
                    <a:pt x="38" y="16"/>
                  </a:lnTo>
                  <a:lnTo>
                    <a:pt x="39" y="12"/>
                  </a:lnTo>
                  <a:lnTo>
                    <a:pt x="39" y="8"/>
                  </a:lnTo>
                  <a:lnTo>
                    <a:pt x="45" y="3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9" y="3"/>
                  </a:lnTo>
                  <a:lnTo>
                    <a:pt x="64" y="9"/>
                  </a:lnTo>
                  <a:lnTo>
                    <a:pt x="67" y="13"/>
                  </a:lnTo>
                  <a:lnTo>
                    <a:pt x="67" y="19"/>
                  </a:lnTo>
                  <a:lnTo>
                    <a:pt x="67" y="25"/>
                  </a:lnTo>
                  <a:lnTo>
                    <a:pt x="67" y="29"/>
                  </a:lnTo>
                  <a:lnTo>
                    <a:pt x="65" y="34"/>
                  </a:lnTo>
                  <a:lnTo>
                    <a:pt x="65" y="38"/>
                  </a:lnTo>
                  <a:lnTo>
                    <a:pt x="69" y="38"/>
                  </a:lnTo>
                  <a:lnTo>
                    <a:pt x="74" y="35"/>
                  </a:lnTo>
                  <a:lnTo>
                    <a:pt x="77" y="31"/>
                  </a:lnTo>
                  <a:lnTo>
                    <a:pt x="83" y="28"/>
                  </a:lnTo>
                  <a:lnTo>
                    <a:pt x="88" y="25"/>
                  </a:lnTo>
                  <a:lnTo>
                    <a:pt x="92" y="22"/>
                  </a:lnTo>
                  <a:lnTo>
                    <a:pt x="98" y="18"/>
                  </a:lnTo>
                  <a:lnTo>
                    <a:pt x="102" y="15"/>
                  </a:lnTo>
                  <a:lnTo>
                    <a:pt x="107" y="15"/>
                  </a:lnTo>
                  <a:lnTo>
                    <a:pt x="112" y="13"/>
                  </a:lnTo>
                  <a:lnTo>
                    <a:pt x="117" y="13"/>
                  </a:lnTo>
                  <a:lnTo>
                    <a:pt x="121" y="15"/>
                  </a:lnTo>
                  <a:lnTo>
                    <a:pt x="125" y="16"/>
                  </a:lnTo>
                  <a:lnTo>
                    <a:pt x="130" y="22"/>
                  </a:lnTo>
                  <a:lnTo>
                    <a:pt x="130" y="26"/>
                  </a:lnTo>
                  <a:lnTo>
                    <a:pt x="130" y="31"/>
                  </a:lnTo>
                  <a:lnTo>
                    <a:pt x="130" y="35"/>
                  </a:lnTo>
                  <a:lnTo>
                    <a:pt x="127" y="39"/>
                  </a:lnTo>
                  <a:lnTo>
                    <a:pt x="121" y="44"/>
                  </a:lnTo>
                  <a:lnTo>
                    <a:pt x="115" y="48"/>
                  </a:lnTo>
                  <a:lnTo>
                    <a:pt x="111" y="50"/>
                  </a:lnTo>
                  <a:lnTo>
                    <a:pt x="105" y="51"/>
                  </a:lnTo>
                  <a:lnTo>
                    <a:pt x="101" y="51"/>
                  </a:lnTo>
                  <a:lnTo>
                    <a:pt x="97" y="50"/>
                  </a:lnTo>
                  <a:lnTo>
                    <a:pt x="92" y="50"/>
                  </a:lnTo>
                  <a:lnTo>
                    <a:pt x="88" y="50"/>
                  </a:lnTo>
                  <a:lnTo>
                    <a:pt x="83" y="50"/>
                  </a:lnTo>
                  <a:lnTo>
                    <a:pt x="80" y="54"/>
                  </a:lnTo>
                  <a:lnTo>
                    <a:pt x="75" y="76"/>
                  </a:lnTo>
                  <a:lnTo>
                    <a:pt x="65" y="120"/>
                  </a:lnTo>
                  <a:lnTo>
                    <a:pt x="54" y="161"/>
                  </a:lnTo>
                  <a:lnTo>
                    <a:pt x="46" y="204"/>
                  </a:lnTo>
                  <a:lnTo>
                    <a:pt x="46" y="241"/>
                  </a:lnTo>
                  <a:lnTo>
                    <a:pt x="58" y="280"/>
                  </a:lnTo>
                  <a:lnTo>
                    <a:pt x="68" y="309"/>
                  </a:lnTo>
                  <a:lnTo>
                    <a:pt x="71" y="316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1484" y="1437"/>
              <a:ext cx="201" cy="416"/>
            </a:xfrm>
            <a:custGeom>
              <a:avLst/>
              <a:gdLst/>
              <a:ahLst/>
              <a:cxnLst>
                <a:cxn ang="0">
                  <a:pos x="72" y="45"/>
                </a:cxn>
                <a:cxn ang="0">
                  <a:pos x="87" y="22"/>
                </a:cxn>
                <a:cxn ang="0">
                  <a:pos x="108" y="6"/>
                </a:cxn>
                <a:cxn ang="0">
                  <a:pos x="133" y="0"/>
                </a:cxn>
                <a:cxn ang="0">
                  <a:pos x="160" y="0"/>
                </a:cxn>
                <a:cxn ang="0">
                  <a:pos x="175" y="6"/>
                </a:cxn>
                <a:cxn ang="0">
                  <a:pos x="187" y="19"/>
                </a:cxn>
                <a:cxn ang="0">
                  <a:pos x="198" y="36"/>
                </a:cxn>
                <a:cxn ang="0">
                  <a:pos x="201" y="61"/>
                </a:cxn>
                <a:cxn ang="0">
                  <a:pos x="200" y="97"/>
                </a:cxn>
                <a:cxn ang="0">
                  <a:pos x="189" y="124"/>
                </a:cxn>
                <a:cxn ang="0">
                  <a:pos x="175" y="154"/>
                </a:cxn>
                <a:cxn ang="0">
                  <a:pos x="155" y="193"/>
                </a:cxn>
                <a:cxn ang="0">
                  <a:pos x="143" y="226"/>
                </a:cxn>
                <a:cxn ang="0">
                  <a:pos x="140" y="252"/>
                </a:cxn>
                <a:cxn ang="0">
                  <a:pos x="149" y="279"/>
                </a:cxn>
                <a:cxn ang="0">
                  <a:pos x="159" y="305"/>
                </a:cxn>
                <a:cxn ang="0">
                  <a:pos x="163" y="331"/>
                </a:cxn>
                <a:cxn ang="0">
                  <a:pos x="160" y="357"/>
                </a:cxn>
                <a:cxn ang="0">
                  <a:pos x="152" y="378"/>
                </a:cxn>
                <a:cxn ang="0">
                  <a:pos x="140" y="394"/>
                </a:cxn>
                <a:cxn ang="0">
                  <a:pos x="123" y="409"/>
                </a:cxn>
                <a:cxn ang="0">
                  <a:pos x="100" y="416"/>
                </a:cxn>
                <a:cxn ang="0">
                  <a:pos x="71" y="415"/>
                </a:cxn>
                <a:cxn ang="0">
                  <a:pos x="46" y="410"/>
                </a:cxn>
                <a:cxn ang="0">
                  <a:pos x="29" y="400"/>
                </a:cxn>
                <a:cxn ang="0">
                  <a:pos x="16" y="383"/>
                </a:cxn>
                <a:cxn ang="0">
                  <a:pos x="1" y="341"/>
                </a:cxn>
                <a:cxn ang="0">
                  <a:pos x="0" y="300"/>
                </a:cxn>
                <a:cxn ang="0">
                  <a:pos x="0" y="255"/>
                </a:cxn>
                <a:cxn ang="0">
                  <a:pos x="3" y="210"/>
                </a:cxn>
                <a:cxn ang="0">
                  <a:pos x="14" y="165"/>
                </a:cxn>
                <a:cxn ang="0">
                  <a:pos x="32" y="127"/>
                </a:cxn>
                <a:cxn ang="0">
                  <a:pos x="49" y="92"/>
                </a:cxn>
                <a:cxn ang="0">
                  <a:pos x="65" y="59"/>
                </a:cxn>
                <a:cxn ang="0">
                  <a:pos x="80" y="32"/>
                </a:cxn>
                <a:cxn ang="0">
                  <a:pos x="72" y="45"/>
                </a:cxn>
              </a:cxnLst>
              <a:rect l="0" t="0" r="r" b="b"/>
              <a:pathLst>
                <a:path w="201" h="416">
                  <a:moveTo>
                    <a:pt x="72" y="45"/>
                  </a:moveTo>
                  <a:lnTo>
                    <a:pt x="87" y="22"/>
                  </a:lnTo>
                  <a:lnTo>
                    <a:pt x="108" y="6"/>
                  </a:lnTo>
                  <a:lnTo>
                    <a:pt x="133" y="0"/>
                  </a:lnTo>
                  <a:lnTo>
                    <a:pt x="160" y="0"/>
                  </a:lnTo>
                  <a:lnTo>
                    <a:pt x="175" y="6"/>
                  </a:lnTo>
                  <a:lnTo>
                    <a:pt x="187" y="19"/>
                  </a:lnTo>
                  <a:lnTo>
                    <a:pt x="198" y="36"/>
                  </a:lnTo>
                  <a:lnTo>
                    <a:pt x="201" y="61"/>
                  </a:lnTo>
                  <a:lnTo>
                    <a:pt x="200" y="97"/>
                  </a:lnTo>
                  <a:lnTo>
                    <a:pt x="189" y="124"/>
                  </a:lnTo>
                  <a:lnTo>
                    <a:pt x="175" y="154"/>
                  </a:lnTo>
                  <a:lnTo>
                    <a:pt x="155" y="193"/>
                  </a:lnTo>
                  <a:lnTo>
                    <a:pt x="143" y="226"/>
                  </a:lnTo>
                  <a:lnTo>
                    <a:pt x="140" y="252"/>
                  </a:lnTo>
                  <a:lnTo>
                    <a:pt x="149" y="279"/>
                  </a:lnTo>
                  <a:lnTo>
                    <a:pt x="159" y="305"/>
                  </a:lnTo>
                  <a:lnTo>
                    <a:pt x="163" y="331"/>
                  </a:lnTo>
                  <a:lnTo>
                    <a:pt x="160" y="357"/>
                  </a:lnTo>
                  <a:lnTo>
                    <a:pt x="152" y="378"/>
                  </a:lnTo>
                  <a:lnTo>
                    <a:pt x="140" y="394"/>
                  </a:lnTo>
                  <a:lnTo>
                    <a:pt x="123" y="409"/>
                  </a:lnTo>
                  <a:lnTo>
                    <a:pt x="100" y="416"/>
                  </a:lnTo>
                  <a:lnTo>
                    <a:pt x="71" y="415"/>
                  </a:lnTo>
                  <a:lnTo>
                    <a:pt x="46" y="410"/>
                  </a:lnTo>
                  <a:lnTo>
                    <a:pt x="29" y="400"/>
                  </a:lnTo>
                  <a:lnTo>
                    <a:pt x="16" y="383"/>
                  </a:lnTo>
                  <a:lnTo>
                    <a:pt x="1" y="341"/>
                  </a:lnTo>
                  <a:lnTo>
                    <a:pt x="0" y="300"/>
                  </a:lnTo>
                  <a:lnTo>
                    <a:pt x="0" y="255"/>
                  </a:lnTo>
                  <a:lnTo>
                    <a:pt x="3" y="210"/>
                  </a:lnTo>
                  <a:lnTo>
                    <a:pt x="14" y="165"/>
                  </a:lnTo>
                  <a:lnTo>
                    <a:pt x="32" y="127"/>
                  </a:lnTo>
                  <a:lnTo>
                    <a:pt x="49" y="92"/>
                  </a:lnTo>
                  <a:lnTo>
                    <a:pt x="65" y="59"/>
                  </a:lnTo>
                  <a:lnTo>
                    <a:pt x="80" y="32"/>
                  </a:lnTo>
                  <a:lnTo>
                    <a:pt x="72" y="45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1298" y="1746"/>
              <a:ext cx="294" cy="329"/>
            </a:xfrm>
            <a:custGeom>
              <a:avLst/>
              <a:gdLst/>
              <a:ahLst/>
              <a:cxnLst>
                <a:cxn ang="0">
                  <a:pos x="173" y="27"/>
                </a:cxn>
                <a:cxn ang="0">
                  <a:pos x="229" y="33"/>
                </a:cxn>
                <a:cxn ang="0">
                  <a:pos x="274" y="40"/>
                </a:cxn>
                <a:cxn ang="0">
                  <a:pos x="293" y="51"/>
                </a:cxn>
                <a:cxn ang="0">
                  <a:pos x="294" y="75"/>
                </a:cxn>
                <a:cxn ang="0">
                  <a:pos x="282" y="94"/>
                </a:cxn>
                <a:cxn ang="0">
                  <a:pos x="258" y="103"/>
                </a:cxn>
                <a:cxn ang="0">
                  <a:pos x="219" y="103"/>
                </a:cxn>
                <a:cxn ang="0">
                  <a:pos x="179" y="97"/>
                </a:cxn>
                <a:cxn ang="0">
                  <a:pos x="143" y="84"/>
                </a:cxn>
                <a:cxn ang="0">
                  <a:pos x="103" y="64"/>
                </a:cxn>
                <a:cxn ang="0">
                  <a:pos x="71" y="46"/>
                </a:cxn>
                <a:cxn ang="0">
                  <a:pos x="49" y="40"/>
                </a:cxn>
                <a:cxn ang="0">
                  <a:pos x="43" y="46"/>
                </a:cxn>
                <a:cxn ang="0">
                  <a:pos x="45" y="61"/>
                </a:cxn>
                <a:cxn ang="0">
                  <a:pos x="61" y="91"/>
                </a:cxn>
                <a:cxn ang="0">
                  <a:pos x="84" y="137"/>
                </a:cxn>
                <a:cxn ang="0">
                  <a:pos x="110" y="181"/>
                </a:cxn>
                <a:cxn ang="0">
                  <a:pos x="125" y="196"/>
                </a:cxn>
                <a:cxn ang="0">
                  <a:pos x="133" y="204"/>
                </a:cxn>
                <a:cxn ang="0">
                  <a:pos x="140" y="214"/>
                </a:cxn>
                <a:cxn ang="0">
                  <a:pos x="137" y="232"/>
                </a:cxn>
                <a:cxn ang="0">
                  <a:pos x="122" y="243"/>
                </a:cxn>
                <a:cxn ang="0">
                  <a:pos x="95" y="253"/>
                </a:cxn>
                <a:cxn ang="0">
                  <a:pos x="78" y="278"/>
                </a:cxn>
                <a:cxn ang="0">
                  <a:pos x="72" y="308"/>
                </a:cxn>
                <a:cxn ang="0">
                  <a:pos x="65" y="323"/>
                </a:cxn>
                <a:cxn ang="0">
                  <a:pos x="61" y="324"/>
                </a:cxn>
                <a:cxn ang="0">
                  <a:pos x="46" y="329"/>
                </a:cxn>
                <a:cxn ang="0">
                  <a:pos x="25" y="324"/>
                </a:cxn>
                <a:cxn ang="0">
                  <a:pos x="16" y="311"/>
                </a:cxn>
                <a:cxn ang="0">
                  <a:pos x="16" y="291"/>
                </a:cxn>
                <a:cxn ang="0">
                  <a:pos x="12" y="291"/>
                </a:cxn>
                <a:cxn ang="0">
                  <a:pos x="30" y="287"/>
                </a:cxn>
                <a:cxn ang="0">
                  <a:pos x="45" y="284"/>
                </a:cxn>
                <a:cxn ang="0">
                  <a:pos x="52" y="260"/>
                </a:cxn>
                <a:cxn ang="0">
                  <a:pos x="65" y="235"/>
                </a:cxn>
                <a:cxn ang="0">
                  <a:pos x="84" y="218"/>
                </a:cxn>
                <a:cxn ang="0">
                  <a:pos x="90" y="201"/>
                </a:cxn>
                <a:cxn ang="0">
                  <a:pos x="75" y="168"/>
                </a:cxn>
                <a:cxn ang="0">
                  <a:pos x="43" y="126"/>
                </a:cxn>
                <a:cxn ang="0">
                  <a:pos x="20" y="91"/>
                </a:cxn>
                <a:cxn ang="0">
                  <a:pos x="6" y="57"/>
                </a:cxn>
                <a:cxn ang="0">
                  <a:pos x="0" y="36"/>
                </a:cxn>
                <a:cxn ang="0">
                  <a:pos x="6" y="21"/>
                </a:cxn>
                <a:cxn ang="0">
                  <a:pos x="17" y="8"/>
                </a:cxn>
                <a:cxn ang="0">
                  <a:pos x="35" y="0"/>
                </a:cxn>
                <a:cxn ang="0">
                  <a:pos x="56" y="1"/>
                </a:cxn>
                <a:cxn ang="0">
                  <a:pos x="88" y="7"/>
                </a:cxn>
                <a:cxn ang="0">
                  <a:pos x="114" y="15"/>
                </a:cxn>
                <a:cxn ang="0">
                  <a:pos x="140" y="21"/>
                </a:cxn>
                <a:cxn ang="0">
                  <a:pos x="173" y="27"/>
                </a:cxn>
              </a:cxnLst>
              <a:rect l="0" t="0" r="r" b="b"/>
              <a:pathLst>
                <a:path w="294" h="329">
                  <a:moveTo>
                    <a:pt x="173" y="27"/>
                  </a:moveTo>
                  <a:lnTo>
                    <a:pt x="229" y="33"/>
                  </a:lnTo>
                  <a:lnTo>
                    <a:pt x="274" y="40"/>
                  </a:lnTo>
                  <a:lnTo>
                    <a:pt x="293" y="51"/>
                  </a:lnTo>
                  <a:lnTo>
                    <a:pt x="294" y="75"/>
                  </a:lnTo>
                  <a:lnTo>
                    <a:pt x="282" y="94"/>
                  </a:lnTo>
                  <a:lnTo>
                    <a:pt x="258" y="103"/>
                  </a:lnTo>
                  <a:lnTo>
                    <a:pt x="219" y="103"/>
                  </a:lnTo>
                  <a:lnTo>
                    <a:pt x="179" y="97"/>
                  </a:lnTo>
                  <a:lnTo>
                    <a:pt x="143" y="84"/>
                  </a:lnTo>
                  <a:lnTo>
                    <a:pt x="103" y="64"/>
                  </a:lnTo>
                  <a:lnTo>
                    <a:pt x="71" y="46"/>
                  </a:lnTo>
                  <a:lnTo>
                    <a:pt x="49" y="40"/>
                  </a:lnTo>
                  <a:lnTo>
                    <a:pt x="43" y="46"/>
                  </a:lnTo>
                  <a:lnTo>
                    <a:pt x="45" y="61"/>
                  </a:lnTo>
                  <a:lnTo>
                    <a:pt x="61" y="91"/>
                  </a:lnTo>
                  <a:lnTo>
                    <a:pt x="84" y="137"/>
                  </a:lnTo>
                  <a:lnTo>
                    <a:pt x="110" y="181"/>
                  </a:lnTo>
                  <a:lnTo>
                    <a:pt x="125" y="196"/>
                  </a:lnTo>
                  <a:lnTo>
                    <a:pt x="133" y="204"/>
                  </a:lnTo>
                  <a:lnTo>
                    <a:pt x="140" y="214"/>
                  </a:lnTo>
                  <a:lnTo>
                    <a:pt x="137" y="232"/>
                  </a:lnTo>
                  <a:lnTo>
                    <a:pt x="122" y="243"/>
                  </a:lnTo>
                  <a:lnTo>
                    <a:pt x="95" y="253"/>
                  </a:lnTo>
                  <a:lnTo>
                    <a:pt x="78" y="278"/>
                  </a:lnTo>
                  <a:lnTo>
                    <a:pt x="72" y="308"/>
                  </a:lnTo>
                  <a:lnTo>
                    <a:pt x="65" y="323"/>
                  </a:lnTo>
                  <a:lnTo>
                    <a:pt x="61" y="324"/>
                  </a:lnTo>
                  <a:lnTo>
                    <a:pt x="46" y="329"/>
                  </a:lnTo>
                  <a:lnTo>
                    <a:pt x="25" y="324"/>
                  </a:lnTo>
                  <a:lnTo>
                    <a:pt x="16" y="311"/>
                  </a:lnTo>
                  <a:lnTo>
                    <a:pt x="16" y="291"/>
                  </a:lnTo>
                  <a:lnTo>
                    <a:pt x="12" y="291"/>
                  </a:lnTo>
                  <a:lnTo>
                    <a:pt x="30" y="287"/>
                  </a:lnTo>
                  <a:lnTo>
                    <a:pt x="45" y="284"/>
                  </a:lnTo>
                  <a:lnTo>
                    <a:pt x="52" y="260"/>
                  </a:lnTo>
                  <a:lnTo>
                    <a:pt x="65" y="235"/>
                  </a:lnTo>
                  <a:lnTo>
                    <a:pt x="84" y="218"/>
                  </a:lnTo>
                  <a:lnTo>
                    <a:pt x="90" y="201"/>
                  </a:lnTo>
                  <a:lnTo>
                    <a:pt x="75" y="168"/>
                  </a:lnTo>
                  <a:lnTo>
                    <a:pt x="43" y="126"/>
                  </a:lnTo>
                  <a:lnTo>
                    <a:pt x="20" y="91"/>
                  </a:lnTo>
                  <a:lnTo>
                    <a:pt x="6" y="57"/>
                  </a:lnTo>
                  <a:lnTo>
                    <a:pt x="0" y="36"/>
                  </a:lnTo>
                  <a:lnTo>
                    <a:pt x="6" y="21"/>
                  </a:lnTo>
                  <a:lnTo>
                    <a:pt x="17" y="8"/>
                  </a:lnTo>
                  <a:lnTo>
                    <a:pt x="35" y="0"/>
                  </a:lnTo>
                  <a:lnTo>
                    <a:pt x="56" y="1"/>
                  </a:lnTo>
                  <a:lnTo>
                    <a:pt x="88" y="7"/>
                  </a:lnTo>
                  <a:lnTo>
                    <a:pt x="114" y="15"/>
                  </a:lnTo>
                  <a:lnTo>
                    <a:pt x="140" y="21"/>
                  </a:lnTo>
                  <a:lnTo>
                    <a:pt x="173" y="27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1476" y="1770"/>
              <a:ext cx="153" cy="447"/>
            </a:xfrm>
            <a:custGeom>
              <a:avLst/>
              <a:gdLst/>
              <a:ahLst/>
              <a:cxnLst>
                <a:cxn ang="0">
                  <a:pos x="55" y="110"/>
                </a:cxn>
                <a:cxn ang="0">
                  <a:pos x="61" y="48"/>
                </a:cxn>
                <a:cxn ang="0">
                  <a:pos x="77" y="8"/>
                </a:cxn>
                <a:cxn ang="0">
                  <a:pos x="99" y="0"/>
                </a:cxn>
                <a:cxn ang="0">
                  <a:pos x="137" y="0"/>
                </a:cxn>
                <a:cxn ang="0">
                  <a:pos x="153" y="15"/>
                </a:cxn>
                <a:cxn ang="0">
                  <a:pos x="150" y="47"/>
                </a:cxn>
                <a:cxn ang="0">
                  <a:pos x="125" y="92"/>
                </a:cxn>
                <a:cxn ang="0">
                  <a:pos x="93" y="146"/>
                </a:cxn>
                <a:cxn ang="0">
                  <a:pos x="71" y="190"/>
                </a:cxn>
                <a:cxn ang="0">
                  <a:pos x="56" y="227"/>
                </a:cxn>
                <a:cxn ang="0">
                  <a:pos x="58" y="249"/>
                </a:cxn>
                <a:cxn ang="0">
                  <a:pos x="67" y="273"/>
                </a:cxn>
                <a:cxn ang="0">
                  <a:pos x="84" y="305"/>
                </a:cxn>
                <a:cxn ang="0">
                  <a:pos x="99" y="328"/>
                </a:cxn>
                <a:cxn ang="0">
                  <a:pos x="108" y="357"/>
                </a:cxn>
                <a:cxn ang="0">
                  <a:pos x="111" y="390"/>
                </a:cxn>
                <a:cxn ang="0">
                  <a:pos x="117" y="412"/>
                </a:cxn>
                <a:cxn ang="0">
                  <a:pos x="121" y="429"/>
                </a:cxn>
                <a:cxn ang="0">
                  <a:pos x="115" y="441"/>
                </a:cxn>
                <a:cxn ang="0">
                  <a:pos x="105" y="447"/>
                </a:cxn>
                <a:cxn ang="0">
                  <a:pos x="87" y="442"/>
                </a:cxn>
                <a:cxn ang="0">
                  <a:pos x="71" y="435"/>
                </a:cxn>
                <a:cxn ang="0">
                  <a:pos x="58" y="416"/>
                </a:cxn>
                <a:cxn ang="0">
                  <a:pos x="36" y="386"/>
                </a:cxn>
                <a:cxn ang="0">
                  <a:pos x="23" y="376"/>
                </a:cxn>
                <a:cxn ang="0">
                  <a:pos x="6" y="374"/>
                </a:cxn>
                <a:cxn ang="0">
                  <a:pos x="0" y="363"/>
                </a:cxn>
                <a:cxn ang="0">
                  <a:pos x="7" y="327"/>
                </a:cxn>
                <a:cxn ang="0">
                  <a:pos x="23" y="331"/>
                </a:cxn>
                <a:cxn ang="0">
                  <a:pos x="46" y="348"/>
                </a:cxn>
                <a:cxn ang="0">
                  <a:pos x="71" y="374"/>
                </a:cxn>
                <a:cxn ang="0">
                  <a:pos x="78" y="377"/>
                </a:cxn>
                <a:cxn ang="0">
                  <a:pos x="74" y="348"/>
                </a:cxn>
                <a:cxn ang="0">
                  <a:pos x="58" y="321"/>
                </a:cxn>
                <a:cxn ang="0">
                  <a:pos x="42" y="296"/>
                </a:cxn>
                <a:cxn ang="0">
                  <a:pos x="22" y="270"/>
                </a:cxn>
                <a:cxn ang="0">
                  <a:pos x="17" y="254"/>
                </a:cxn>
                <a:cxn ang="0">
                  <a:pos x="19" y="233"/>
                </a:cxn>
                <a:cxn ang="0">
                  <a:pos x="32" y="190"/>
                </a:cxn>
                <a:cxn ang="0">
                  <a:pos x="46" y="146"/>
                </a:cxn>
                <a:cxn ang="0">
                  <a:pos x="55" y="110"/>
                </a:cxn>
              </a:cxnLst>
              <a:rect l="0" t="0" r="r" b="b"/>
              <a:pathLst>
                <a:path w="153" h="447">
                  <a:moveTo>
                    <a:pt x="55" y="110"/>
                  </a:moveTo>
                  <a:lnTo>
                    <a:pt x="61" y="48"/>
                  </a:lnTo>
                  <a:lnTo>
                    <a:pt x="77" y="8"/>
                  </a:lnTo>
                  <a:lnTo>
                    <a:pt x="99" y="0"/>
                  </a:lnTo>
                  <a:lnTo>
                    <a:pt x="137" y="0"/>
                  </a:lnTo>
                  <a:lnTo>
                    <a:pt x="153" y="15"/>
                  </a:lnTo>
                  <a:lnTo>
                    <a:pt x="150" y="47"/>
                  </a:lnTo>
                  <a:lnTo>
                    <a:pt x="125" y="92"/>
                  </a:lnTo>
                  <a:lnTo>
                    <a:pt x="93" y="146"/>
                  </a:lnTo>
                  <a:lnTo>
                    <a:pt x="71" y="190"/>
                  </a:lnTo>
                  <a:lnTo>
                    <a:pt x="56" y="227"/>
                  </a:lnTo>
                  <a:lnTo>
                    <a:pt x="58" y="249"/>
                  </a:lnTo>
                  <a:lnTo>
                    <a:pt x="67" y="273"/>
                  </a:lnTo>
                  <a:lnTo>
                    <a:pt x="84" y="305"/>
                  </a:lnTo>
                  <a:lnTo>
                    <a:pt x="99" y="328"/>
                  </a:lnTo>
                  <a:lnTo>
                    <a:pt x="108" y="357"/>
                  </a:lnTo>
                  <a:lnTo>
                    <a:pt x="111" y="390"/>
                  </a:lnTo>
                  <a:lnTo>
                    <a:pt x="117" y="412"/>
                  </a:lnTo>
                  <a:lnTo>
                    <a:pt x="121" y="429"/>
                  </a:lnTo>
                  <a:lnTo>
                    <a:pt x="115" y="441"/>
                  </a:lnTo>
                  <a:lnTo>
                    <a:pt x="105" y="447"/>
                  </a:lnTo>
                  <a:lnTo>
                    <a:pt x="87" y="442"/>
                  </a:lnTo>
                  <a:lnTo>
                    <a:pt x="71" y="435"/>
                  </a:lnTo>
                  <a:lnTo>
                    <a:pt x="58" y="416"/>
                  </a:lnTo>
                  <a:lnTo>
                    <a:pt x="36" y="386"/>
                  </a:lnTo>
                  <a:lnTo>
                    <a:pt x="23" y="376"/>
                  </a:lnTo>
                  <a:lnTo>
                    <a:pt x="6" y="374"/>
                  </a:lnTo>
                  <a:lnTo>
                    <a:pt x="0" y="363"/>
                  </a:lnTo>
                  <a:lnTo>
                    <a:pt x="7" y="327"/>
                  </a:lnTo>
                  <a:lnTo>
                    <a:pt x="23" y="331"/>
                  </a:lnTo>
                  <a:lnTo>
                    <a:pt x="46" y="348"/>
                  </a:lnTo>
                  <a:lnTo>
                    <a:pt x="71" y="374"/>
                  </a:lnTo>
                  <a:lnTo>
                    <a:pt x="78" y="377"/>
                  </a:lnTo>
                  <a:lnTo>
                    <a:pt x="74" y="348"/>
                  </a:lnTo>
                  <a:lnTo>
                    <a:pt x="58" y="321"/>
                  </a:lnTo>
                  <a:lnTo>
                    <a:pt x="42" y="296"/>
                  </a:lnTo>
                  <a:lnTo>
                    <a:pt x="22" y="270"/>
                  </a:lnTo>
                  <a:lnTo>
                    <a:pt x="17" y="254"/>
                  </a:lnTo>
                  <a:lnTo>
                    <a:pt x="19" y="233"/>
                  </a:lnTo>
                  <a:lnTo>
                    <a:pt x="32" y="190"/>
                  </a:lnTo>
                  <a:lnTo>
                    <a:pt x="46" y="146"/>
                  </a:lnTo>
                  <a:lnTo>
                    <a:pt x="55" y="110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1569" y="1483"/>
              <a:ext cx="242" cy="326"/>
            </a:xfrm>
            <a:custGeom>
              <a:avLst/>
              <a:gdLst/>
              <a:ahLst/>
              <a:cxnLst>
                <a:cxn ang="0">
                  <a:pos x="92" y="63"/>
                </a:cxn>
                <a:cxn ang="0">
                  <a:pos x="92" y="38"/>
                </a:cxn>
                <a:cxn ang="0">
                  <a:pos x="104" y="15"/>
                </a:cxn>
                <a:cxn ang="0">
                  <a:pos x="128" y="5"/>
                </a:cxn>
                <a:cxn ang="0">
                  <a:pos x="168" y="0"/>
                </a:cxn>
                <a:cxn ang="0">
                  <a:pos x="209" y="9"/>
                </a:cxn>
                <a:cxn ang="0">
                  <a:pos x="228" y="25"/>
                </a:cxn>
                <a:cxn ang="0">
                  <a:pos x="241" y="47"/>
                </a:cxn>
                <a:cxn ang="0">
                  <a:pos x="242" y="78"/>
                </a:cxn>
                <a:cxn ang="0">
                  <a:pos x="230" y="99"/>
                </a:cxn>
                <a:cxn ang="0">
                  <a:pos x="210" y="120"/>
                </a:cxn>
                <a:cxn ang="0">
                  <a:pos x="228" y="143"/>
                </a:cxn>
                <a:cxn ang="0">
                  <a:pos x="236" y="167"/>
                </a:cxn>
                <a:cxn ang="0">
                  <a:pos x="233" y="195"/>
                </a:cxn>
                <a:cxn ang="0">
                  <a:pos x="222" y="213"/>
                </a:cxn>
                <a:cxn ang="0">
                  <a:pos x="202" y="228"/>
                </a:cxn>
                <a:cxn ang="0">
                  <a:pos x="159" y="245"/>
                </a:cxn>
                <a:cxn ang="0">
                  <a:pos x="168" y="270"/>
                </a:cxn>
                <a:cxn ang="0">
                  <a:pos x="167" y="296"/>
                </a:cxn>
                <a:cxn ang="0">
                  <a:pos x="148" y="317"/>
                </a:cxn>
                <a:cxn ang="0">
                  <a:pos x="127" y="326"/>
                </a:cxn>
                <a:cxn ang="0">
                  <a:pos x="96" y="320"/>
                </a:cxn>
                <a:cxn ang="0">
                  <a:pos x="76" y="306"/>
                </a:cxn>
                <a:cxn ang="0">
                  <a:pos x="59" y="284"/>
                </a:cxn>
                <a:cxn ang="0">
                  <a:pos x="52" y="264"/>
                </a:cxn>
                <a:cxn ang="0">
                  <a:pos x="26" y="252"/>
                </a:cxn>
                <a:cxn ang="0">
                  <a:pos x="10" y="238"/>
                </a:cxn>
                <a:cxn ang="0">
                  <a:pos x="0" y="219"/>
                </a:cxn>
                <a:cxn ang="0">
                  <a:pos x="0" y="193"/>
                </a:cxn>
                <a:cxn ang="0">
                  <a:pos x="5" y="170"/>
                </a:cxn>
                <a:cxn ang="0">
                  <a:pos x="21" y="151"/>
                </a:cxn>
                <a:cxn ang="0">
                  <a:pos x="37" y="144"/>
                </a:cxn>
                <a:cxn ang="0">
                  <a:pos x="44" y="115"/>
                </a:cxn>
                <a:cxn ang="0">
                  <a:pos x="53" y="86"/>
                </a:cxn>
                <a:cxn ang="0">
                  <a:pos x="68" y="67"/>
                </a:cxn>
                <a:cxn ang="0">
                  <a:pos x="92" y="63"/>
                </a:cxn>
              </a:cxnLst>
              <a:rect l="0" t="0" r="r" b="b"/>
              <a:pathLst>
                <a:path w="242" h="326">
                  <a:moveTo>
                    <a:pt x="92" y="63"/>
                  </a:moveTo>
                  <a:lnTo>
                    <a:pt x="92" y="38"/>
                  </a:lnTo>
                  <a:lnTo>
                    <a:pt x="104" y="15"/>
                  </a:lnTo>
                  <a:lnTo>
                    <a:pt x="128" y="5"/>
                  </a:lnTo>
                  <a:lnTo>
                    <a:pt x="168" y="0"/>
                  </a:lnTo>
                  <a:lnTo>
                    <a:pt x="209" y="9"/>
                  </a:lnTo>
                  <a:lnTo>
                    <a:pt x="228" y="25"/>
                  </a:lnTo>
                  <a:lnTo>
                    <a:pt x="241" y="47"/>
                  </a:lnTo>
                  <a:lnTo>
                    <a:pt x="242" y="78"/>
                  </a:lnTo>
                  <a:lnTo>
                    <a:pt x="230" y="99"/>
                  </a:lnTo>
                  <a:lnTo>
                    <a:pt x="210" y="120"/>
                  </a:lnTo>
                  <a:lnTo>
                    <a:pt x="228" y="143"/>
                  </a:lnTo>
                  <a:lnTo>
                    <a:pt x="236" y="167"/>
                  </a:lnTo>
                  <a:lnTo>
                    <a:pt x="233" y="195"/>
                  </a:lnTo>
                  <a:lnTo>
                    <a:pt x="222" y="213"/>
                  </a:lnTo>
                  <a:lnTo>
                    <a:pt x="202" y="228"/>
                  </a:lnTo>
                  <a:lnTo>
                    <a:pt x="159" y="245"/>
                  </a:lnTo>
                  <a:lnTo>
                    <a:pt x="168" y="270"/>
                  </a:lnTo>
                  <a:lnTo>
                    <a:pt x="167" y="296"/>
                  </a:lnTo>
                  <a:lnTo>
                    <a:pt x="148" y="317"/>
                  </a:lnTo>
                  <a:lnTo>
                    <a:pt x="127" y="326"/>
                  </a:lnTo>
                  <a:lnTo>
                    <a:pt x="96" y="320"/>
                  </a:lnTo>
                  <a:lnTo>
                    <a:pt x="76" y="306"/>
                  </a:lnTo>
                  <a:lnTo>
                    <a:pt x="59" y="284"/>
                  </a:lnTo>
                  <a:lnTo>
                    <a:pt x="52" y="264"/>
                  </a:lnTo>
                  <a:lnTo>
                    <a:pt x="26" y="252"/>
                  </a:lnTo>
                  <a:lnTo>
                    <a:pt x="10" y="238"/>
                  </a:lnTo>
                  <a:lnTo>
                    <a:pt x="0" y="219"/>
                  </a:lnTo>
                  <a:lnTo>
                    <a:pt x="0" y="193"/>
                  </a:lnTo>
                  <a:lnTo>
                    <a:pt x="5" y="170"/>
                  </a:lnTo>
                  <a:lnTo>
                    <a:pt x="21" y="151"/>
                  </a:lnTo>
                  <a:lnTo>
                    <a:pt x="37" y="144"/>
                  </a:lnTo>
                  <a:lnTo>
                    <a:pt x="44" y="115"/>
                  </a:lnTo>
                  <a:lnTo>
                    <a:pt x="53" y="86"/>
                  </a:lnTo>
                  <a:lnTo>
                    <a:pt x="68" y="67"/>
                  </a:lnTo>
                  <a:lnTo>
                    <a:pt x="92" y="63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1586" y="1498"/>
              <a:ext cx="211" cy="296"/>
            </a:xfrm>
            <a:custGeom>
              <a:avLst/>
              <a:gdLst/>
              <a:ahLst/>
              <a:cxnLst>
                <a:cxn ang="0">
                  <a:pos x="94" y="62"/>
                </a:cxn>
                <a:cxn ang="0">
                  <a:pos x="90" y="39"/>
                </a:cxn>
                <a:cxn ang="0">
                  <a:pos x="94" y="18"/>
                </a:cxn>
                <a:cxn ang="0">
                  <a:pos x="104" y="7"/>
                </a:cxn>
                <a:cxn ang="0">
                  <a:pos x="127" y="0"/>
                </a:cxn>
                <a:cxn ang="0">
                  <a:pos x="159" y="1"/>
                </a:cxn>
                <a:cxn ang="0">
                  <a:pos x="191" y="10"/>
                </a:cxn>
                <a:cxn ang="0">
                  <a:pos x="208" y="33"/>
                </a:cxn>
                <a:cxn ang="0">
                  <a:pos x="211" y="56"/>
                </a:cxn>
                <a:cxn ang="0">
                  <a:pos x="205" y="72"/>
                </a:cxn>
                <a:cxn ang="0">
                  <a:pos x="194" y="85"/>
                </a:cxn>
                <a:cxn ang="0">
                  <a:pos x="173" y="100"/>
                </a:cxn>
                <a:cxn ang="0">
                  <a:pos x="176" y="110"/>
                </a:cxn>
                <a:cxn ang="0">
                  <a:pos x="199" y="134"/>
                </a:cxn>
                <a:cxn ang="0">
                  <a:pos x="205" y="160"/>
                </a:cxn>
                <a:cxn ang="0">
                  <a:pos x="198" y="181"/>
                </a:cxn>
                <a:cxn ang="0">
                  <a:pos x="179" y="196"/>
                </a:cxn>
                <a:cxn ang="0">
                  <a:pos x="155" y="210"/>
                </a:cxn>
                <a:cxn ang="0">
                  <a:pos x="129" y="219"/>
                </a:cxn>
                <a:cxn ang="0">
                  <a:pos x="129" y="228"/>
                </a:cxn>
                <a:cxn ang="0">
                  <a:pos x="136" y="251"/>
                </a:cxn>
                <a:cxn ang="0">
                  <a:pos x="135" y="268"/>
                </a:cxn>
                <a:cxn ang="0">
                  <a:pos x="123" y="284"/>
                </a:cxn>
                <a:cxn ang="0">
                  <a:pos x="109" y="296"/>
                </a:cxn>
                <a:cxn ang="0">
                  <a:pos x="88" y="293"/>
                </a:cxn>
                <a:cxn ang="0">
                  <a:pos x="61" y="271"/>
                </a:cxn>
                <a:cxn ang="0">
                  <a:pos x="52" y="239"/>
                </a:cxn>
                <a:cxn ang="0">
                  <a:pos x="42" y="235"/>
                </a:cxn>
                <a:cxn ang="0">
                  <a:pos x="29" y="232"/>
                </a:cxn>
                <a:cxn ang="0">
                  <a:pos x="10" y="220"/>
                </a:cxn>
                <a:cxn ang="0">
                  <a:pos x="0" y="200"/>
                </a:cxn>
                <a:cxn ang="0">
                  <a:pos x="0" y="168"/>
                </a:cxn>
                <a:cxn ang="0">
                  <a:pos x="17" y="147"/>
                </a:cxn>
                <a:cxn ang="0">
                  <a:pos x="33" y="142"/>
                </a:cxn>
                <a:cxn ang="0">
                  <a:pos x="36" y="131"/>
                </a:cxn>
                <a:cxn ang="0">
                  <a:pos x="38" y="97"/>
                </a:cxn>
                <a:cxn ang="0">
                  <a:pos x="45" y="76"/>
                </a:cxn>
                <a:cxn ang="0">
                  <a:pos x="62" y="62"/>
                </a:cxn>
                <a:cxn ang="0">
                  <a:pos x="80" y="60"/>
                </a:cxn>
                <a:cxn ang="0">
                  <a:pos x="94" y="62"/>
                </a:cxn>
              </a:cxnLst>
              <a:rect l="0" t="0" r="r" b="b"/>
              <a:pathLst>
                <a:path w="211" h="296">
                  <a:moveTo>
                    <a:pt x="94" y="62"/>
                  </a:moveTo>
                  <a:lnTo>
                    <a:pt x="90" y="39"/>
                  </a:lnTo>
                  <a:lnTo>
                    <a:pt x="94" y="18"/>
                  </a:lnTo>
                  <a:lnTo>
                    <a:pt x="104" y="7"/>
                  </a:lnTo>
                  <a:lnTo>
                    <a:pt x="127" y="0"/>
                  </a:lnTo>
                  <a:lnTo>
                    <a:pt x="159" y="1"/>
                  </a:lnTo>
                  <a:lnTo>
                    <a:pt x="191" y="10"/>
                  </a:lnTo>
                  <a:lnTo>
                    <a:pt x="208" y="33"/>
                  </a:lnTo>
                  <a:lnTo>
                    <a:pt x="211" y="56"/>
                  </a:lnTo>
                  <a:lnTo>
                    <a:pt x="205" y="72"/>
                  </a:lnTo>
                  <a:lnTo>
                    <a:pt x="194" y="85"/>
                  </a:lnTo>
                  <a:lnTo>
                    <a:pt x="173" y="100"/>
                  </a:lnTo>
                  <a:lnTo>
                    <a:pt x="176" y="110"/>
                  </a:lnTo>
                  <a:lnTo>
                    <a:pt x="199" y="134"/>
                  </a:lnTo>
                  <a:lnTo>
                    <a:pt x="205" y="160"/>
                  </a:lnTo>
                  <a:lnTo>
                    <a:pt x="198" y="181"/>
                  </a:lnTo>
                  <a:lnTo>
                    <a:pt x="179" y="196"/>
                  </a:lnTo>
                  <a:lnTo>
                    <a:pt x="155" y="210"/>
                  </a:lnTo>
                  <a:lnTo>
                    <a:pt x="129" y="219"/>
                  </a:lnTo>
                  <a:lnTo>
                    <a:pt x="129" y="228"/>
                  </a:lnTo>
                  <a:lnTo>
                    <a:pt x="136" y="251"/>
                  </a:lnTo>
                  <a:lnTo>
                    <a:pt x="135" y="268"/>
                  </a:lnTo>
                  <a:lnTo>
                    <a:pt x="123" y="284"/>
                  </a:lnTo>
                  <a:lnTo>
                    <a:pt x="109" y="296"/>
                  </a:lnTo>
                  <a:lnTo>
                    <a:pt x="88" y="293"/>
                  </a:lnTo>
                  <a:lnTo>
                    <a:pt x="61" y="271"/>
                  </a:lnTo>
                  <a:lnTo>
                    <a:pt x="52" y="239"/>
                  </a:lnTo>
                  <a:lnTo>
                    <a:pt x="42" y="235"/>
                  </a:lnTo>
                  <a:lnTo>
                    <a:pt x="29" y="232"/>
                  </a:lnTo>
                  <a:lnTo>
                    <a:pt x="10" y="220"/>
                  </a:lnTo>
                  <a:lnTo>
                    <a:pt x="0" y="200"/>
                  </a:lnTo>
                  <a:lnTo>
                    <a:pt x="0" y="168"/>
                  </a:lnTo>
                  <a:lnTo>
                    <a:pt x="17" y="147"/>
                  </a:lnTo>
                  <a:lnTo>
                    <a:pt x="33" y="142"/>
                  </a:lnTo>
                  <a:lnTo>
                    <a:pt x="36" y="131"/>
                  </a:lnTo>
                  <a:lnTo>
                    <a:pt x="38" y="97"/>
                  </a:lnTo>
                  <a:lnTo>
                    <a:pt x="45" y="76"/>
                  </a:lnTo>
                  <a:lnTo>
                    <a:pt x="62" y="62"/>
                  </a:lnTo>
                  <a:lnTo>
                    <a:pt x="80" y="60"/>
                  </a:lnTo>
                  <a:lnTo>
                    <a:pt x="94" y="62"/>
                  </a:lnTo>
                  <a:close/>
                </a:path>
              </a:pathLst>
            </a:custGeom>
            <a:solidFill>
              <a:srgbClr val="3366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1611" y="1494"/>
              <a:ext cx="160" cy="249"/>
            </a:xfrm>
            <a:custGeom>
              <a:avLst/>
              <a:gdLst/>
              <a:ahLst/>
              <a:cxnLst>
                <a:cxn ang="0">
                  <a:pos x="60" y="50"/>
                </a:cxn>
                <a:cxn ang="0">
                  <a:pos x="93" y="58"/>
                </a:cxn>
                <a:cxn ang="0">
                  <a:pos x="118" y="65"/>
                </a:cxn>
                <a:cxn ang="0">
                  <a:pos x="132" y="38"/>
                </a:cxn>
                <a:cxn ang="0">
                  <a:pos x="133" y="18"/>
                </a:cxn>
                <a:cxn ang="0">
                  <a:pos x="131" y="0"/>
                </a:cxn>
                <a:cxn ang="0">
                  <a:pos x="144" y="2"/>
                </a:cxn>
                <a:cxn ang="0">
                  <a:pos x="148" y="25"/>
                </a:cxn>
                <a:cxn ang="0">
                  <a:pos x="142" y="50"/>
                </a:cxn>
                <a:cxn ang="0">
                  <a:pos x="128" y="73"/>
                </a:cxn>
                <a:cxn ang="0">
                  <a:pos x="146" y="89"/>
                </a:cxn>
                <a:cxn ang="0">
                  <a:pos x="160" y="105"/>
                </a:cxn>
                <a:cxn ang="0">
                  <a:pos x="152" y="111"/>
                </a:cxn>
                <a:cxn ang="0">
                  <a:pos x="135" y="97"/>
                </a:cxn>
                <a:cxn ang="0">
                  <a:pos x="126" y="89"/>
                </a:cxn>
                <a:cxn ang="0">
                  <a:pos x="121" y="120"/>
                </a:cxn>
                <a:cxn ang="0">
                  <a:pos x="104" y="152"/>
                </a:cxn>
                <a:cxn ang="0">
                  <a:pos x="82" y="186"/>
                </a:cxn>
                <a:cxn ang="0">
                  <a:pos x="98" y="199"/>
                </a:cxn>
                <a:cxn ang="0">
                  <a:pos x="115" y="225"/>
                </a:cxn>
                <a:cxn ang="0">
                  <a:pos x="109" y="236"/>
                </a:cxn>
                <a:cxn ang="0">
                  <a:pos x="95" y="218"/>
                </a:cxn>
                <a:cxn ang="0">
                  <a:pos x="75" y="198"/>
                </a:cxn>
                <a:cxn ang="0">
                  <a:pos x="49" y="223"/>
                </a:cxn>
                <a:cxn ang="0">
                  <a:pos x="24" y="249"/>
                </a:cxn>
                <a:cxn ang="0">
                  <a:pos x="14" y="241"/>
                </a:cxn>
                <a:cxn ang="0">
                  <a:pos x="30" y="225"/>
                </a:cxn>
                <a:cxn ang="0">
                  <a:pos x="46" y="204"/>
                </a:cxn>
                <a:cxn ang="0">
                  <a:pos x="60" y="191"/>
                </a:cxn>
                <a:cxn ang="0">
                  <a:pos x="37" y="176"/>
                </a:cxn>
                <a:cxn ang="0">
                  <a:pos x="15" y="160"/>
                </a:cxn>
                <a:cxn ang="0">
                  <a:pos x="0" y="143"/>
                </a:cxn>
                <a:cxn ang="0">
                  <a:pos x="2" y="134"/>
                </a:cxn>
                <a:cxn ang="0">
                  <a:pos x="20" y="149"/>
                </a:cxn>
                <a:cxn ang="0">
                  <a:pos x="39" y="162"/>
                </a:cxn>
                <a:cxn ang="0">
                  <a:pos x="67" y="176"/>
                </a:cxn>
                <a:cxn ang="0">
                  <a:pos x="83" y="155"/>
                </a:cxn>
                <a:cxn ang="0">
                  <a:pos x="93" y="130"/>
                </a:cxn>
                <a:cxn ang="0">
                  <a:pos x="104" y="104"/>
                </a:cxn>
                <a:cxn ang="0">
                  <a:pos x="109" y="77"/>
                </a:cxn>
                <a:cxn ang="0">
                  <a:pos x="54" y="61"/>
                </a:cxn>
                <a:cxn ang="0">
                  <a:pos x="60" y="50"/>
                </a:cxn>
              </a:cxnLst>
              <a:rect l="0" t="0" r="r" b="b"/>
              <a:pathLst>
                <a:path w="160" h="249">
                  <a:moveTo>
                    <a:pt x="60" y="50"/>
                  </a:moveTo>
                  <a:lnTo>
                    <a:pt x="93" y="58"/>
                  </a:lnTo>
                  <a:lnTo>
                    <a:pt x="118" y="65"/>
                  </a:lnTo>
                  <a:lnTo>
                    <a:pt x="132" y="38"/>
                  </a:lnTo>
                  <a:lnTo>
                    <a:pt x="133" y="18"/>
                  </a:lnTo>
                  <a:lnTo>
                    <a:pt x="131" y="0"/>
                  </a:lnTo>
                  <a:lnTo>
                    <a:pt x="144" y="2"/>
                  </a:lnTo>
                  <a:lnTo>
                    <a:pt x="148" y="25"/>
                  </a:lnTo>
                  <a:lnTo>
                    <a:pt x="142" y="50"/>
                  </a:lnTo>
                  <a:lnTo>
                    <a:pt x="128" y="73"/>
                  </a:lnTo>
                  <a:lnTo>
                    <a:pt x="146" y="89"/>
                  </a:lnTo>
                  <a:lnTo>
                    <a:pt x="160" y="105"/>
                  </a:lnTo>
                  <a:lnTo>
                    <a:pt x="152" y="111"/>
                  </a:lnTo>
                  <a:lnTo>
                    <a:pt x="135" y="97"/>
                  </a:lnTo>
                  <a:lnTo>
                    <a:pt x="126" y="89"/>
                  </a:lnTo>
                  <a:lnTo>
                    <a:pt x="121" y="120"/>
                  </a:lnTo>
                  <a:lnTo>
                    <a:pt x="104" y="152"/>
                  </a:lnTo>
                  <a:lnTo>
                    <a:pt x="82" y="186"/>
                  </a:lnTo>
                  <a:lnTo>
                    <a:pt x="98" y="199"/>
                  </a:lnTo>
                  <a:lnTo>
                    <a:pt x="115" y="225"/>
                  </a:lnTo>
                  <a:lnTo>
                    <a:pt x="109" y="236"/>
                  </a:lnTo>
                  <a:lnTo>
                    <a:pt x="95" y="218"/>
                  </a:lnTo>
                  <a:lnTo>
                    <a:pt x="75" y="198"/>
                  </a:lnTo>
                  <a:lnTo>
                    <a:pt x="49" y="223"/>
                  </a:lnTo>
                  <a:lnTo>
                    <a:pt x="24" y="249"/>
                  </a:lnTo>
                  <a:lnTo>
                    <a:pt x="14" y="241"/>
                  </a:lnTo>
                  <a:lnTo>
                    <a:pt x="30" y="225"/>
                  </a:lnTo>
                  <a:lnTo>
                    <a:pt x="46" y="204"/>
                  </a:lnTo>
                  <a:lnTo>
                    <a:pt x="60" y="191"/>
                  </a:lnTo>
                  <a:lnTo>
                    <a:pt x="37" y="176"/>
                  </a:lnTo>
                  <a:lnTo>
                    <a:pt x="15" y="160"/>
                  </a:lnTo>
                  <a:lnTo>
                    <a:pt x="0" y="143"/>
                  </a:lnTo>
                  <a:lnTo>
                    <a:pt x="2" y="134"/>
                  </a:lnTo>
                  <a:lnTo>
                    <a:pt x="20" y="149"/>
                  </a:lnTo>
                  <a:lnTo>
                    <a:pt x="39" y="162"/>
                  </a:lnTo>
                  <a:lnTo>
                    <a:pt x="67" y="176"/>
                  </a:lnTo>
                  <a:lnTo>
                    <a:pt x="83" y="155"/>
                  </a:lnTo>
                  <a:lnTo>
                    <a:pt x="93" y="130"/>
                  </a:lnTo>
                  <a:lnTo>
                    <a:pt x="104" y="104"/>
                  </a:lnTo>
                  <a:lnTo>
                    <a:pt x="109" y="77"/>
                  </a:lnTo>
                  <a:lnTo>
                    <a:pt x="54" y="61"/>
                  </a:lnTo>
                  <a:lnTo>
                    <a:pt x="60" y="50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1323" y="431"/>
              <a:ext cx="201" cy="200"/>
            </a:xfrm>
            <a:custGeom>
              <a:avLst/>
              <a:gdLst/>
              <a:ahLst/>
              <a:cxnLst>
                <a:cxn ang="0">
                  <a:pos x="161" y="133"/>
                </a:cxn>
                <a:cxn ang="0">
                  <a:pos x="175" y="120"/>
                </a:cxn>
                <a:cxn ang="0">
                  <a:pos x="188" y="102"/>
                </a:cxn>
                <a:cxn ang="0">
                  <a:pos x="196" y="83"/>
                </a:cxn>
                <a:cxn ang="0">
                  <a:pos x="201" y="58"/>
                </a:cxn>
                <a:cxn ang="0">
                  <a:pos x="198" y="35"/>
                </a:cxn>
                <a:cxn ang="0">
                  <a:pos x="188" y="19"/>
                </a:cxn>
                <a:cxn ang="0">
                  <a:pos x="171" y="7"/>
                </a:cxn>
                <a:cxn ang="0">
                  <a:pos x="149" y="0"/>
                </a:cxn>
                <a:cxn ang="0">
                  <a:pos x="119" y="1"/>
                </a:cxn>
                <a:cxn ang="0">
                  <a:pos x="87" y="8"/>
                </a:cxn>
                <a:cxn ang="0">
                  <a:pos x="60" y="21"/>
                </a:cxn>
                <a:cxn ang="0">
                  <a:pos x="36" y="40"/>
                </a:cxn>
                <a:cxn ang="0">
                  <a:pos x="21" y="55"/>
                </a:cxn>
                <a:cxn ang="0">
                  <a:pos x="5" y="82"/>
                </a:cxn>
                <a:cxn ang="0">
                  <a:pos x="0" y="103"/>
                </a:cxn>
                <a:cxn ang="0">
                  <a:pos x="5" y="123"/>
                </a:cxn>
                <a:cxn ang="0">
                  <a:pos x="20" y="137"/>
                </a:cxn>
                <a:cxn ang="0">
                  <a:pos x="42" y="144"/>
                </a:cxn>
                <a:cxn ang="0">
                  <a:pos x="73" y="147"/>
                </a:cxn>
                <a:cxn ang="0">
                  <a:pos x="102" y="143"/>
                </a:cxn>
                <a:cxn ang="0">
                  <a:pos x="135" y="139"/>
                </a:cxn>
                <a:cxn ang="0">
                  <a:pos x="156" y="168"/>
                </a:cxn>
                <a:cxn ang="0">
                  <a:pos x="164" y="187"/>
                </a:cxn>
                <a:cxn ang="0">
                  <a:pos x="167" y="191"/>
                </a:cxn>
                <a:cxn ang="0">
                  <a:pos x="170" y="195"/>
                </a:cxn>
                <a:cxn ang="0">
                  <a:pos x="174" y="197"/>
                </a:cxn>
                <a:cxn ang="0">
                  <a:pos x="178" y="198"/>
                </a:cxn>
                <a:cxn ang="0">
                  <a:pos x="182" y="200"/>
                </a:cxn>
                <a:cxn ang="0">
                  <a:pos x="186" y="198"/>
                </a:cxn>
                <a:cxn ang="0">
                  <a:pos x="191" y="194"/>
                </a:cxn>
                <a:cxn ang="0">
                  <a:pos x="192" y="190"/>
                </a:cxn>
                <a:cxn ang="0">
                  <a:pos x="196" y="188"/>
                </a:cxn>
                <a:cxn ang="0">
                  <a:pos x="198" y="183"/>
                </a:cxn>
                <a:cxn ang="0">
                  <a:pos x="200" y="180"/>
                </a:cxn>
                <a:cxn ang="0">
                  <a:pos x="198" y="175"/>
                </a:cxn>
                <a:cxn ang="0">
                  <a:pos x="195" y="172"/>
                </a:cxn>
                <a:cxn ang="0">
                  <a:pos x="177" y="151"/>
                </a:cxn>
                <a:cxn ang="0">
                  <a:pos x="161" y="133"/>
                </a:cxn>
              </a:cxnLst>
              <a:rect l="0" t="0" r="r" b="b"/>
              <a:pathLst>
                <a:path w="201" h="200">
                  <a:moveTo>
                    <a:pt x="161" y="133"/>
                  </a:moveTo>
                  <a:lnTo>
                    <a:pt x="175" y="120"/>
                  </a:lnTo>
                  <a:lnTo>
                    <a:pt x="188" y="102"/>
                  </a:lnTo>
                  <a:lnTo>
                    <a:pt x="196" y="83"/>
                  </a:lnTo>
                  <a:lnTo>
                    <a:pt x="201" y="58"/>
                  </a:lnTo>
                  <a:lnTo>
                    <a:pt x="198" y="35"/>
                  </a:lnTo>
                  <a:lnTo>
                    <a:pt x="188" y="19"/>
                  </a:lnTo>
                  <a:lnTo>
                    <a:pt x="171" y="7"/>
                  </a:lnTo>
                  <a:lnTo>
                    <a:pt x="149" y="0"/>
                  </a:lnTo>
                  <a:lnTo>
                    <a:pt x="119" y="1"/>
                  </a:lnTo>
                  <a:lnTo>
                    <a:pt x="87" y="8"/>
                  </a:lnTo>
                  <a:lnTo>
                    <a:pt x="60" y="21"/>
                  </a:lnTo>
                  <a:lnTo>
                    <a:pt x="36" y="40"/>
                  </a:lnTo>
                  <a:lnTo>
                    <a:pt x="21" y="55"/>
                  </a:lnTo>
                  <a:lnTo>
                    <a:pt x="5" y="82"/>
                  </a:lnTo>
                  <a:lnTo>
                    <a:pt x="0" y="103"/>
                  </a:lnTo>
                  <a:lnTo>
                    <a:pt x="5" y="123"/>
                  </a:lnTo>
                  <a:lnTo>
                    <a:pt x="20" y="137"/>
                  </a:lnTo>
                  <a:lnTo>
                    <a:pt x="42" y="144"/>
                  </a:lnTo>
                  <a:lnTo>
                    <a:pt x="73" y="147"/>
                  </a:lnTo>
                  <a:lnTo>
                    <a:pt x="102" y="143"/>
                  </a:lnTo>
                  <a:lnTo>
                    <a:pt x="135" y="139"/>
                  </a:lnTo>
                  <a:lnTo>
                    <a:pt x="156" y="168"/>
                  </a:lnTo>
                  <a:lnTo>
                    <a:pt x="164" y="187"/>
                  </a:lnTo>
                  <a:lnTo>
                    <a:pt x="167" y="191"/>
                  </a:lnTo>
                  <a:lnTo>
                    <a:pt x="170" y="195"/>
                  </a:lnTo>
                  <a:lnTo>
                    <a:pt x="174" y="197"/>
                  </a:lnTo>
                  <a:lnTo>
                    <a:pt x="178" y="198"/>
                  </a:lnTo>
                  <a:lnTo>
                    <a:pt x="182" y="200"/>
                  </a:lnTo>
                  <a:lnTo>
                    <a:pt x="186" y="198"/>
                  </a:lnTo>
                  <a:lnTo>
                    <a:pt x="191" y="194"/>
                  </a:lnTo>
                  <a:lnTo>
                    <a:pt x="192" y="190"/>
                  </a:lnTo>
                  <a:lnTo>
                    <a:pt x="196" y="188"/>
                  </a:lnTo>
                  <a:lnTo>
                    <a:pt x="198" y="183"/>
                  </a:lnTo>
                  <a:lnTo>
                    <a:pt x="200" y="180"/>
                  </a:lnTo>
                  <a:lnTo>
                    <a:pt x="198" y="175"/>
                  </a:lnTo>
                  <a:lnTo>
                    <a:pt x="195" y="172"/>
                  </a:lnTo>
                  <a:lnTo>
                    <a:pt x="177" y="151"/>
                  </a:lnTo>
                  <a:lnTo>
                    <a:pt x="161" y="133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1176" y="591"/>
              <a:ext cx="235" cy="336"/>
            </a:xfrm>
            <a:custGeom>
              <a:avLst/>
              <a:gdLst/>
              <a:ahLst/>
              <a:cxnLst>
                <a:cxn ang="0">
                  <a:pos x="116" y="43"/>
                </a:cxn>
                <a:cxn ang="0">
                  <a:pos x="111" y="6"/>
                </a:cxn>
                <a:cxn ang="0">
                  <a:pos x="85" y="0"/>
                </a:cxn>
                <a:cxn ang="0">
                  <a:pos x="17" y="48"/>
                </a:cxn>
                <a:cxn ang="0">
                  <a:pos x="0" y="113"/>
                </a:cxn>
                <a:cxn ang="0">
                  <a:pos x="65" y="162"/>
                </a:cxn>
                <a:cxn ang="0">
                  <a:pos x="143" y="221"/>
                </a:cxn>
                <a:cxn ang="0">
                  <a:pos x="151" y="246"/>
                </a:cxn>
                <a:cxn ang="0">
                  <a:pos x="146" y="253"/>
                </a:cxn>
                <a:cxn ang="0">
                  <a:pos x="137" y="253"/>
                </a:cxn>
                <a:cxn ang="0">
                  <a:pos x="128" y="250"/>
                </a:cxn>
                <a:cxn ang="0">
                  <a:pos x="120" y="247"/>
                </a:cxn>
                <a:cxn ang="0">
                  <a:pos x="111" y="245"/>
                </a:cxn>
                <a:cxn ang="0">
                  <a:pos x="102" y="250"/>
                </a:cxn>
                <a:cxn ang="0">
                  <a:pos x="100" y="258"/>
                </a:cxn>
                <a:cxn ang="0">
                  <a:pos x="102" y="266"/>
                </a:cxn>
                <a:cxn ang="0">
                  <a:pos x="110" y="271"/>
                </a:cxn>
                <a:cxn ang="0">
                  <a:pos x="119" y="275"/>
                </a:cxn>
                <a:cxn ang="0">
                  <a:pos x="127" y="279"/>
                </a:cxn>
                <a:cxn ang="0">
                  <a:pos x="138" y="275"/>
                </a:cxn>
                <a:cxn ang="0">
                  <a:pos x="148" y="274"/>
                </a:cxn>
                <a:cxn ang="0">
                  <a:pos x="160" y="271"/>
                </a:cxn>
                <a:cxn ang="0">
                  <a:pos x="167" y="275"/>
                </a:cxn>
                <a:cxn ang="0">
                  <a:pos x="169" y="284"/>
                </a:cxn>
                <a:cxn ang="0">
                  <a:pos x="166" y="293"/>
                </a:cxn>
                <a:cxn ang="0">
                  <a:pos x="163" y="303"/>
                </a:cxn>
                <a:cxn ang="0">
                  <a:pos x="164" y="314"/>
                </a:cxn>
                <a:cxn ang="0">
                  <a:pos x="172" y="320"/>
                </a:cxn>
                <a:cxn ang="0">
                  <a:pos x="182" y="318"/>
                </a:cxn>
                <a:cxn ang="0">
                  <a:pos x="187" y="311"/>
                </a:cxn>
                <a:cxn ang="0">
                  <a:pos x="189" y="301"/>
                </a:cxn>
                <a:cxn ang="0">
                  <a:pos x="191" y="292"/>
                </a:cxn>
                <a:cxn ang="0">
                  <a:pos x="196" y="300"/>
                </a:cxn>
                <a:cxn ang="0">
                  <a:pos x="199" y="309"/>
                </a:cxn>
                <a:cxn ang="0">
                  <a:pos x="203" y="320"/>
                </a:cxn>
                <a:cxn ang="0">
                  <a:pos x="209" y="327"/>
                </a:cxn>
                <a:cxn ang="0">
                  <a:pos x="215" y="334"/>
                </a:cxn>
                <a:cxn ang="0">
                  <a:pos x="223" y="333"/>
                </a:cxn>
                <a:cxn ang="0">
                  <a:pos x="231" y="327"/>
                </a:cxn>
                <a:cxn ang="0">
                  <a:pos x="234" y="319"/>
                </a:cxn>
                <a:cxn ang="0">
                  <a:pos x="232" y="310"/>
                </a:cxn>
                <a:cxn ang="0">
                  <a:pos x="230" y="299"/>
                </a:cxn>
                <a:cxn ang="0">
                  <a:pos x="226" y="289"/>
                </a:cxn>
                <a:cxn ang="0">
                  <a:pos x="220" y="281"/>
                </a:cxn>
                <a:cxn ang="0">
                  <a:pos x="213" y="274"/>
                </a:cxn>
                <a:cxn ang="0">
                  <a:pos x="207" y="268"/>
                </a:cxn>
                <a:cxn ang="0">
                  <a:pos x="187" y="242"/>
                </a:cxn>
                <a:cxn ang="0">
                  <a:pos x="144" y="187"/>
                </a:cxn>
                <a:cxn ang="0">
                  <a:pos x="81" y="141"/>
                </a:cxn>
                <a:cxn ang="0">
                  <a:pos x="39" y="104"/>
                </a:cxn>
                <a:cxn ang="0">
                  <a:pos x="50" y="80"/>
                </a:cxn>
                <a:cxn ang="0">
                  <a:pos x="91" y="61"/>
                </a:cxn>
              </a:cxnLst>
              <a:rect l="0" t="0" r="r" b="b"/>
              <a:pathLst>
                <a:path w="235" h="336">
                  <a:moveTo>
                    <a:pt x="91" y="61"/>
                  </a:moveTo>
                  <a:lnTo>
                    <a:pt x="116" y="43"/>
                  </a:lnTo>
                  <a:lnTo>
                    <a:pt x="123" y="24"/>
                  </a:lnTo>
                  <a:lnTo>
                    <a:pt x="111" y="6"/>
                  </a:lnTo>
                  <a:lnTo>
                    <a:pt x="89" y="1"/>
                  </a:lnTo>
                  <a:lnTo>
                    <a:pt x="85" y="0"/>
                  </a:lnTo>
                  <a:lnTo>
                    <a:pt x="56" y="9"/>
                  </a:lnTo>
                  <a:lnTo>
                    <a:pt x="17" y="48"/>
                  </a:lnTo>
                  <a:lnTo>
                    <a:pt x="0" y="85"/>
                  </a:lnTo>
                  <a:lnTo>
                    <a:pt x="0" y="113"/>
                  </a:lnTo>
                  <a:lnTo>
                    <a:pt x="19" y="134"/>
                  </a:lnTo>
                  <a:lnTo>
                    <a:pt x="65" y="162"/>
                  </a:lnTo>
                  <a:lnTo>
                    <a:pt x="109" y="189"/>
                  </a:lnTo>
                  <a:lnTo>
                    <a:pt x="143" y="221"/>
                  </a:lnTo>
                  <a:lnTo>
                    <a:pt x="153" y="243"/>
                  </a:lnTo>
                  <a:lnTo>
                    <a:pt x="151" y="246"/>
                  </a:lnTo>
                  <a:lnTo>
                    <a:pt x="148" y="249"/>
                  </a:lnTo>
                  <a:lnTo>
                    <a:pt x="146" y="253"/>
                  </a:lnTo>
                  <a:lnTo>
                    <a:pt x="141" y="254"/>
                  </a:lnTo>
                  <a:lnTo>
                    <a:pt x="137" y="253"/>
                  </a:lnTo>
                  <a:lnTo>
                    <a:pt x="132" y="253"/>
                  </a:lnTo>
                  <a:lnTo>
                    <a:pt x="128" y="250"/>
                  </a:lnTo>
                  <a:lnTo>
                    <a:pt x="124" y="248"/>
                  </a:lnTo>
                  <a:lnTo>
                    <a:pt x="120" y="247"/>
                  </a:lnTo>
                  <a:lnTo>
                    <a:pt x="117" y="245"/>
                  </a:lnTo>
                  <a:lnTo>
                    <a:pt x="111" y="245"/>
                  </a:lnTo>
                  <a:lnTo>
                    <a:pt x="106" y="247"/>
                  </a:lnTo>
                  <a:lnTo>
                    <a:pt x="102" y="250"/>
                  </a:lnTo>
                  <a:lnTo>
                    <a:pt x="101" y="254"/>
                  </a:lnTo>
                  <a:lnTo>
                    <a:pt x="100" y="258"/>
                  </a:lnTo>
                  <a:lnTo>
                    <a:pt x="99" y="264"/>
                  </a:lnTo>
                  <a:lnTo>
                    <a:pt x="102" y="266"/>
                  </a:lnTo>
                  <a:lnTo>
                    <a:pt x="106" y="269"/>
                  </a:lnTo>
                  <a:lnTo>
                    <a:pt x="110" y="271"/>
                  </a:lnTo>
                  <a:lnTo>
                    <a:pt x="115" y="273"/>
                  </a:lnTo>
                  <a:lnTo>
                    <a:pt x="119" y="275"/>
                  </a:lnTo>
                  <a:lnTo>
                    <a:pt x="123" y="277"/>
                  </a:lnTo>
                  <a:lnTo>
                    <a:pt x="127" y="279"/>
                  </a:lnTo>
                  <a:lnTo>
                    <a:pt x="132" y="277"/>
                  </a:lnTo>
                  <a:lnTo>
                    <a:pt x="138" y="275"/>
                  </a:lnTo>
                  <a:lnTo>
                    <a:pt x="143" y="274"/>
                  </a:lnTo>
                  <a:lnTo>
                    <a:pt x="148" y="274"/>
                  </a:lnTo>
                  <a:lnTo>
                    <a:pt x="154" y="274"/>
                  </a:lnTo>
                  <a:lnTo>
                    <a:pt x="160" y="271"/>
                  </a:lnTo>
                  <a:lnTo>
                    <a:pt x="164" y="272"/>
                  </a:lnTo>
                  <a:lnTo>
                    <a:pt x="167" y="275"/>
                  </a:lnTo>
                  <a:lnTo>
                    <a:pt x="170" y="280"/>
                  </a:lnTo>
                  <a:lnTo>
                    <a:pt x="169" y="284"/>
                  </a:lnTo>
                  <a:lnTo>
                    <a:pt x="169" y="289"/>
                  </a:lnTo>
                  <a:lnTo>
                    <a:pt x="166" y="293"/>
                  </a:lnTo>
                  <a:lnTo>
                    <a:pt x="164" y="298"/>
                  </a:lnTo>
                  <a:lnTo>
                    <a:pt x="163" y="303"/>
                  </a:lnTo>
                  <a:lnTo>
                    <a:pt x="164" y="308"/>
                  </a:lnTo>
                  <a:lnTo>
                    <a:pt x="164" y="314"/>
                  </a:lnTo>
                  <a:lnTo>
                    <a:pt x="169" y="318"/>
                  </a:lnTo>
                  <a:lnTo>
                    <a:pt x="172" y="320"/>
                  </a:lnTo>
                  <a:lnTo>
                    <a:pt x="176" y="321"/>
                  </a:lnTo>
                  <a:lnTo>
                    <a:pt x="182" y="318"/>
                  </a:lnTo>
                  <a:lnTo>
                    <a:pt x="184" y="315"/>
                  </a:lnTo>
                  <a:lnTo>
                    <a:pt x="187" y="311"/>
                  </a:lnTo>
                  <a:lnTo>
                    <a:pt x="189" y="307"/>
                  </a:lnTo>
                  <a:lnTo>
                    <a:pt x="189" y="301"/>
                  </a:lnTo>
                  <a:lnTo>
                    <a:pt x="190" y="297"/>
                  </a:lnTo>
                  <a:lnTo>
                    <a:pt x="191" y="292"/>
                  </a:lnTo>
                  <a:lnTo>
                    <a:pt x="195" y="295"/>
                  </a:lnTo>
                  <a:lnTo>
                    <a:pt x="196" y="300"/>
                  </a:lnTo>
                  <a:lnTo>
                    <a:pt x="199" y="303"/>
                  </a:lnTo>
                  <a:lnTo>
                    <a:pt x="199" y="309"/>
                  </a:lnTo>
                  <a:lnTo>
                    <a:pt x="201" y="314"/>
                  </a:lnTo>
                  <a:lnTo>
                    <a:pt x="203" y="320"/>
                  </a:lnTo>
                  <a:lnTo>
                    <a:pt x="206" y="324"/>
                  </a:lnTo>
                  <a:lnTo>
                    <a:pt x="209" y="327"/>
                  </a:lnTo>
                  <a:lnTo>
                    <a:pt x="213" y="329"/>
                  </a:lnTo>
                  <a:lnTo>
                    <a:pt x="215" y="334"/>
                  </a:lnTo>
                  <a:lnTo>
                    <a:pt x="219" y="336"/>
                  </a:lnTo>
                  <a:lnTo>
                    <a:pt x="223" y="333"/>
                  </a:lnTo>
                  <a:lnTo>
                    <a:pt x="228" y="331"/>
                  </a:lnTo>
                  <a:lnTo>
                    <a:pt x="231" y="327"/>
                  </a:lnTo>
                  <a:lnTo>
                    <a:pt x="234" y="324"/>
                  </a:lnTo>
                  <a:lnTo>
                    <a:pt x="234" y="319"/>
                  </a:lnTo>
                  <a:lnTo>
                    <a:pt x="235" y="315"/>
                  </a:lnTo>
                  <a:lnTo>
                    <a:pt x="232" y="310"/>
                  </a:lnTo>
                  <a:lnTo>
                    <a:pt x="231" y="304"/>
                  </a:lnTo>
                  <a:lnTo>
                    <a:pt x="230" y="299"/>
                  </a:lnTo>
                  <a:lnTo>
                    <a:pt x="227" y="295"/>
                  </a:lnTo>
                  <a:lnTo>
                    <a:pt x="226" y="289"/>
                  </a:lnTo>
                  <a:lnTo>
                    <a:pt x="222" y="285"/>
                  </a:lnTo>
                  <a:lnTo>
                    <a:pt x="220" y="281"/>
                  </a:lnTo>
                  <a:lnTo>
                    <a:pt x="217" y="277"/>
                  </a:lnTo>
                  <a:lnTo>
                    <a:pt x="213" y="274"/>
                  </a:lnTo>
                  <a:lnTo>
                    <a:pt x="210" y="272"/>
                  </a:lnTo>
                  <a:lnTo>
                    <a:pt x="207" y="268"/>
                  </a:lnTo>
                  <a:lnTo>
                    <a:pt x="206" y="263"/>
                  </a:lnTo>
                  <a:lnTo>
                    <a:pt x="187" y="242"/>
                  </a:lnTo>
                  <a:lnTo>
                    <a:pt x="165" y="207"/>
                  </a:lnTo>
                  <a:lnTo>
                    <a:pt x="144" y="187"/>
                  </a:lnTo>
                  <a:lnTo>
                    <a:pt x="116" y="167"/>
                  </a:lnTo>
                  <a:lnTo>
                    <a:pt x="81" y="141"/>
                  </a:lnTo>
                  <a:lnTo>
                    <a:pt x="54" y="119"/>
                  </a:lnTo>
                  <a:lnTo>
                    <a:pt x="39" y="104"/>
                  </a:lnTo>
                  <a:lnTo>
                    <a:pt x="42" y="92"/>
                  </a:lnTo>
                  <a:lnTo>
                    <a:pt x="50" y="80"/>
                  </a:lnTo>
                  <a:lnTo>
                    <a:pt x="66" y="69"/>
                  </a:lnTo>
                  <a:lnTo>
                    <a:pt x="91" y="61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1280" y="591"/>
              <a:ext cx="322" cy="364"/>
            </a:xfrm>
            <a:custGeom>
              <a:avLst/>
              <a:gdLst/>
              <a:ahLst/>
              <a:cxnLst>
                <a:cxn ang="0">
                  <a:pos x="72" y="94"/>
                </a:cxn>
                <a:cxn ang="0">
                  <a:pos x="68" y="26"/>
                </a:cxn>
                <a:cxn ang="0">
                  <a:pos x="44" y="0"/>
                </a:cxn>
                <a:cxn ang="0">
                  <a:pos x="2" y="12"/>
                </a:cxn>
                <a:cxn ang="0">
                  <a:pos x="12" y="57"/>
                </a:cxn>
                <a:cxn ang="0">
                  <a:pos x="77" y="183"/>
                </a:cxn>
                <a:cxn ang="0">
                  <a:pos x="140" y="255"/>
                </a:cxn>
                <a:cxn ang="0">
                  <a:pos x="209" y="297"/>
                </a:cxn>
                <a:cxn ang="0">
                  <a:pos x="227" y="312"/>
                </a:cxn>
                <a:cxn ang="0">
                  <a:pos x="226" y="319"/>
                </a:cxn>
                <a:cxn ang="0">
                  <a:pos x="220" y="327"/>
                </a:cxn>
                <a:cxn ang="0">
                  <a:pos x="214" y="333"/>
                </a:cxn>
                <a:cxn ang="0">
                  <a:pos x="206" y="340"/>
                </a:cxn>
                <a:cxn ang="0">
                  <a:pos x="202" y="348"/>
                </a:cxn>
                <a:cxn ang="0">
                  <a:pos x="205" y="356"/>
                </a:cxn>
                <a:cxn ang="0">
                  <a:pos x="212" y="361"/>
                </a:cxn>
                <a:cxn ang="0">
                  <a:pos x="222" y="360"/>
                </a:cxn>
                <a:cxn ang="0">
                  <a:pos x="229" y="352"/>
                </a:cxn>
                <a:cxn ang="0">
                  <a:pos x="236" y="343"/>
                </a:cxn>
                <a:cxn ang="0">
                  <a:pos x="241" y="336"/>
                </a:cxn>
                <a:cxn ang="0">
                  <a:pos x="249" y="340"/>
                </a:cxn>
                <a:cxn ang="0">
                  <a:pos x="251" y="350"/>
                </a:cxn>
                <a:cxn ang="0">
                  <a:pos x="256" y="357"/>
                </a:cxn>
                <a:cxn ang="0">
                  <a:pos x="263" y="362"/>
                </a:cxn>
                <a:cxn ang="0">
                  <a:pos x="272" y="364"/>
                </a:cxn>
                <a:cxn ang="0">
                  <a:pos x="281" y="360"/>
                </a:cxn>
                <a:cxn ang="0">
                  <a:pos x="283" y="349"/>
                </a:cxn>
                <a:cxn ang="0">
                  <a:pos x="278" y="341"/>
                </a:cxn>
                <a:cxn ang="0">
                  <a:pos x="271" y="334"/>
                </a:cxn>
                <a:cxn ang="0">
                  <a:pos x="264" y="329"/>
                </a:cxn>
                <a:cxn ang="0">
                  <a:pos x="273" y="326"/>
                </a:cxn>
                <a:cxn ang="0">
                  <a:pos x="284" y="326"/>
                </a:cxn>
                <a:cxn ang="0">
                  <a:pos x="295" y="324"/>
                </a:cxn>
                <a:cxn ang="0">
                  <a:pos x="307" y="323"/>
                </a:cxn>
                <a:cxn ang="0">
                  <a:pos x="315" y="318"/>
                </a:cxn>
                <a:cxn ang="0">
                  <a:pos x="321" y="312"/>
                </a:cxn>
                <a:cxn ang="0">
                  <a:pos x="322" y="302"/>
                </a:cxn>
                <a:cxn ang="0">
                  <a:pos x="317" y="296"/>
                </a:cxn>
                <a:cxn ang="0">
                  <a:pos x="308" y="293"/>
                </a:cxn>
                <a:cxn ang="0">
                  <a:pos x="295" y="294"/>
                </a:cxn>
                <a:cxn ang="0">
                  <a:pos x="284" y="298"/>
                </a:cxn>
                <a:cxn ang="0">
                  <a:pos x="279" y="304"/>
                </a:cxn>
                <a:cxn ang="0">
                  <a:pos x="273" y="309"/>
                </a:cxn>
                <a:cxn ang="0">
                  <a:pos x="264" y="310"/>
                </a:cxn>
                <a:cxn ang="0">
                  <a:pos x="210" y="275"/>
                </a:cxn>
                <a:cxn ang="0">
                  <a:pos x="141" y="233"/>
                </a:cxn>
                <a:cxn ang="0">
                  <a:pos x="99" y="175"/>
                </a:cxn>
                <a:cxn ang="0">
                  <a:pos x="84" y="143"/>
                </a:cxn>
              </a:cxnLst>
              <a:rect l="0" t="0" r="r" b="b"/>
              <a:pathLst>
                <a:path w="322" h="364">
                  <a:moveTo>
                    <a:pt x="84" y="143"/>
                  </a:moveTo>
                  <a:lnTo>
                    <a:pt x="72" y="94"/>
                  </a:lnTo>
                  <a:lnTo>
                    <a:pt x="67" y="46"/>
                  </a:lnTo>
                  <a:lnTo>
                    <a:pt x="68" y="26"/>
                  </a:lnTo>
                  <a:lnTo>
                    <a:pt x="61" y="13"/>
                  </a:lnTo>
                  <a:lnTo>
                    <a:pt x="44" y="0"/>
                  </a:lnTo>
                  <a:lnTo>
                    <a:pt x="22" y="0"/>
                  </a:lnTo>
                  <a:lnTo>
                    <a:pt x="2" y="12"/>
                  </a:lnTo>
                  <a:lnTo>
                    <a:pt x="0" y="26"/>
                  </a:lnTo>
                  <a:lnTo>
                    <a:pt x="12" y="57"/>
                  </a:lnTo>
                  <a:lnTo>
                    <a:pt x="43" y="117"/>
                  </a:lnTo>
                  <a:lnTo>
                    <a:pt x="77" y="183"/>
                  </a:lnTo>
                  <a:lnTo>
                    <a:pt x="104" y="224"/>
                  </a:lnTo>
                  <a:lnTo>
                    <a:pt x="140" y="255"/>
                  </a:lnTo>
                  <a:lnTo>
                    <a:pt x="172" y="278"/>
                  </a:lnTo>
                  <a:lnTo>
                    <a:pt x="209" y="297"/>
                  </a:lnTo>
                  <a:lnTo>
                    <a:pt x="227" y="307"/>
                  </a:lnTo>
                  <a:lnTo>
                    <a:pt x="227" y="312"/>
                  </a:lnTo>
                  <a:lnTo>
                    <a:pt x="227" y="316"/>
                  </a:lnTo>
                  <a:lnTo>
                    <a:pt x="226" y="319"/>
                  </a:lnTo>
                  <a:lnTo>
                    <a:pt x="223" y="323"/>
                  </a:lnTo>
                  <a:lnTo>
                    <a:pt x="220" y="327"/>
                  </a:lnTo>
                  <a:lnTo>
                    <a:pt x="217" y="330"/>
                  </a:lnTo>
                  <a:lnTo>
                    <a:pt x="214" y="333"/>
                  </a:lnTo>
                  <a:lnTo>
                    <a:pt x="209" y="336"/>
                  </a:lnTo>
                  <a:lnTo>
                    <a:pt x="206" y="340"/>
                  </a:lnTo>
                  <a:lnTo>
                    <a:pt x="204" y="343"/>
                  </a:lnTo>
                  <a:lnTo>
                    <a:pt x="202" y="348"/>
                  </a:lnTo>
                  <a:lnTo>
                    <a:pt x="204" y="353"/>
                  </a:lnTo>
                  <a:lnTo>
                    <a:pt x="205" y="356"/>
                  </a:lnTo>
                  <a:lnTo>
                    <a:pt x="208" y="359"/>
                  </a:lnTo>
                  <a:lnTo>
                    <a:pt x="212" y="361"/>
                  </a:lnTo>
                  <a:lnTo>
                    <a:pt x="218" y="361"/>
                  </a:lnTo>
                  <a:lnTo>
                    <a:pt x="222" y="360"/>
                  </a:lnTo>
                  <a:lnTo>
                    <a:pt x="227" y="356"/>
                  </a:lnTo>
                  <a:lnTo>
                    <a:pt x="229" y="352"/>
                  </a:lnTo>
                  <a:lnTo>
                    <a:pt x="232" y="349"/>
                  </a:lnTo>
                  <a:lnTo>
                    <a:pt x="236" y="343"/>
                  </a:lnTo>
                  <a:lnTo>
                    <a:pt x="237" y="339"/>
                  </a:lnTo>
                  <a:lnTo>
                    <a:pt x="241" y="336"/>
                  </a:lnTo>
                  <a:lnTo>
                    <a:pt x="246" y="338"/>
                  </a:lnTo>
                  <a:lnTo>
                    <a:pt x="249" y="340"/>
                  </a:lnTo>
                  <a:lnTo>
                    <a:pt x="249" y="345"/>
                  </a:lnTo>
                  <a:lnTo>
                    <a:pt x="251" y="350"/>
                  </a:lnTo>
                  <a:lnTo>
                    <a:pt x="253" y="354"/>
                  </a:lnTo>
                  <a:lnTo>
                    <a:pt x="256" y="357"/>
                  </a:lnTo>
                  <a:lnTo>
                    <a:pt x="258" y="359"/>
                  </a:lnTo>
                  <a:lnTo>
                    <a:pt x="263" y="362"/>
                  </a:lnTo>
                  <a:lnTo>
                    <a:pt x="265" y="364"/>
                  </a:lnTo>
                  <a:lnTo>
                    <a:pt x="272" y="364"/>
                  </a:lnTo>
                  <a:lnTo>
                    <a:pt x="279" y="363"/>
                  </a:lnTo>
                  <a:lnTo>
                    <a:pt x="281" y="360"/>
                  </a:lnTo>
                  <a:lnTo>
                    <a:pt x="283" y="356"/>
                  </a:lnTo>
                  <a:lnTo>
                    <a:pt x="283" y="349"/>
                  </a:lnTo>
                  <a:lnTo>
                    <a:pt x="281" y="345"/>
                  </a:lnTo>
                  <a:lnTo>
                    <a:pt x="278" y="341"/>
                  </a:lnTo>
                  <a:lnTo>
                    <a:pt x="274" y="336"/>
                  </a:lnTo>
                  <a:lnTo>
                    <a:pt x="271" y="334"/>
                  </a:lnTo>
                  <a:lnTo>
                    <a:pt x="267" y="332"/>
                  </a:lnTo>
                  <a:lnTo>
                    <a:pt x="264" y="329"/>
                  </a:lnTo>
                  <a:lnTo>
                    <a:pt x="267" y="327"/>
                  </a:lnTo>
                  <a:lnTo>
                    <a:pt x="273" y="326"/>
                  </a:lnTo>
                  <a:lnTo>
                    <a:pt x="278" y="327"/>
                  </a:lnTo>
                  <a:lnTo>
                    <a:pt x="284" y="326"/>
                  </a:lnTo>
                  <a:lnTo>
                    <a:pt x="289" y="325"/>
                  </a:lnTo>
                  <a:lnTo>
                    <a:pt x="295" y="324"/>
                  </a:lnTo>
                  <a:lnTo>
                    <a:pt x="302" y="324"/>
                  </a:lnTo>
                  <a:lnTo>
                    <a:pt x="307" y="323"/>
                  </a:lnTo>
                  <a:lnTo>
                    <a:pt x="310" y="321"/>
                  </a:lnTo>
                  <a:lnTo>
                    <a:pt x="315" y="318"/>
                  </a:lnTo>
                  <a:lnTo>
                    <a:pt x="318" y="316"/>
                  </a:lnTo>
                  <a:lnTo>
                    <a:pt x="321" y="312"/>
                  </a:lnTo>
                  <a:lnTo>
                    <a:pt x="322" y="308"/>
                  </a:lnTo>
                  <a:lnTo>
                    <a:pt x="322" y="302"/>
                  </a:lnTo>
                  <a:lnTo>
                    <a:pt x="320" y="300"/>
                  </a:lnTo>
                  <a:lnTo>
                    <a:pt x="317" y="296"/>
                  </a:lnTo>
                  <a:lnTo>
                    <a:pt x="314" y="294"/>
                  </a:lnTo>
                  <a:lnTo>
                    <a:pt x="308" y="293"/>
                  </a:lnTo>
                  <a:lnTo>
                    <a:pt x="302" y="293"/>
                  </a:lnTo>
                  <a:lnTo>
                    <a:pt x="295" y="294"/>
                  </a:lnTo>
                  <a:lnTo>
                    <a:pt x="290" y="295"/>
                  </a:lnTo>
                  <a:lnTo>
                    <a:pt x="284" y="298"/>
                  </a:lnTo>
                  <a:lnTo>
                    <a:pt x="281" y="301"/>
                  </a:lnTo>
                  <a:lnTo>
                    <a:pt x="279" y="304"/>
                  </a:lnTo>
                  <a:lnTo>
                    <a:pt x="276" y="307"/>
                  </a:lnTo>
                  <a:lnTo>
                    <a:pt x="273" y="309"/>
                  </a:lnTo>
                  <a:lnTo>
                    <a:pt x="269" y="312"/>
                  </a:lnTo>
                  <a:lnTo>
                    <a:pt x="264" y="310"/>
                  </a:lnTo>
                  <a:lnTo>
                    <a:pt x="247" y="299"/>
                  </a:lnTo>
                  <a:lnTo>
                    <a:pt x="210" y="275"/>
                  </a:lnTo>
                  <a:lnTo>
                    <a:pt x="175" y="256"/>
                  </a:lnTo>
                  <a:lnTo>
                    <a:pt x="141" y="233"/>
                  </a:lnTo>
                  <a:lnTo>
                    <a:pt x="116" y="208"/>
                  </a:lnTo>
                  <a:lnTo>
                    <a:pt x="99" y="175"/>
                  </a:lnTo>
                  <a:lnTo>
                    <a:pt x="87" y="150"/>
                  </a:lnTo>
                  <a:lnTo>
                    <a:pt x="84" y="143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973" y="566"/>
              <a:ext cx="375" cy="306"/>
            </a:xfrm>
            <a:custGeom>
              <a:avLst/>
              <a:gdLst/>
              <a:ahLst/>
              <a:cxnLst>
                <a:cxn ang="0">
                  <a:pos x="353" y="117"/>
                </a:cxn>
                <a:cxn ang="0">
                  <a:pos x="368" y="94"/>
                </a:cxn>
                <a:cxn ang="0">
                  <a:pos x="375" y="69"/>
                </a:cxn>
                <a:cxn ang="0">
                  <a:pos x="369" y="45"/>
                </a:cxn>
                <a:cxn ang="0">
                  <a:pos x="359" y="19"/>
                </a:cxn>
                <a:cxn ang="0">
                  <a:pos x="347" y="9"/>
                </a:cxn>
                <a:cxn ang="0">
                  <a:pos x="330" y="3"/>
                </a:cxn>
                <a:cxn ang="0">
                  <a:pos x="310" y="0"/>
                </a:cxn>
                <a:cxn ang="0">
                  <a:pos x="286" y="7"/>
                </a:cxn>
                <a:cxn ang="0">
                  <a:pos x="253" y="24"/>
                </a:cxn>
                <a:cxn ang="0">
                  <a:pos x="232" y="44"/>
                </a:cxn>
                <a:cxn ang="0">
                  <a:pos x="210" y="69"/>
                </a:cxn>
                <a:cxn ang="0">
                  <a:pos x="184" y="103"/>
                </a:cxn>
                <a:cxn ang="0">
                  <a:pos x="159" y="127"/>
                </a:cxn>
                <a:cxn ang="0">
                  <a:pos x="136" y="140"/>
                </a:cxn>
                <a:cxn ang="0">
                  <a:pos x="106" y="143"/>
                </a:cxn>
                <a:cxn ang="0">
                  <a:pos x="78" y="145"/>
                </a:cxn>
                <a:cxn ang="0">
                  <a:pos x="53" y="151"/>
                </a:cxn>
                <a:cxn ang="0">
                  <a:pos x="31" y="164"/>
                </a:cxn>
                <a:cxn ang="0">
                  <a:pos x="15" y="181"/>
                </a:cxn>
                <a:cxn ang="0">
                  <a:pos x="5" y="198"/>
                </a:cxn>
                <a:cxn ang="0">
                  <a:pos x="0" y="220"/>
                </a:cxn>
                <a:cxn ang="0">
                  <a:pos x="2" y="245"/>
                </a:cxn>
                <a:cxn ang="0">
                  <a:pos x="15" y="268"/>
                </a:cxn>
                <a:cxn ang="0">
                  <a:pos x="28" y="289"/>
                </a:cxn>
                <a:cxn ang="0">
                  <a:pos x="45" y="301"/>
                </a:cxn>
                <a:cxn ang="0">
                  <a:pos x="66" y="306"/>
                </a:cxn>
                <a:cxn ang="0">
                  <a:pos x="109" y="302"/>
                </a:cxn>
                <a:cxn ang="0">
                  <a:pos x="149" y="287"/>
                </a:cxn>
                <a:cxn ang="0">
                  <a:pos x="190" y="269"/>
                </a:cxn>
                <a:cxn ang="0">
                  <a:pos x="230" y="248"/>
                </a:cxn>
                <a:cxn ang="0">
                  <a:pos x="266" y="219"/>
                </a:cxn>
                <a:cxn ang="0">
                  <a:pos x="294" y="188"/>
                </a:cxn>
                <a:cxn ang="0">
                  <a:pos x="319" y="157"/>
                </a:cxn>
                <a:cxn ang="0">
                  <a:pos x="343" y="129"/>
                </a:cxn>
                <a:cxn ang="0">
                  <a:pos x="361" y="105"/>
                </a:cxn>
                <a:cxn ang="0">
                  <a:pos x="353" y="117"/>
                </a:cxn>
              </a:cxnLst>
              <a:rect l="0" t="0" r="r" b="b"/>
              <a:pathLst>
                <a:path w="375" h="306">
                  <a:moveTo>
                    <a:pt x="353" y="117"/>
                  </a:moveTo>
                  <a:lnTo>
                    <a:pt x="368" y="94"/>
                  </a:lnTo>
                  <a:lnTo>
                    <a:pt x="375" y="69"/>
                  </a:lnTo>
                  <a:lnTo>
                    <a:pt x="369" y="45"/>
                  </a:lnTo>
                  <a:lnTo>
                    <a:pt x="359" y="19"/>
                  </a:lnTo>
                  <a:lnTo>
                    <a:pt x="347" y="9"/>
                  </a:lnTo>
                  <a:lnTo>
                    <a:pt x="330" y="3"/>
                  </a:lnTo>
                  <a:lnTo>
                    <a:pt x="310" y="0"/>
                  </a:lnTo>
                  <a:lnTo>
                    <a:pt x="286" y="7"/>
                  </a:lnTo>
                  <a:lnTo>
                    <a:pt x="253" y="24"/>
                  </a:lnTo>
                  <a:lnTo>
                    <a:pt x="232" y="44"/>
                  </a:lnTo>
                  <a:lnTo>
                    <a:pt x="210" y="69"/>
                  </a:lnTo>
                  <a:lnTo>
                    <a:pt x="184" y="103"/>
                  </a:lnTo>
                  <a:lnTo>
                    <a:pt x="159" y="127"/>
                  </a:lnTo>
                  <a:lnTo>
                    <a:pt x="136" y="140"/>
                  </a:lnTo>
                  <a:lnTo>
                    <a:pt x="106" y="143"/>
                  </a:lnTo>
                  <a:lnTo>
                    <a:pt x="78" y="145"/>
                  </a:lnTo>
                  <a:lnTo>
                    <a:pt x="53" y="151"/>
                  </a:lnTo>
                  <a:lnTo>
                    <a:pt x="31" y="164"/>
                  </a:lnTo>
                  <a:lnTo>
                    <a:pt x="15" y="181"/>
                  </a:lnTo>
                  <a:lnTo>
                    <a:pt x="5" y="198"/>
                  </a:lnTo>
                  <a:lnTo>
                    <a:pt x="0" y="220"/>
                  </a:lnTo>
                  <a:lnTo>
                    <a:pt x="2" y="245"/>
                  </a:lnTo>
                  <a:lnTo>
                    <a:pt x="15" y="268"/>
                  </a:lnTo>
                  <a:lnTo>
                    <a:pt x="28" y="289"/>
                  </a:lnTo>
                  <a:lnTo>
                    <a:pt x="45" y="301"/>
                  </a:lnTo>
                  <a:lnTo>
                    <a:pt x="66" y="306"/>
                  </a:lnTo>
                  <a:lnTo>
                    <a:pt x="109" y="302"/>
                  </a:lnTo>
                  <a:lnTo>
                    <a:pt x="149" y="287"/>
                  </a:lnTo>
                  <a:lnTo>
                    <a:pt x="190" y="269"/>
                  </a:lnTo>
                  <a:lnTo>
                    <a:pt x="230" y="248"/>
                  </a:lnTo>
                  <a:lnTo>
                    <a:pt x="266" y="219"/>
                  </a:lnTo>
                  <a:lnTo>
                    <a:pt x="294" y="188"/>
                  </a:lnTo>
                  <a:lnTo>
                    <a:pt x="319" y="157"/>
                  </a:lnTo>
                  <a:lnTo>
                    <a:pt x="343" y="129"/>
                  </a:lnTo>
                  <a:lnTo>
                    <a:pt x="361" y="105"/>
                  </a:lnTo>
                  <a:lnTo>
                    <a:pt x="353" y="117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591" y="721"/>
              <a:ext cx="448" cy="153"/>
            </a:xfrm>
            <a:custGeom>
              <a:avLst/>
              <a:gdLst/>
              <a:ahLst/>
              <a:cxnLst>
                <a:cxn ang="0">
                  <a:pos x="338" y="98"/>
                </a:cxn>
                <a:cxn ang="0">
                  <a:pos x="401" y="92"/>
                </a:cxn>
                <a:cxn ang="0">
                  <a:pos x="440" y="76"/>
                </a:cxn>
                <a:cxn ang="0">
                  <a:pos x="448" y="55"/>
                </a:cxn>
                <a:cxn ang="0">
                  <a:pos x="448" y="16"/>
                </a:cxn>
                <a:cxn ang="0">
                  <a:pos x="433" y="0"/>
                </a:cxn>
                <a:cxn ang="0">
                  <a:pos x="402" y="3"/>
                </a:cxn>
                <a:cxn ang="0">
                  <a:pos x="357" y="29"/>
                </a:cxn>
                <a:cxn ang="0">
                  <a:pos x="302" y="60"/>
                </a:cxn>
                <a:cxn ang="0">
                  <a:pos x="258" y="82"/>
                </a:cxn>
                <a:cxn ang="0">
                  <a:pos x="221" y="97"/>
                </a:cxn>
                <a:cxn ang="0">
                  <a:pos x="200" y="95"/>
                </a:cxn>
                <a:cxn ang="0">
                  <a:pos x="175" y="86"/>
                </a:cxn>
                <a:cxn ang="0">
                  <a:pos x="143" y="69"/>
                </a:cxn>
                <a:cxn ang="0">
                  <a:pos x="120" y="55"/>
                </a:cxn>
                <a:cxn ang="0">
                  <a:pos x="91" y="46"/>
                </a:cxn>
                <a:cxn ang="0">
                  <a:pos x="58" y="43"/>
                </a:cxn>
                <a:cxn ang="0">
                  <a:pos x="36" y="37"/>
                </a:cxn>
                <a:cxn ang="0">
                  <a:pos x="18" y="33"/>
                </a:cxn>
                <a:cxn ang="0">
                  <a:pos x="6" y="39"/>
                </a:cxn>
                <a:cxn ang="0">
                  <a:pos x="0" y="49"/>
                </a:cxn>
                <a:cxn ang="0">
                  <a:pos x="5" y="66"/>
                </a:cxn>
                <a:cxn ang="0">
                  <a:pos x="12" y="82"/>
                </a:cxn>
                <a:cxn ang="0">
                  <a:pos x="32" y="95"/>
                </a:cxn>
                <a:cxn ang="0">
                  <a:pos x="62" y="117"/>
                </a:cxn>
                <a:cxn ang="0">
                  <a:pos x="72" y="130"/>
                </a:cxn>
                <a:cxn ang="0">
                  <a:pos x="74" y="147"/>
                </a:cxn>
                <a:cxn ang="0">
                  <a:pos x="85" y="153"/>
                </a:cxn>
                <a:cxn ang="0">
                  <a:pos x="121" y="146"/>
                </a:cxn>
                <a:cxn ang="0">
                  <a:pos x="117" y="130"/>
                </a:cxn>
                <a:cxn ang="0">
                  <a:pos x="100" y="107"/>
                </a:cxn>
                <a:cxn ang="0">
                  <a:pos x="74" y="82"/>
                </a:cxn>
                <a:cxn ang="0">
                  <a:pos x="71" y="75"/>
                </a:cxn>
                <a:cxn ang="0">
                  <a:pos x="100" y="79"/>
                </a:cxn>
                <a:cxn ang="0">
                  <a:pos x="127" y="95"/>
                </a:cxn>
                <a:cxn ang="0">
                  <a:pos x="152" y="111"/>
                </a:cxn>
                <a:cxn ang="0">
                  <a:pos x="178" y="131"/>
                </a:cxn>
                <a:cxn ang="0">
                  <a:pos x="195" y="136"/>
                </a:cxn>
                <a:cxn ang="0">
                  <a:pos x="215" y="134"/>
                </a:cxn>
                <a:cxn ang="0">
                  <a:pos x="258" y="121"/>
                </a:cxn>
                <a:cxn ang="0">
                  <a:pos x="302" y="107"/>
                </a:cxn>
                <a:cxn ang="0">
                  <a:pos x="338" y="98"/>
                </a:cxn>
              </a:cxnLst>
              <a:rect l="0" t="0" r="r" b="b"/>
              <a:pathLst>
                <a:path w="448" h="153">
                  <a:moveTo>
                    <a:pt x="338" y="98"/>
                  </a:moveTo>
                  <a:lnTo>
                    <a:pt x="401" y="92"/>
                  </a:lnTo>
                  <a:lnTo>
                    <a:pt x="440" y="76"/>
                  </a:lnTo>
                  <a:lnTo>
                    <a:pt x="448" y="55"/>
                  </a:lnTo>
                  <a:lnTo>
                    <a:pt x="448" y="16"/>
                  </a:lnTo>
                  <a:lnTo>
                    <a:pt x="433" y="0"/>
                  </a:lnTo>
                  <a:lnTo>
                    <a:pt x="402" y="3"/>
                  </a:lnTo>
                  <a:lnTo>
                    <a:pt x="357" y="29"/>
                  </a:lnTo>
                  <a:lnTo>
                    <a:pt x="302" y="60"/>
                  </a:lnTo>
                  <a:lnTo>
                    <a:pt x="258" y="82"/>
                  </a:lnTo>
                  <a:lnTo>
                    <a:pt x="221" y="97"/>
                  </a:lnTo>
                  <a:lnTo>
                    <a:pt x="200" y="95"/>
                  </a:lnTo>
                  <a:lnTo>
                    <a:pt x="175" y="86"/>
                  </a:lnTo>
                  <a:lnTo>
                    <a:pt x="143" y="69"/>
                  </a:lnTo>
                  <a:lnTo>
                    <a:pt x="120" y="55"/>
                  </a:lnTo>
                  <a:lnTo>
                    <a:pt x="91" y="46"/>
                  </a:lnTo>
                  <a:lnTo>
                    <a:pt x="58" y="43"/>
                  </a:lnTo>
                  <a:lnTo>
                    <a:pt x="36" y="37"/>
                  </a:lnTo>
                  <a:lnTo>
                    <a:pt x="18" y="33"/>
                  </a:lnTo>
                  <a:lnTo>
                    <a:pt x="6" y="39"/>
                  </a:lnTo>
                  <a:lnTo>
                    <a:pt x="0" y="49"/>
                  </a:lnTo>
                  <a:lnTo>
                    <a:pt x="5" y="66"/>
                  </a:lnTo>
                  <a:lnTo>
                    <a:pt x="12" y="82"/>
                  </a:lnTo>
                  <a:lnTo>
                    <a:pt x="32" y="95"/>
                  </a:lnTo>
                  <a:lnTo>
                    <a:pt x="62" y="117"/>
                  </a:lnTo>
                  <a:lnTo>
                    <a:pt x="72" y="130"/>
                  </a:lnTo>
                  <a:lnTo>
                    <a:pt x="74" y="147"/>
                  </a:lnTo>
                  <a:lnTo>
                    <a:pt x="85" y="153"/>
                  </a:lnTo>
                  <a:lnTo>
                    <a:pt x="121" y="146"/>
                  </a:lnTo>
                  <a:lnTo>
                    <a:pt x="117" y="130"/>
                  </a:lnTo>
                  <a:lnTo>
                    <a:pt x="100" y="107"/>
                  </a:lnTo>
                  <a:lnTo>
                    <a:pt x="74" y="82"/>
                  </a:lnTo>
                  <a:lnTo>
                    <a:pt x="71" y="75"/>
                  </a:lnTo>
                  <a:lnTo>
                    <a:pt x="100" y="79"/>
                  </a:lnTo>
                  <a:lnTo>
                    <a:pt x="127" y="95"/>
                  </a:lnTo>
                  <a:lnTo>
                    <a:pt x="152" y="111"/>
                  </a:lnTo>
                  <a:lnTo>
                    <a:pt x="178" y="131"/>
                  </a:lnTo>
                  <a:lnTo>
                    <a:pt x="195" y="136"/>
                  </a:lnTo>
                  <a:lnTo>
                    <a:pt x="215" y="134"/>
                  </a:lnTo>
                  <a:lnTo>
                    <a:pt x="258" y="121"/>
                  </a:lnTo>
                  <a:lnTo>
                    <a:pt x="302" y="107"/>
                  </a:lnTo>
                  <a:lnTo>
                    <a:pt x="338" y="98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693" y="732"/>
              <a:ext cx="448" cy="152"/>
            </a:xfrm>
            <a:custGeom>
              <a:avLst/>
              <a:gdLst/>
              <a:ahLst/>
              <a:cxnLst>
                <a:cxn ang="0">
                  <a:pos x="338" y="98"/>
                </a:cxn>
                <a:cxn ang="0">
                  <a:pos x="401" y="92"/>
                </a:cxn>
                <a:cxn ang="0">
                  <a:pos x="440" y="76"/>
                </a:cxn>
                <a:cxn ang="0">
                  <a:pos x="448" y="55"/>
                </a:cxn>
                <a:cxn ang="0">
                  <a:pos x="448" y="17"/>
                </a:cxn>
                <a:cxn ang="0">
                  <a:pos x="433" y="0"/>
                </a:cxn>
                <a:cxn ang="0">
                  <a:pos x="402" y="3"/>
                </a:cxn>
                <a:cxn ang="0">
                  <a:pos x="356" y="29"/>
                </a:cxn>
                <a:cxn ang="0">
                  <a:pos x="302" y="60"/>
                </a:cxn>
                <a:cxn ang="0">
                  <a:pos x="258" y="82"/>
                </a:cxn>
                <a:cxn ang="0">
                  <a:pos x="220" y="96"/>
                </a:cxn>
                <a:cxn ang="0">
                  <a:pos x="199" y="95"/>
                </a:cxn>
                <a:cxn ang="0">
                  <a:pos x="175" y="86"/>
                </a:cxn>
                <a:cxn ang="0">
                  <a:pos x="143" y="69"/>
                </a:cxn>
                <a:cxn ang="0">
                  <a:pos x="120" y="55"/>
                </a:cxn>
                <a:cxn ang="0">
                  <a:pos x="91" y="46"/>
                </a:cxn>
                <a:cxn ang="0">
                  <a:pos x="57" y="43"/>
                </a:cxn>
                <a:cxn ang="0">
                  <a:pos x="35" y="37"/>
                </a:cxn>
                <a:cxn ang="0">
                  <a:pos x="18" y="33"/>
                </a:cxn>
                <a:cxn ang="0">
                  <a:pos x="6" y="39"/>
                </a:cxn>
                <a:cxn ang="0">
                  <a:pos x="0" y="49"/>
                </a:cxn>
                <a:cxn ang="0">
                  <a:pos x="5" y="66"/>
                </a:cxn>
                <a:cxn ang="0">
                  <a:pos x="12" y="82"/>
                </a:cxn>
                <a:cxn ang="0">
                  <a:pos x="31" y="95"/>
                </a:cxn>
                <a:cxn ang="0">
                  <a:pos x="61" y="117"/>
                </a:cxn>
                <a:cxn ang="0">
                  <a:pos x="71" y="129"/>
                </a:cxn>
                <a:cxn ang="0">
                  <a:pos x="73" y="147"/>
                </a:cxn>
                <a:cxn ang="0">
                  <a:pos x="85" y="152"/>
                </a:cxn>
                <a:cxn ang="0">
                  <a:pos x="121" y="145"/>
                </a:cxn>
                <a:cxn ang="0">
                  <a:pos x="117" y="129"/>
                </a:cxn>
                <a:cxn ang="0">
                  <a:pos x="100" y="106"/>
                </a:cxn>
                <a:cxn ang="0">
                  <a:pos x="73" y="82"/>
                </a:cxn>
                <a:cxn ang="0">
                  <a:pos x="70" y="75"/>
                </a:cxn>
                <a:cxn ang="0">
                  <a:pos x="100" y="79"/>
                </a:cxn>
                <a:cxn ang="0">
                  <a:pos x="127" y="95"/>
                </a:cxn>
                <a:cxn ang="0">
                  <a:pos x="152" y="111"/>
                </a:cxn>
                <a:cxn ang="0">
                  <a:pos x="178" y="131"/>
                </a:cxn>
                <a:cxn ang="0">
                  <a:pos x="194" y="135"/>
                </a:cxn>
                <a:cxn ang="0">
                  <a:pos x="214" y="134"/>
                </a:cxn>
                <a:cxn ang="0">
                  <a:pos x="258" y="121"/>
                </a:cxn>
                <a:cxn ang="0">
                  <a:pos x="302" y="106"/>
                </a:cxn>
                <a:cxn ang="0">
                  <a:pos x="338" y="98"/>
                </a:cxn>
              </a:cxnLst>
              <a:rect l="0" t="0" r="r" b="b"/>
              <a:pathLst>
                <a:path w="448" h="152">
                  <a:moveTo>
                    <a:pt x="338" y="98"/>
                  </a:moveTo>
                  <a:lnTo>
                    <a:pt x="401" y="92"/>
                  </a:lnTo>
                  <a:lnTo>
                    <a:pt x="440" y="76"/>
                  </a:lnTo>
                  <a:lnTo>
                    <a:pt x="448" y="55"/>
                  </a:lnTo>
                  <a:lnTo>
                    <a:pt x="448" y="17"/>
                  </a:lnTo>
                  <a:lnTo>
                    <a:pt x="433" y="0"/>
                  </a:lnTo>
                  <a:lnTo>
                    <a:pt x="402" y="3"/>
                  </a:lnTo>
                  <a:lnTo>
                    <a:pt x="356" y="29"/>
                  </a:lnTo>
                  <a:lnTo>
                    <a:pt x="302" y="60"/>
                  </a:lnTo>
                  <a:lnTo>
                    <a:pt x="258" y="82"/>
                  </a:lnTo>
                  <a:lnTo>
                    <a:pt x="220" y="96"/>
                  </a:lnTo>
                  <a:lnTo>
                    <a:pt x="199" y="95"/>
                  </a:lnTo>
                  <a:lnTo>
                    <a:pt x="175" y="86"/>
                  </a:lnTo>
                  <a:lnTo>
                    <a:pt x="143" y="69"/>
                  </a:lnTo>
                  <a:lnTo>
                    <a:pt x="120" y="55"/>
                  </a:lnTo>
                  <a:lnTo>
                    <a:pt x="91" y="46"/>
                  </a:lnTo>
                  <a:lnTo>
                    <a:pt x="57" y="43"/>
                  </a:lnTo>
                  <a:lnTo>
                    <a:pt x="35" y="37"/>
                  </a:lnTo>
                  <a:lnTo>
                    <a:pt x="18" y="33"/>
                  </a:lnTo>
                  <a:lnTo>
                    <a:pt x="6" y="39"/>
                  </a:lnTo>
                  <a:lnTo>
                    <a:pt x="0" y="49"/>
                  </a:lnTo>
                  <a:lnTo>
                    <a:pt x="5" y="66"/>
                  </a:lnTo>
                  <a:lnTo>
                    <a:pt x="12" y="82"/>
                  </a:lnTo>
                  <a:lnTo>
                    <a:pt x="31" y="95"/>
                  </a:lnTo>
                  <a:lnTo>
                    <a:pt x="61" y="117"/>
                  </a:lnTo>
                  <a:lnTo>
                    <a:pt x="71" y="129"/>
                  </a:lnTo>
                  <a:lnTo>
                    <a:pt x="73" y="147"/>
                  </a:lnTo>
                  <a:lnTo>
                    <a:pt x="85" y="152"/>
                  </a:lnTo>
                  <a:lnTo>
                    <a:pt x="121" y="145"/>
                  </a:lnTo>
                  <a:lnTo>
                    <a:pt x="117" y="129"/>
                  </a:lnTo>
                  <a:lnTo>
                    <a:pt x="100" y="106"/>
                  </a:lnTo>
                  <a:lnTo>
                    <a:pt x="73" y="82"/>
                  </a:lnTo>
                  <a:lnTo>
                    <a:pt x="70" y="75"/>
                  </a:lnTo>
                  <a:lnTo>
                    <a:pt x="100" y="79"/>
                  </a:lnTo>
                  <a:lnTo>
                    <a:pt x="127" y="95"/>
                  </a:lnTo>
                  <a:lnTo>
                    <a:pt x="152" y="111"/>
                  </a:lnTo>
                  <a:lnTo>
                    <a:pt x="178" y="131"/>
                  </a:lnTo>
                  <a:lnTo>
                    <a:pt x="194" y="135"/>
                  </a:lnTo>
                  <a:lnTo>
                    <a:pt x="214" y="134"/>
                  </a:lnTo>
                  <a:lnTo>
                    <a:pt x="258" y="121"/>
                  </a:lnTo>
                  <a:lnTo>
                    <a:pt x="302" y="106"/>
                  </a:lnTo>
                  <a:lnTo>
                    <a:pt x="338" y="98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932" y="502"/>
              <a:ext cx="322" cy="254"/>
            </a:xfrm>
            <a:custGeom>
              <a:avLst/>
              <a:gdLst/>
              <a:ahLst/>
              <a:cxnLst>
                <a:cxn ang="0">
                  <a:pos x="266" y="149"/>
                </a:cxn>
                <a:cxn ang="0">
                  <a:pos x="290" y="147"/>
                </a:cxn>
                <a:cxn ang="0">
                  <a:pos x="312" y="133"/>
                </a:cxn>
                <a:cxn ang="0">
                  <a:pos x="320" y="108"/>
                </a:cxn>
                <a:cxn ang="0">
                  <a:pos x="322" y="69"/>
                </a:cxn>
                <a:cxn ang="0">
                  <a:pos x="309" y="29"/>
                </a:cxn>
                <a:cxn ang="0">
                  <a:pos x="292" y="11"/>
                </a:cxn>
                <a:cxn ang="0">
                  <a:pos x="269" y="0"/>
                </a:cxn>
                <a:cxn ang="0">
                  <a:pos x="237" y="2"/>
                </a:cxn>
                <a:cxn ang="0">
                  <a:pos x="218" y="15"/>
                </a:cxn>
                <a:cxn ang="0">
                  <a:pos x="200" y="37"/>
                </a:cxn>
                <a:cxn ang="0">
                  <a:pos x="175" y="21"/>
                </a:cxn>
                <a:cxn ang="0">
                  <a:pos x="149" y="15"/>
                </a:cxn>
                <a:cxn ang="0">
                  <a:pos x="122" y="20"/>
                </a:cxn>
                <a:cxn ang="0">
                  <a:pos x="104" y="34"/>
                </a:cxn>
                <a:cxn ang="0">
                  <a:pos x="92" y="56"/>
                </a:cxn>
                <a:cxn ang="0">
                  <a:pos x="78" y="99"/>
                </a:cxn>
                <a:cxn ang="0">
                  <a:pos x="53" y="92"/>
                </a:cxn>
                <a:cxn ang="0">
                  <a:pos x="27" y="96"/>
                </a:cxn>
                <a:cxn ang="0">
                  <a:pos x="7" y="115"/>
                </a:cxn>
                <a:cxn ang="0">
                  <a:pos x="0" y="138"/>
                </a:cxn>
                <a:cxn ang="0">
                  <a:pos x="9" y="167"/>
                </a:cxn>
                <a:cxn ang="0">
                  <a:pos x="25" y="186"/>
                </a:cxn>
                <a:cxn ang="0">
                  <a:pos x="48" y="201"/>
                </a:cxn>
                <a:cxn ang="0">
                  <a:pos x="69" y="207"/>
                </a:cxn>
                <a:cxn ang="0">
                  <a:pos x="82" y="232"/>
                </a:cxn>
                <a:cxn ang="0">
                  <a:pos x="98" y="247"/>
                </a:cxn>
                <a:cxn ang="0">
                  <a:pos x="118" y="254"/>
                </a:cxn>
                <a:cxn ang="0">
                  <a:pos x="144" y="252"/>
                </a:cxn>
                <a:cxn ang="0">
                  <a:pos x="167" y="245"/>
                </a:cxn>
                <a:cxn ang="0">
                  <a:pos x="184" y="227"/>
                </a:cxn>
                <a:cxn ang="0">
                  <a:pos x="190" y="211"/>
                </a:cxn>
                <a:cxn ang="0">
                  <a:pos x="218" y="201"/>
                </a:cxn>
                <a:cxn ang="0">
                  <a:pos x="246" y="190"/>
                </a:cxn>
                <a:cxn ang="0">
                  <a:pos x="264" y="174"/>
                </a:cxn>
                <a:cxn ang="0">
                  <a:pos x="266" y="149"/>
                </a:cxn>
              </a:cxnLst>
              <a:rect l="0" t="0" r="r" b="b"/>
              <a:pathLst>
                <a:path w="322" h="254">
                  <a:moveTo>
                    <a:pt x="266" y="149"/>
                  </a:moveTo>
                  <a:lnTo>
                    <a:pt x="290" y="147"/>
                  </a:lnTo>
                  <a:lnTo>
                    <a:pt x="312" y="133"/>
                  </a:lnTo>
                  <a:lnTo>
                    <a:pt x="320" y="108"/>
                  </a:lnTo>
                  <a:lnTo>
                    <a:pt x="322" y="69"/>
                  </a:lnTo>
                  <a:lnTo>
                    <a:pt x="309" y="29"/>
                  </a:lnTo>
                  <a:lnTo>
                    <a:pt x="292" y="11"/>
                  </a:lnTo>
                  <a:lnTo>
                    <a:pt x="269" y="0"/>
                  </a:lnTo>
                  <a:lnTo>
                    <a:pt x="237" y="2"/>
                  </a:lnTo>
                  <a:lnTo>
                    <a:pt x="218" y="15"/>
                  </a:lnTo>
                  <a:lnTo>
                    <a:pt x="200" y="37"/>
                  </a:lnTo>
                  <a:lnTo>
                    <a:pt x="175" y="21"/>
                  </a:lnTo>
                  <a:lnTo>
                    <a:pt x="149" y="15"/>
                  </a:lnTo>
                  <a:lnTo>
                    <a:pt x="122" y="20"/>
                  </a:lnTo>
                  <a:lnTo>
                    <a:pt x="104" y="34"/>
                  </a:lnTo>
                  <a:lnTo>
                    <a:pt x="92" y="56"/>
                  </a:lnTo>
                  <a:lnTo>
                    <a:pt x="78" y="99"/>
                  </a:lnTo>
                  <a:lnTo>
                    <a:pt x="53" y="92"/>
                  </a:lnTo>
                  <a:lnTo>
                    <a:pt x="27" y="96"/>
                  </a:lnTo>
                  <a:lnTo>
                    <a:pt x="7" y="115"/>
                  </a:lnTo>
                  <a:lnTo>
                    <a:pt x="0" y="138"/>
                  </a:lnTo>
                  <a:lnTo>
                    <a:pt x="9" y="167"/>
                  </a:lnTo>
                  <a:lnTo>
                    <a:pt x="25" y="186"/>
                  </a:lnTo>
                  <a:lnTo>
                    <a:pt x="48" y="201"/>
                  </a:lnTo>
                  <a:lnTo>
                    <a:pt x="69" y="207"/>
                  </a:lnTo>
                  <a:lnTo>
                    <a:pt x="82" y="232"/>
                  </a:lnTo>
                  <a:lnTo>
                    <a:pt x="98" y="247"/>
                  </a:lnTo>
                  <a:lnTo>
                    <a:pt x="118" y="254"/>
                  </a:lnTo>
                  <a:lnTo>
                    <a:pt x="144" y="252"/>
                  </a:lnTo>
                  <a:lnTo>
                    <a:pt x="167" y="245"/>
                  </a:lnTo>
                  <a:lnTo>
                    <a:pt x="184" y="227"/>
                  </a:lnTo>
                  <a:lnTo>
                    <a:pt x="190" y="211"/>
                  </a:lnTo>
                  <a:lnTo>
                    <a:pt x="218" y="201"/>
                  </a:lnTo>
                  <a:lnTo>
                    <a:pt x="246" y="190"/>
                  </a:lnTo>
                  <a:lnTo>
                    <a:pt x="264" y="174"/>
                  </a:lnTo>
                  <a:lnTo>
                    <a:pt x="266" y="149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948" y="516"/>
              <a:ext cx="293" cy="222"/>
            </a:xfrm>
            <a:custGeom>
              <a:avLst/>
              <a:gdLst/>
              <a:ahLst/>
              <a:cxnLst>
                <a:cxn ang="0">
                  <a:pos x="234" y="117"/>
                </a:cxn>
                <a:cxn ang="0">
                  <a:pos x="258" y="119"/>
                </a:cxn>
                <a:cxn ang="0">
                  <a:pos x="278" y="113"/>
                </a:cxn>
                <a:cxn ang="0">
                  <a:pos x="288" y="102"/>
                </a:cxn>
                <a:cxn ang="0">
                  <a:pos x="293" y="78"/>
                </a:cxn>
                <a:cxn ang="0">
                  <a:pos x="289" y="48"/>
                </a:cxn>
                <a:cxn ang="0">
                  <a:pos x="278" y="16"/>
                </a:cxn>
                <a:cxn ang="0">
                  <a:pos x="253" y="1"/>
                </a:cxn>
                <a:cxn ang="0">
                  <a:pos x="230" y="0"/>
                </a:cxn>
                <a:cxn ang="0">
                  <a:pos x="215" y="7"/>
                </a:cxn>
                <a:cxn ang="0">
                  <a:pos x="203" y="20"/>
                </a:cxn>
                <a:cxn ang="0">
                  <a:pos x="190" y="43"/>
                </a:cxn>
                <a:cxn ang="0">
                  <a:pos x="180" y="40"/>
                </a:cxn>
                <a:cxn ang="0">
                  <a:pos x="155" y="19"/>
                </a:cxn>
                <a:cxn ang="0">
                  <a:pos x="127" y="15"/>
                </a:cxn>
                <a:cxn ang="0">
                  <a:pos x="106" y="25"/>
                </a:cxn>
                <a:cxn ang="0">
                  <a:pos x="93" y="45"/>
                </a:cxn>
                <a:cxn ang="0">
                  <a:pos x="81" y="71"/>
                </a:cxn>
                <a:cxn ang="0">
                  <a:pos x="74" y="96"/>
                </a:cxn>
                <a:cxn ang="0">
                  <a:pos x="66" y="97"/>
                </a:cxn>
                <a:cxn ang="0">
                  <a:pos x="43" y="92"/>
                </a:cxn>
                <a:cxn ang="0">
                  <a:pos x="25" y="95"/>
                </a:cxn>
                <a:cxn ang="0">
                  <a:pos x="10" y="107"/>
                </a:cxn>
                <a:cxn ang="0">
                  <a:pos x="0" y="123"/>
                </a:cxn>
                <a:cxn ang="0">
                  <a:pos x="5" y="142"/>
                </a:cxn>
                <a:cxn ang="0">
                  <a:pos x="29" y="168"/>
                </a:cxn>
                <a:cxn ang="0">
                  <a:pos x="61" y="174"/>
                </a:cxn>
                <a:cxn ang="0">
                  <a:pos x="66" y="183"/>
                </a:cxn>
                <a:cxn ang="0">
                  <a:pos x="71" y="196"/>
                </a:cxn>
                <a:cxn ang="0">
                  <a:pos x="84" y="214"/>
                </a:cxn>
                <a:cxn ang="0">
                  <a:pos x="105" y="222"/>
                </a:cxn>
                <a:cxn ang="0">
                  <a:pos x="137" y="220"/>
                </a:cxn>
                <a:cxn ang="0">
                  <a:pos x="157" y="200"/>
                </a:cxn>
                <a:cxn ang="0">
                  <a:pos x="161" y="184"/>
                </a:cxn>
                <a:cxn ang="0">
                  <a:pos x="172" y="181"/>
                </a:cxn>
                <a:cxn ang="0">
                  <a:pos x="205" y="176"/>
                </a:cxn>
                <a:cxn ang="0">
                  <a:pos x="224" y="167"/>
                </a:cxn>
                <a:cxn ang="0">
                  <a:pos x="237" y="148"/>
                </a:cxn>
                <a:cxn ang="0">
                  <a:pos x="237" y="131"/>
                </a:cxn>
                <a:cxn ang="0">
                  <a:pos x="234" y="117"/>
                </a:cxn>
              </a:cxnLst>
              <a:rect l="0" t="0" r="r" b="b"/>
              <a:pathLst>
                <a:path w="293" h="222">
                  <a:moveTo>
                    <a:pt x="234" y="117"/>
                  </a:moveTo>
                  <a:lnTo>
                    <a:pt x="258" y="119"/>
                  </a:lnTo>
                  <a:lnTo>
                    <a:pt x="278" y="113"/>
                  </a:lnTo>
                  <a:lnTo>
                    <a:pt x="288" y="102"/>
                  </a:lnTo>
                  <a:lnTo>
                    <a:pt x="293" y="78"/>
                  </a:lnTo>
                  <a:lnTo>
                    <a:pt x="289" y="48"/>
                  </a:lnTo>
                  <a:lnTo>
                    <a:pt x="278" y="16"/>
                  </a:lnTo>
                  <a:lnTo>
                    <a:pt x="253" y="1"/>
                  </a:lnTo>
                  <a:lnTo>
                    <a:pt x="230" y="0"/>
                  </a:lnTo>
                  <a:lnTo>
                    <a:pt x="215" y="7"/>
                  </a:lnTo>
                  <a:lnTo>
                    <a:pt x="203" y="20"/>
                  </a:lnTo>
                  <a:lnTo>
                    <a:pt x="190" y="43"/>
                  </a:lnTo>
                  <a:lnTo>
                    <a:pt x="180" y="40"/>
                  </a:lnTo>
                  <a:lnTo>
                    <a:pt x="155" y="19"/>
                  </a:lnTo>
                  <a:lnTo>
                    <a:pt x="127" y="15"/>
                  </a:lnTo>
                  <a:lnTo>
                    <a:pt x="106" y="25"/>
                  </a:lnTo>
                  <a:lnTo>
                    <a:pt x="93" y="45"/>
                  </a:lnTo>
                  <a:lnTo>
                    <a:pt x="81" y="71"/>
                  </a:lnTo>
                  <a:lnTo>
                    <a:pt x="74" y="96"/>
                  </a:lnTo>
                  <a:lnTo>
                    <a:pt x="66" y="97"/>
                  </a:lnTo>
                  <a:lnTo>
                    <a:pt x="43" y="92"/>
                  </a:lnTo>
                  <a:lnTo>
                    <a:pt x="25" y="95"/>
                  </a:lnTo>
                  <a:lnTo>
                    <a:pt x="10" y="107"/>
                  </a:lnTo>
                  <a:lnTo>
                    <a:pt x="0" y="123"/>
                  </a:lnTo>
                  <a:lnTo>
                    <a:pt x="5" y="142"/>
                  </a:lnTo>
                  <a:lnTo>
                    <a:pt x="29" y="168"/>
                  </a:lnTo>
                  <a:lnTo>
                    <a:pt x="61" y="174"/>
                  </a:lnTo>
                  <a:lnTo>
                    <a:pt x="66" y="183"/>
                  </a:lnTo>
                  <a:lnTo>
                    <a:pt x="71" y="196"/>
                  </a:lnTo>
                  <a:lnTo>
                    <a:pt x="84" y="214"/>
                  </a:lnTo>
                  <a:lnTo>
                    <a:pt x="105" y="222"/>
                  </a:lnTo>
                  <a:lnTo>
                    <a:pt x="137" y="220"/>
                  </a:lnTo>
                  <a:lnTo>
                    <a:pt x="157" y="200"/>
                  </a:lnTo>
                  <a:lnTo>
                    <a:pt x="161" y="184"/>
                  </a:lnTo>
                  <a:lnTo>
                    <a:pt x="172" y="181"/>
                  </a:lnTo>
                  <a:lnTo>
                    <a:pt x="205" y="176"/>
                  </a:lnTo>
                  <a:lnTo>
                    <a:pt x="224" y="167"/>
                  </a:lnTo>
                  <a:lnTo>
                    <a:pt x="237" y="148"/>
                  </a:lnTo>
                  <a:lnTo>
                    <a:pt x="237" y="131"/>
                  </a:lnTo>
                  <a:lnTo>
                    <a:pt x="234" y="117"/>
                  </a:lnTo>
                  <a:close/>
                </a:path>
              </a:pathLst>
            </a:custGeom>
            <a:solidFill>
              <a:srgbClr val="3366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1003" y="548"/>
              <a:ext cx="238" cy="162"/>
            </a:xfrm>
            <a:custGeom>
              <a:avLst/>
              <a:gdLst/>
              <a:ahLst/>
              <a:cxnLst>
                <a:cxn ang="0">
                  <a:pos x="196" y="93"/>
                </a:cxn>
                <a:cxn ang="0">
                  <a:pos x="184" y="61"/>
                </a:cxn>
                <a:cxn ang="0">
                  <a:pos x="175" y="37"/>
                </a:cxn>
                <a:cxn ang="0">
                  <a:pos x="201" y="22"/>
                </a:cxn>
                <a:cxn ang="0">
                  <a:pos x="221" y="18"/>
                </a:cxn>
                <a:cxn ang="0">
                  <a:pos x="238" y="20"/>
                </a:cxn>
                <a:cxn ang="0">
                  <a:pos x="236" y="7"/>
                </a:cxn>
                <a:cxn ang="0">
                  <a:pos x="212" y="4"/>
                </a:cxn>
                <a:cxn ang="0">
                  <a:pos x="189" y="12"/>
                </a:cxn>
                <a:cxn ang="0">
                  <a:pos x="167" y="29"/>
                </a:cxn>
                <a:cxn ang="0">
                  <a:pos x="150" y="12"/>
                </a:cxn>
                <a:cxn ang="0">
                  <a:pos x="132" y="0"/>
                </a:cxn>
                <a:cxn ang="0">
                  <a:pos x="127" y="8"/>
                </a:cxn>
                <a:cxn ang="0">
                  <a:pos x="142" y="24"/>
                </a:cxn>
                <a:cxn ang="0">
                  <a:pos x="151" y="32"/>
                </a:cxn>
                <a:cxn ang="0">
                  <a:pos x="121" y="38"/>
                </a:cxn>
                <a:cxn ang="0">
                  <a:pos x="91" y="59"/>
                </a:cxn>
                <a:cxn ang="0">
                  <a:pos x="58" y="83"/>
                </a:cxn>
                <a:cxn ang="0">
                  <a:pos x="43" y="69"/>
                </a:cxn>
                <a:cxn ang="0">
                  <a:pos x="16" y="54"/>
                </a:cxn>
                <a:cxn ang="0">
                  <a:pos x="6" y="60"/>
                </a:cxn>
                <a:cxn ang="0">
                  <a:pos x="24" y="73"/>
                </a:cxn>
                <a:cxn ang="0">
                  <a:pos x="47" y="92"/>
                </a:cxn>
                <a:cxn ang="0">
                  <a:pos x="24" y="119"/>
                </a:cxn>
                <a:cxn ang="0">
                  <a:pos x="0" y="146"/>
                </a:cxn>
                <a:cxn ang="0">
                  <a:pos x="8" y="155"/>
                </a:cxn>
                <a:cxn ang="0">
                  <a:pos x="23" y="139"/>
                </a:cxn>
                <a:cxn ang="0">
                  <a:pos x="43" y="121"/>
                </a:cxn>
                <a:cxn ang="0">
                  <a:pos x="55" y="106"/>
                </a:cxn>
                <a:cxn ang="0">
                  <a:pos x="71" y="127"/>
                </a:cxn>
                <a:cxn ang="0">
                  <a:pos x="89" y="148"/>
                </a:cxn>
                <a:cxn ang="0">
                  <a:pos x="109" y="162"/>
                </a:cxn>
                <a:cxn ang="0">
                  <a:pos x="117" y="158"/>
                </a:cxn>
                <a:cxn ang="0">
                  <a:pos x="101" y="142"/>
                </a:cxn>
                <a:cxn ang="0">
                  <a:pos x="86" y="124"/>
                </a:cxn>
                <a:cxn ang="0">
                  <a:pos x="69" y="97"/>
                </a:cxn>
                <a:cxn ang="0">
                  <a:pos x="89" y="79"/>
                </a:cxn>
                <a:cxn ang="0">
                  <a:pos x="113" y="67"/>
                </a:cxn>
                <a:cxn ang="0">
                  <a:pos x="139" y="54"/>
                </a:cxn>
                <a:cxn ang="0">
                  <a:pos x="164" y="46"/>
                </a:cxn>
                <a:cxn ang="0">
                  <a:pos x="184" y="100"/>
                </a:cxn>
                <a:cxn ang="0">
                  <a:pos x="196" y="93"/>
                </a:cxn>
              </a:cxnLst>
              <a:rect l="0" t="0" r="r" b="b"/>
              <a:pathLst>
                <a:path w="238" h="162">
                  <a:moveTo>
                    <a:pt x="196" y="93"/>
                  </a:moveTo>
                  <a:lnTo>
                    <a:pt x="184" y="61"/>
                  </a:lnTo>
                  <a:lnTo>
                    <a:pt x="175" y="37"/>
                  </a:lnTo>
                  <a:lnTo>
                    <a:pt x="201" y="22"/>
                  </a:lnTo>
                  <a:lnTo>
                    <a:pt x="221" y="18"/>
                  </a:lnTo>
                  <a:lnTo>
                    <a:pt x="238" y="20"/>
                  </a:lnTo>
                  <a:lnTo>
                    <a:pt x="236" y="7"/>
                  </a:lnTo>
                  <a:lnTo>
                    <a:pt x="212" y="4"/>
                  </a:lnTo>
                  <a:lnTo>
                    <a:pt x="189" y="12"/>
                  </a:lnTo>
                  <a:lnTo>
                    <a:pt x="167" y="29"/>
                  </a:lnTo>
                  <a:lnTo>
                    <a:pt x="150" y="12"/>
                  </a:lnTo>
                  <a:lnTo>
                    <a:pt x="132" y="0"/>
                  </a:lnTo>
                  <a:lnTo>
                    <a:pt x="127" y="8"/>
                  </a:lnTo>
                  <a:lnTo>
                    <a:pt x="142" y="24"/>
                  </a:lnTo>
                  <a:lnTo>
                    <a:pt x="151" y="32"/>
                  </a:lnTo>
                  <a:lnTo>
                    <a:pt x="121" y="38"/>
                  </a:lnTo>
                  <a:lnTo>
                    <a:pt x="91" y="59"/>
                  </a:lnTo>
                  <a:lnTo>
                    <a:pt x="58" y="83"/>
                  </a:lnTo>
                  <a:lnTo>
                    <a:pt x="43" y="69"/>
                  </a:lnTo>
                  <a:lnTo>
                    <a:pt x="16" y="54"/>
                  </a:lnTo>
                  <a:lnTo>
                    <a:pt x="6" y="60"/>
                  </a:lnTo>
                  <a:lnTo>
                    <a:pt x="24" y="73"/>
                  </a:lnTo>
                  <a:lnTo>
                    <a:pt x="47" y="92"/>
                  </a:lnTo>
                  <a:lnTo>
                    <a:pt x="24" y="119"/>
                  </a:lnTo>
                  <a:lnTo>
                    <a:pt x="0" y="146"/>
                  </a:lnTo>
                  <a:lnTo>
                    <a:pt x="8" y="155"/>
                  </a:lnTo>
                  <a:lnTo>
                    <a:pt x="23" y="139"/>
                  </a:lnTo>
                  <a:lnTo>
                    <a:pt x="43" y="121"/>
                  </a:lnTo>
                  <a:lnTo>
                    <a:pt x="55" y="106"/>
                  </a:lnTo>
                  <a:lnTo>
                    <a:pt x="71" y="127"/>
                  </a:lnTo>
                  <a:lnTo>
                    <a:pt x="89" y="148"/>
                  </a:lnTo>
                  <a:lnTo>
                    <a:pt x="109" y="162"/>
                  </a:lnTo>
                  <a:lnTo>
                    <a:pt x="117" y="158"/>
                  </a:lnTo>
                  <a:lnTo>
                    <a:pt x="101" y="142"/>
                  </a:lnTo>
                  <a:lnTo>
                    <a:pt x="86" y="124"/>
                  </a:lnTo>
                  <a:lnTo>
                    <a:pt x="69" y="97"/>
                  </a:lnTo>
                  <a:lnTo>
                    <a:pt x="89" y="79"/>
                  </a:lnTo>
                  <a:lnTo>
                    <a:pt x="113" y="67"/>
                  </a:lnTo>
                  <a:lnTo>
                    <a:pt x="139" y="54"/>
                  </a:lnTo>
                  <a:lnTo>
                    <a:pt x="164" y="46"/>
                  </a:lnTo>
                  <a:lnTo>
                    <a:pt x="184" y="100"/>
                  </a:lnTo>
                  <a:lnTo>
                    <a:pt x="196" y="93"/>
                  </a:lnTo>
                  <a:close/>
                </a:path>
              </a:pathLst>
            </a:custGeom>
            <a:solidFill>
              <a:srgbClr val="00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" name="DHLcat and bird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590" t="1743" r="1829" b="1728"/>
          <a:stretch/>
        </p:blipFill>
        <p:spPr>
          <a:xfrm>
            <a:off x="1725930" y="1520191"/>
            <a:ext cx="5777859" cy="4722351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8322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99755"/>
            <a:ext cx="7772400" cy="1470025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  <a:defRPr/>
            </a:pPr>
            <a:r>
              <a:rPr lang="en-US" sz="4400" dirty="0" smtClean="0">
                <a:solidFill>
                  <a:srgbClr val="760000"/>
                </a:solidFill>
              </a:rPr>
              <a:t>Closing the Deal on Alliances vs. Acquisitions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162300" y="1976735"/>
            <a:ext cx="2819400" cy="46166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400" dirty="0" smtClean="0">
                <a:latin typeface="+mn-lt"/>
              </a:rPr>
              <a:t>12/4/15</a:t>
            </a:r>
            <a:endParaRPr lang="en-US" sz="2400" dirty="0"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93" y="2437577"/>
            <a:ext cx="7649414" cy="266782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73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>
            <a:noAutofit/>
          </a:bodyPr>
          <a:lstStyle/>
          <a:p>
            <a:r>
              <a:rPr lang="en-US" dirty="0" smtClean="0"/>
              <a:t>M&amp;A or Alliance: </a:t>
            </a:r>
            <a:r>
              <a:rPr lang="en-US" dirty="0"/>
              <a:t>What Vehicle Should you Drive?</a:t>
            </a:r>
          </a:p>
        </p:txBody>
      </p:sp>
      <p:sp>
        <p:nvSpPr>
          <p:cNvPr id="10" name="Diamond 9"/>
          <p:cNvSpPr/>
          <p:nvPr/>
        </p:nvSpPr>
        <p:spPr>
          <a:xfrm>
            <a:off x="3352800" y="1295400"/>
            <a:ext cx="2286000" cy="2286000"/>
          </a:xfrm>
          <a:prstGeom prst="diamond">
            <a:avLst/>
          </a:prstGeom>
          <a:solidFill>
            <a:srgbClr val="320000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Arenas</a:t>
            </a:r>
          </a:p>
          <a:p>
            <a:pPr algn="ctr"/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iamond 11"/>
          <p:cNvSpPr/>
          <p:nvPr/>
        </p:nvSpPr>
        <p:spPr>
          <a:xfrm>
            <a:off x="3352800" y="3733800"/>
            <a:ext cx="2286000" cy="2286000"/>
          </a:xfrm>
          <a:prstGeom prst="diamond">
            <a:avLst/>
          </a:prstGeom>
          <a:solidFill>
            <a:srgbClr val="320000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Differentiators</a:t>
            </a:r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Diamond 10"/>
          <p:cNvSpPr/>
          <p:nvPr/>
        </p:nvSpPr>
        <p:spPr>
          <a:xfrm>
            <a:off x="4572000" y="2512180"/>
            <a:ext cx="2286000" cy="2286000"/>
          </a:xfrm>
          <a:prstGeom prst="diamond">
            <a:avLst/>
          </a:prstGeom>
          <a:solidFill>
            <a:srgbClr val="320000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Vehicles</a:t>
            </a:r>
          </a:p>
        </p:txBody>
      </p:sp>
      <p:sp>
        <p:nvSpPr>
          <p:cNvPr id="8" name="Diamond 7"/>
          <p:cNvSpPr/>
          <p:nvPr/>
        </p:nvSpPr>
        <p:spPr>
          <a:xfrm>
            <a:off x="4572000" y="2514600"/>
            <a:ext cx="2286000" cy="2286000"/>
          </a:xfrm>
          <a:prstGeom prst="diamond">
            <a:avLst/>
          </a:prstGeom>
          <a:solidFill>
            <a:srgbClr val="A80000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Vehicles</a:t>
            </a:r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Diamond 12"/>
          <p:cNvSpPr/>
          <p:nvPr/>
        </p:nvSpPr>
        <p:spPr>
          <a:xfrm>
            <a:off x="2133600" y="2512180"/>
            <a:ext cx="2286000" cy="2286000"/>
          </a:xfrm>
          <a:prstGeom prst="diamond">
            <a:avLst/>
          </a:prstGeom>
          <a:solidFill>
            <a:srgbClr val="320000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Staging        </a:t>
            </a:r>
          </a:p>
          <a:p>
            <a:pPr algn="ctr">
              <a:lnSpc>
                <a:spcPct val="80000"/>
              </a:lnSpc>
            </a:pPr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      </a:t>
            </a:r>
          </a:p>
          <a:p>
            <a:pPr algn="ctr">
              <a:lnSpc>
                <a:spcPct val="80000"/>
              </a:lnSpc>
            </a:pPr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Pacing         </a:t>
            </a:r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Diamond 13"/>
          <p:cNvSpPr/>
          <p:nvPr/>
        </p:nvSpPr>
        <p:spPr>
          <a:xfrm>
            <a:off x="3352800" y="2512180"/>
            <a:ext cx="2286000" cy="2286000"/>
          </a:xfrm>
          <a:prstGeom prst="diamond">
            <a:avLst/>
          </a:prstGeom>
          <a:solidFill>
            <a:srgbClr val="580000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Economic</a:t>
            </a:r>
          </a:p>
          <a:p>
            <a:pPr algn="ctr">
              <a:lnSpc>
                <a:spcPct val="80000"/>
              </a:lnSpc>
            </a:pPr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</a:t>
            </a:r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397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685800"/>
          </a:xfrm>
        </p:spPr>
        <p:txBody>
          <a:bodyPr>
            <a:normAutofit fontScale="90000"/>
          </a:bodyPr>
          <a:lstStyle/>
          <a:p>
            <a:pPr>
              <a:lnSpc>
                <a:spcPct val="75000"/>
              </a:lnSpc>
              <a:defRPr/>
            </a:pPr>
            <a:r>
              <a:rPr lang="en-US" sz="4400" dirty="0" smtClean="0">
                <a:solidFill>
                  <a:srgbClr val="760000"/>
                </a:solidFill>
              </a:rPr>
              <a:t>Alliance Capabilities as a Source of Competitive Advantage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2895600" y="6477000"/>
            <a:ext cx="487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 bIns="91440"/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Source: Dyer, Kale, &amp; Singh (2001)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676400" y="1368210"/>
            <a:ext cx="5929313" cy="4803990"/>
            <a:chOff x="1065" y="624"/>
            <a:chExt cx="3735" cy="3154"/>
          </a:xfrm>
          <a:effectLst/>
        </p:grpSpPr>
        <p:sp>
          <p:nvSpPr>
            <p:cNvPr id="416773" name="Rectangle 5" descr="Green marble"/>
            <p:cNvSpPr>
              <a:spLocks noChangeArrowheads="1"/>
            </p:cNvSpPr>
            <p:nvPr/>
          </p:nvSpPr>
          <p:spPr bwMode="auto">
            <a:xfrm>
              <a:off x="1065" y="2225"/>
              <a:ext cx="1727" cy="675"/>
            </a:xfrm>
            <a:prstGeom prst="rect">
              <a:avLst/>
            </a:prstGeom>
            <a:solidFill>
              <a:srgbClr val="76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Low average success rate (30 - 60% failure rate)</a:t>
              </a:r>
              <a:endParaRPr lang="en-US" sz="3200" dirty="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416774" name="Text Box 6" descr="Green marble"/>
            <p:cNvSpPr txBox="1">
              <a:spLocks noChangeArrowheads="1"/>
            </p:cNvSpPr>
            <p:nvPr/>
          </p:nvSpPr>
          <p:spPr bwMode="auto">
            <a:xfrm>
              <a:off x="1979" y="1374"/>
              <a:ext cx="1920" cy="528"/>
            </a:xfrm>
            <a:prstGeom prst="rect">
              <a:avLst/>
            </a:prstGeom>
            <a:solidFill>
              <a:srgbClr val="76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Explosive Growth in</a:t>
              </a:r>
            </a:p>
            <a:p>
              <a:pPr algn="ctr">
                <a:lnSpc>
                  <a:spcPct val="8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Alliance Formation</a:t>
              </a:r>
            </a:p>
          </p:txBody>
        </p:sp>
        <p:sp>
          <p:nvSpPr>
            <p:cNvPr id="416775" name="Text Box 7" descr="Green marble"/>
            <p:cNvSpPr txBox="1">
              <a:spLocks noChangeArrowheads="1"/>
            </p:cNvSpPr>
            <p:nvPr/>
          </p:nvSpPr>
          <p:spPr bwMode="auto">
            <a:xfrm>
              <a:off x="3073" y="2225"/>
              <a:ext cx="1727" cy="675"/>
            </a:xfrm>
            <a:prstGeom prst="rect">
              <a:avLst/>
            </a:prstGeom>
            <a:solidFill>
              <a:srgbClr val="76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8288" rIns="18288" anchor="ctr"/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Different success rates across firms </a:t>
              </a:r>
              <a:r>
                <a:rPr lang="en-US" sz="2400" b="1" spc="-20" dirty="0" smtClean="0">
                  <a:solidFill>
                    <a:schemeClr val="bg2"/>
                  </a:solidFill>
                  <a:latin typeface="+mn-lt"/>
                </a:rPr>
                <a:t>(HP, Lilly, Oracle, etc</a:t>
              </a:r>
              <a:r>
                <a:rPr lang="en-US" sz="2400" b="1" spc="-20" dirty="0">
                  <a:solidFill>
                    <a:schemeClr val="bg2"/>
                  </a:solidFill>
                  <a:latin typeface="+mn-lt"/>
                </a:rPr>
                <a:t>.) </a:t>
              </a:r>
            </a:p>
          </p:txBody>
        </p:sp>
        <p:sp>
          <p:nvSpPr>
            <p:cNvPr id="416776" name="Text Box 8" descr="Green marble"/>
            <p:cNvSpPr txBox="1">
              <a:spLocks noChangeArrowheads="1"/>
            </p:cNvSpPr>
            <p:nvPr/>
          </p:nvSpPr>
          <p:spPr bwMode="auto">
            <a:xfrm>
              <a:off x="1728" y="3250"/>
              <a:ext cx="2422" cy="528"/>
            </a:xfrm>
            <a:prstGeom prst="rect">
              <a:avLst/>
            </a:prstGeom>
            <a:solidFill>
              <a:srgbClr val="76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How to build alliance management capabilities?</a:t>
              </a:r>
            </a:p>
          </p:txBody>
        </p:sp>
        <p:cxnSp>
          <p:nvCxnSpPr>
            <p:cNvPr id="38921" name="AutoShape 9"/>
            <p:cNvCxnSpPr>
              <a:cxnSpLocks noChangeShapeType="1"/>
            </p:cNvCxnSpPr>
            <p:nvPr/>
          </p:nvCxnSpPr>
          <p:spPr bwMode="auto">
            <a:xfrm rot="16200000" flipH="1">
              <a:off x="3277" y="1565"/>
              <a:ext cx="322" cy="998"/>
            </a:xfrm>
            <a:prstGeom prst="curvedConnector3">
              <a:avLst>
                <a:gd name="adj1" fmla="val 50000"/>
              </a:avLst>
            </a:prstGeom>
            <a:noFill/>
            <a:ln w="38100">
              <a:solidFill>
                <a:srgbClr val="920000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38922" name="AutoShape 10"/>
            <p:cNvCxnSpPr>
              <a:cxnSpLocks noChangeShapeType="1"/>
            </p:cNvCxnSpPr>
            <p:nvPr/>
          </p:nvCxnSpPr>
          <p:spPr bwMode="auto">
            <a:xfrm rot="5400000">
              <a:off x="2273" y="1558"/>
              <a:ext cx="322" cy="1010"/>
            </a:xfrm>
            <a:prstGeom prst="curvedConnector3">
              <a:avLst>
                <a:gd name="adj1" fmla="val 50000"/>
              </a:avLst>
            </a:prstGeom>
            <a:noFill/>
            <a:ln w="38100">
              <a:solidFill>
                <a:srgbClr val="920000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38923" name="AutoShape 11"/>
            <p:cNvCxnSpPr>
              <a:cxnSpLocks noChangeShapeType="1"/>
            </p:cNvCxnSpPr>
            <p:nvPr/>
          </p:nvCxnSpPr>
          <p:spPr bwMode="auto">
            <a:xfrm rot="5400000">
              <a:off x="3263" y="2577"/>
              <a:ext cx="350" cy="997"/>
            </a:xfrm>
            <a:prstGeom prst="curvedConnector3">
              <a:avLst>
                <a:gd name="adj1" fmla="val 50000"/>
              </a:avLst>
            </a:prstGeom>
            <a:noFill/>
            <a:ln w="38100">
              <a:solidFill>
                <a:srgbClr val="920000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38924" name="AutoShape 12"/>
            <p:cNvCxnSpPr>
              <a:cxnSpLocks noChangeShapeType="1"/>
            </p:cNvCxnSpPr>
            <p:nvPr/>
          </p:nvCxnSpPr>
          <p:spPr bwMode="auto">
            <a:xfrm rot="16200000" flipH="1">
              <a:off x="2259" y="2570"/>
              <a:ext cx="350" cy="1011"/>
            </a:xfrm>
            <a:prstGeom prst="curvedConnector3">
              <a:avLst>
                <a:gd name="adj1" fmla="val 50000"/>
              </a:avLst>
            </a:prstGeom>
            <a:noFill/>
            <a:ln w="38100">
              <a:solidFill>
                <a:srgbClr val="920000"/>
              </a:solidFill>
              <a:round/>
              <a:headEnd/>
              <a:tailEnd type="stealth" w="lg" len="lg"/>
            </a:ln>
            <a:effectLst/>
          </p:spPr>
        </p:cxnSp>
        <p:sp>
          <p:nvSpPr>
            <p:cNvPr id="416781" name="Text Box 13" descr="Green marble"/>
            <p:cNvSpPr txBox="1">
              <a:spLocks noChangeArrowheads="1"/>
            </p:cNvSpPr>
            <p:nvPr/>
          </p:nvSpPr>
          <p:spPr bwMode="auto">
            <a:xfrm>
              <a:off x="1979" y="624"/>
              <a:ext cx="1920" cy="528"/>
            </a:xfrm>
            <a:prstGeom prst="rect">
              <a:avLst/>
            </a:prstGeom>
            <a:solidFill>
              <a:srgbClr val="76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Inability to create value in M&amp;A</a:t>
              </a:r>
            </a:p>
          </p:txBody>
        </p:sp>
        <p:cxnSp>
          <p:nvCxnSpPr>
            <p:cNvPr id="38926" name="AutoShape 14"/>
            <p:cNvCxnSpPr>
              <a:cxnSpLocks noChangeShapeType="1"/>
              <a:stCxn id="416781" idx="2"/>
              <a:endCxn id="416774" idx="0"/>
            </p:cNvCxnSpPr>
            <p:nvPr/>
          </p:nvCxnSpPr>
          <p:spPr bwMode="auto">
            <a:xfrm rot="5400000">
              <a:off x="2828" y="1263"/>
              <a:ext cx="222" cy="1"/>
            </a:xfrm>
            <a:prstGeom prst="straightConnector1">
              <a:avLst/>
            </a:prstGeom>
            <a:noFill/>
            <a:ln w="41275">
              <a:solidFill>
                <a:srgbClr val="920000"/>
              </a:solidFill>
              <a:round/>
              <a:headEnd/>
              <a:tailEnd type="stealth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1052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>
            <a:normAutofit fontScale="90000"/>
          </a:bodyPr>
          <a:lstStyle/>
          <a:p>
            <a:pPr>
              <a:lnSpc>
                <a:spcPct val="75000"/>
              </a:lnSpc>
              <a:defRPr/>
            </a:pPr>
            <a:r>
              <a:rPr lang="en-US" sz="4400" dirty="0" smtClean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Alliances vs. Acquisitions: Stock Market Response to Announcements</a:t>
            </a:r>
            <a:endParaRPr lang="en-US" sz="5400" dirty="0" smtClean="0">
              <a:solidFill>
                <a:srgbClr val="7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1371600" y="1447800"/>
            <a:ext cx="6553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latin typeface="+mn-lt"/>
              </a:rPr>
              <a:t>Average “Abnormal” Stock Market Gains</a:t>
            </a:r>
            <a:r>
              <a:rPr lang="en-US" sz="2000" dirty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(10 day window following announcement)</a:t>
            </a:r>
          </a:p>
        </p:txBody>
      </p:sp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3429000" y="2209800"/>
            <a:ext cx="974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400">
                <a:latin typeface="Times New Roman" pitchFamily="18" charset="0"/>
              </a:rPr>
              <a:t>.84 percent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3" name="Text Box 6"/>
          <p:cNvSpPr txBox="1">
            <a:spLocks noChangeArrowheads="1"/>
          </p:cNvSpPr>
          <p:nvPr/>
        </p:nvSpPr>
        <p:spPr bwMode="auto">
          <a:xfrm rot="-5400000">
            <a:off x="-70645" y="3656806"/>
            <a:ext cx="3432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800" b="1" dirty="0">
                <a:latin typeface="+mn-lt"/>
              </a:rPr>
              <a:t>% Stock Market Gains</a:t>
            </a:r>
            <a:endParaRPr lang="en-US" sz="1800" dirty="0">
              <a:latin typeface="+mn-lt"/>
            </a:endParaRPr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>
            <p:extLst/>
          </p:nvPr>
        </p:nvGraphicFramePr>
        <p:xfrm>
          <a:off x="1752600" y="2033588"/>
          <a:ext cx="5562600" cy="3730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91200" y="4953000"/>
            <a:ext cx="15240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400" dirty="0">
                <a:latin typeface="Times New Roman" pitchFamily="18" charset="0"/>
              </a:rPr>
              <a:t>0 percent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895600" y="5410200"/>
            <a:ext cx="1295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>
                <a:latin typeface="+mn-lt"/>
              </a:rPr>
              <a:t>Alliances*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105400" y="5410200"/>
            <a:ext cx="17526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 dirty="0">
                <a:latin typeface="+mn-lt"/>
              </a:rPr>
              <a:t>Acquisitions** (Acquirers)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209800" y="6366840"/>
            <a:ext cx="6477000" cy="4911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80000"/>
              </a:lnSpc>
              <a:spcBef>
                <a:spcPts val="0"/>
              </a:spcBef>
            </a:pPr>
            <a:r>
              <a:rPr lang="en-US" sz="1600" dirty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* Source: Dyer, Kale &amp; Singh, 2001</a:t>
            </a:r>
          </a:p>
          <a:p>
            <a:pPr algn="l" eaLnBrk="1" hangingPunct="1">
              <a:lnSpc>
                <a:spcPct val="80000"/>
              </a:lnSpc>
              <a:spcBef>
                <a:spcPts val="0"/>
              </a:spcBef>
            </a:pPr>
            <a:r>
              <a:rPr lang="en-US" sz="1600" dirty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** Source: Bradley, Desai, &amp; Kim, 1988; </a:t>
            </a:r>
            <a:r>
              <a:rPr lang="en-US" sz="1600" dirty="0" err="1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Agrawal</a:t>
            </a:r>
            <a:r>
              <a:rPr lang="en-US" sz="1600" dirty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Jaffe &amp; </a:t>
            </a:r>
            <a:r>
              <a:rPr lang="en-US" sz="1600" dirty="0" err="1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Mandelker</a:t>
            </a:r>
            <a:r>
              <a:rPr lang="en-US" sz="1600" dirty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1992</a:t>
            </a:r>
          </a:p>
        </p:txBody>
      </p:sp>
    </p:spTree>
    <p:extLst>
      <p:ext uri="{BB962C8B-B14F-4D97-AF65-F5344CB8AC3E}">
        <p14:creationId xmlns:p14="http://schemas.microsoft.com/office/powerpoint/2010/main" val="45019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  <a:defRPr/>
            </a:pPr>
            <a:r>
              <a:rPr lang="en-US" sz="4400" dirty="0" smtClean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Higher Success Rates for Firms w/Dedicated Alliance Function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76200" y="1817688"/>
          <a:ext cx="4160838" cy="457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" name="Chart" r:id="rId4" imgW="4168043" imgH="4579566" progId="MSGraph.Chart.8">
                  <p:embed followColorScheme="full"/>
                </p:oleObj>
              </mc:Choice>
              <mc:Fallback>
                <p:oleObj name="Chart" r:id="rId4" imgW="4168043" imgH="4579566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1817688"/>
                        <a:ext cx="4160838" cy="4579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4"/>
          <p:cNvGraphicFramePr>
            <a:graphicFrameLocks noChangeAspect="1"/>
          </p:cNvGraphicFramePr>
          <p:nvPr/>
        </p:nvGraphicFramePr>
        <p:xfrm>
          <a:off x="4503738" y="1676400"/>
          <a:ext cx="4411662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" name="Chart" r:id="rId6" imgW="4160479" imgH="4587348" progId="MSGraph.Chart.8">
                  <p:embed followColorScheme="full"/>
                </p:oleObj>
              </mc:Choice>
              <mc:Fallback>
                <p:oleObj name="Chart" r:id="rId6" imgW="4160479" imgH="4587348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3738" y="1676400"/>
                        <a:ext cx="4411662" cy="495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0" y="1474857"/>
            <a:ext cx="480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Stock </a:t>
            </a:r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Mkt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Gains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on Alliance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Announcements*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640461" y="1474857"/>
            <a:ext cx="44604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3">
                    <a:lumMod val="50000"/>
                  </a:schemeClr>
                </a:solidFill>
                <a:latin typeface="+mn-lt"/>
              </a:rPr>
              <a:t> Long Term Alliance Success Rate*</a:t>
            </a:r>
            <a:endParaRPr lang="en-US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286000" y="6400800"/>
            <a:ext cx="4162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 bIns="91440"/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dirty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Source: Dyer, Kale, &amp; Singh (2001</a:t>
            </a:r>
            <a:r>
              <a:rPr lang="en-US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 </a:t>
            </a:r>
            <a:endParaRPr lang="en-US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295400" y="2590800"/>
            <a:ext cx="1068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b="1"/>
              <a:t>$75 mm</a:t>
            </a:r>
            <a:endParaRPr lang="en-US" sz="1400" b="1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495550" y="4357688"/>
            <a:ext cx="106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b="1"/>
              <a:t>$20 mm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748338" y="2286000"/>
            <a:ext cx="700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b="1"/>
              <a:t>63%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7148513" y="2743200"/>
            <a:ext cx="700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b="1"/>
              <a:t>49%</a:t>
            </a:r>
          </a:p>
        </p:txBody>
      </p:sp>
    </p:spTree>
    <p:extLst>
      <p:ext uri="{BB962C8B-B14F-4D97-AF65-F5344CB8AC3E}">
        <p14:creationId xmlns:p14="http://schemas.microsoft.com/office/powerpoint/2010/main" val="340462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15400" cy="609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400" dirty="0" smtClean="0">
                <a:solidFill>
                  <a:srgbClr val="760000"/>
                </a:solidFill>
              </a:rPr>
              <a:t>3D Graphs of Patents to ID Partners</a:t>
            </a:r>
          </a:p>
        </p:txBody>
      </p:sp>
      <p:sp>
        <p:nvSpPr>
          <p:cNvPr id="36868" name="AutoShape 5"/>
          <p:cNvSpPr>
            <a:spLocks noChangeArrowheads="1"/>
          </p:cNvSpPr>
          <p:nvPr/>
        </p:nvSpPr>
        <p:spPr bwMode="auto">
          <a:xfrm>
            <a:off x="8229600" y="6019800"/>
            <a:ext cx="838200" cy="300037"/>
          </a:xfrm>
          <a:prstGeom prst="diamond">
            <a:avLst/>
          </a:prstGeom>
          <a:solidFill>
            <a:srgbClr val="CC0000"/>
          </a:solidFill>
          <a:ln w="222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Bookman Old Style" pitchFamily="18" charset="0"/>
                <a:ea typeface="SimSun" pitchFamily="2" charset="-122"/>
              </a:rPr>
              <a:t>D</a:t>
            </a:r>
            <a:r>
              <a:rPr lang="en-US" sz="1200" b="1" dirty="0">
                <a:solidFill>
                  <a:schemeClr val="bg1"/>
                </a:solidFill>
                <a:latin typeface="Bookman Old Style" pitchFamily="18" charset="0"/>
                <a:ea typeface="SimSun" pitchFamily="2" charset="-122"/>
              </a:rPr>
              <a:t>OW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6250" y="704080"/>
            <a:ext cx="8267700" cy="5163320"/>
            <a:chOff x="476250" y="792186"/>
            <a:chExt cx="8267700" cy="5163320"/>
          </a:xfrm>
        </p:grpSpPr>
        <p:pic>
          <p:nvPicPr>
            <p:cNvPr id="104452" name="Picture 4" descr="http://static.ipharvest.com/technology-landscape-7262dae185fca5fba21f91379738eecc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50" y="792186"/>
              <a:ext cx="8267700" cy="5151414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76250" y="5598890"/>
              <a:ext cx="8267700" cy="356616"/>
            </a:xfrm>
            <a:prstGeom prst="rect">
              <a:avLst/>
            </a:prstGeom>
            <a:solidFill>
              <a:schemeClr val="accent2">
                <a:lumMod val="50000"/>
                <a:alpha val="40000"/>
              </a:schemeClr>
            </a:solidFill>
          </p:spPr>
          <p:txBody>
            <a:bodyPr wrap="square" lIns="18288" tIns="18288" rIns="18288" bIns="18288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 </a:t>
              </a:r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Backlighting </a:t>
              </a:r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and </a:t>
              </a:r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Light Guide Patents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6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533400"/>
          </a:xfrm>
        </p:spPr>
        <p:txBody>
          <a:bodyPr>
            <a:normAutofit fontScale="90000"/>
          </a:bodyPr>
          <a:lstStyle/>
          <a:p>
            <a:pPr>
              <a:lnSpc>
                <a:spcPct val="75000"/>
              </a:lnSpc>
              <a:defRPr/>
            </a:pPr>
            <a:r>
              <a:rPr lang="en-US" sz="4400" dirty="0" smtClean="0">
                <a:solidFill>
                  <a:srgbClr val="760000"/>
                </a:solidFill>
              </a:rPr>
              <a:t>“Four C’s” Framework for Evaluating Alliance Opportunities</a:t>
            </a:r>
          </a:p>
        </p:txBody>
      </p:sp>
      <p:sp>
        <p:nvSpPr>
          <p:cNvPr id="31027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04900" y="1676400"/>
            <a:ext cx="6934200" cy="4114800"/>
          </a:xfrm>
        </p:spPr>
        <p:txBody>
          <a:bodyPr/>
          <a:lstStyle/>
          <a:p>
            <a:pPr>
              <a:lnSpc>
                <a:spcPct val="77000"/>
              </a:lnSpc>
              <a:spcBef>
                <a:spcPct val="50000"/>
              </a:spcBef>
            </a:pPr>
            <a:r>
              <a:rPr lang="en-US" sz="3600" b="1" dirty="0" smtClean="0">
                <a:solidFill>
                  <a:srgbClr val="760000"/>
                </a:solidFill>
                <a:latin typeface="+mn-lt"/>
              </a:rPr>
              <a:t>C</a:t>
            </a:r>
            <a:r>
              <a:rPr lang="en-US" b="1" dirty="0" smtClean="0"/>
              <a:t>omplementarity</a:t>
            </a:r>
            <a:r>
              <a:rPr lang="en-US" dirty="0" smtClean="0"/>
              <a:t>. Do the potential partners offer complementary resources?</a:t>
            </a:r>
          </a:p>
          <a:p>
            <a:pPr>
              <a:lnSpc>
                <a:spcPct val="77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760000"/>
                </a:solidFill>
                <a:latin typeface="+mn-lt"/>
              </a:rPr>
              <a:t>C</a:t>
            </a:r>
            <a:r>
              <a:rPr lang="en-US" b="1" dirty="0" smtClean="0"/>
              <a:t>ongruent goals.</a:t>
            </a:r>
            <a:r>
              <a:rPr lang="en-US" dirty="0" smtClean="0"/>
              <a:t> Do the potential partners have common goals for the venture?</a:t>
            </a:r>
          </a:p>
          <a:p>
            <a:pPr>
              <a:lnSpc>
                <a:spcPct val="77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760000"/>
                </a:solidFill>
                <a:latin typeface="+mn-lt"/>
              </a:rPr>
              <a:t>C</a:t>
            </a:r>
            <a:r>
              <a:rPr lang="en-US" b="1" dirty="0" smtClean="0"/>
              <a:t>ompatibility</a:t>
            </a:r>
            <a:r>
              <a:rPr lang="en-US" dirty="0" smtClean="0"/>
              <a:t>. Are the firms compatible in terms of culture &amp; organization?</a:t>
            </a:r>
          </a:p>
          <a:p>
            <a:pPr>
              <a:lnSpc>
                <a:spcPct val="77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760000"/>
                </a:solidFill>
                <a:latin typeface="+mn-lt"/>
              </a:rPr>
              <a:t>C</a:t>
            </a:r>
            <a:r>
              <a:rPr lang="en-US" b="1" dirty="0" smtClean="0"/>
              <a:t>hange</a:t>
            </a:r>
            <a:r>
              <a:rPr lang="en-US" dirty="0" smtClean="0"/>
              <a:t>. How will the other three C’s change over the course of an alliance?</a:t>
            </a:r>
          </a:p>
        </p:txBody>
      </p:sp>
    </p:spTree>
    <p:extLst>
      <p:ext uri="{BB962C8B-B14F-4D97-AF65-F5344CB8AC3E}">
        <p14:creationId xmlns:p14="http://schemas.microsoft.com/office/powerpoint/2010/main" val="343588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dirty="0" smtClean="0"/>
              <a:t>Agenda (12/4-5)</a:t>
            </a:r>
            <a:endParaRPr lang="en-US" sz="3200" dirty="0" smtClean="0"/>
          </a:p>
        </p:txBody>
      </p:sp>
      <p:sp>
        <p:nvSpPr>
          <p:cNvPr id="279555" name="Rectangle 3"/>
          <p:cNvSpPr>
            <a:spLocks noGrp="1" noChangeArrowheads="1"/>
          </p:cNvSpPr>
          <p:nvPr>
            <p:ph idx="1"/>
          </p:nvPr>
        </p:nvSpPr>
        <p:spPr>
          <a:xfrm>
            <a:off x="2095500" y="1600200"/>
            <a:ext cx="4953000" cy="4191000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1800"/>
              </a:spcBef>
              <a:buSzPct val="100000"/>
            </a:pPr>
            <a:r>
              <a:rPr lang="en-US" b="1" dirty="0" smtClean="0">
                <a:solidFill>
                  <a:srgbClr val="DFC595"/>
                </a:solidFill>
              </a:rPr>
              <a:t>12/4 pm</a:t>
            </a:r>
            <a:r>
              <a:rPr lang="en-US" dirty="0" smtClean="0">
                <a:solidFill>
                  <a:srgbClr val="DFC595"/>
                </a:solidFill>
              </a:rPr>
              <a:t>: M&amp;A</a:t>
            </a:r>
          </a:p>
          <a:p>
            <a:pPr lvl="1">
              <a:lnSpc>
                <a:spcPct val="75000"/>
              </a:lnSpc>
            </a:pPr>
            <a:r>
              <a:rPr lang="en-US" sz="2400" dirty="0" smtClean="0">
                <a:solidFill>
                  <a:srgbClr val="DFC595"/>
                </a:solidFill>
              </a:rPr>
              <a:t>Cadbury Schweppes case</a:t>
            </a:r>
          </a:p>
          <a:p>
            <a:pPr lvl="1">
              <a:lnSpc>
                <a:spcPct val="75000"/>
              </a:lnSpc>
            </a:pPr>
            <a:r>
              <a:rPr lang="en-US" sz="2400" dirty="0" smtClean="0">
                <a:solidFill>
                  <a:srgbClr val="DFC595"/>
                </a:solidFill>
              </a:rPr>
              <a:t>Cadbury B: Post acquisition integration</a:t>
            </a:r>
          </a:p>
          <a:p>
            <a:pPr lvl="1">
              <a:lnSpc>
                <a:spcPct val="75000"/>
              </a:lnSpc>
            </a:pPr>
            <a:r>
              <a:rPr lang="en-US" dirty="0" smtClean="0">
                <a:solidFill>
                  <a:srgbClr val="DFC595"/>
                </a:solidFill>
              </a:rPr>
              <a:t>Intro to strategic alliances</a:t>
            </a:r>
          </a:p>
          <a:p>
            <a:pPr>
              <a:lnSpc>
                <a:spcPct val="75000"/>
              </a:lnSpc>
            </a:pPr>
            <a:r>
              <a:rPr lang="en-US" b="1" dirty="0" smtClean="0">
                <a:solidFill>
                  <a:schemeClr val="tx1"/>
                </a:solidFill>
              </a:rPr>
              <a:t>12/5 pm: Strategic Alliances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>
              <a:lnSpc>
                <a:spcPct val="75000"/>
              </a:lnSpc>
            </a:pPr>
            <a:r>
              <a:rPr lang="en-US" dirty="0">
                <a:solidFill>
                  <a:schemeClr val="tx1"/>
                </a:solidFill>
              </a:rPr>
              <a:t>Quiz 2</a:t>
            </a:r>
          </a:p>
          <a:p>
            <a:pPr lvl="1">
              <a:lnSpc>
                <a:spcPct val="75000"/>
              </a:lnSpc>
            </a:pPr>
            <a:r>
              <a:rPr lang="en-US" dirty="0" smtClean="0">
                <a:solidFill>
                  <a:schemeClr val="tx1"/>
                </a:solidFill>
              </a:rPr>
              <a:t>Project progress reports</a:t>
            </a:r>
          </a:p>
          <a:p>
            <a:pPr lvl="1">
              <a:lnSpc>
                <a:spcPct val="75000"/>
              </a:lnSpc>
            </a:pPr>
            <a:r>
              <a:rPr lang="en-US" dirty="0" smtClean="0">
                <a:solidFill>
                  <a:schemeClr val="tx1"/>
                </a:solidFill>
              </a:rPr>
              <a:t>Global </a:t>
            </a:r>
            <a:r>
              <a:rPr lang="en-US" dirty="0">
                <a:solidFill>
                  <a:schemeClr val="tx1"/>
                </a:solidFill>
              </a:rPr>
              <a:t>Game </a:t>
            </a:r>
            <a:r>
              <a:rPr lang="en-US" sz="2400" dirty="0" smtClean="0">
                <a:solidFill>
                  <a:schemeClr val="tx1"/>
                </a:solidFill>
              </a:rPr>
              <a:t>exercise</a:t>
            </a:r>
          </a:p>
          <a:p>
            <a:pPr lvl="1">
              <a:lnSpc>
                <a:spcPct val="75000"/>
              </a:lnSpc>
            </a:pPr>
            <a:r>
              <a:rPr lang="en-US" dirty="0">
                <a:solidFill>
                  <a:schemeClr val="tx1"/>
                </a:solidFill>
              </a:rPr>
              <a:t>When to buy and when to ally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52400" y="762000"/>
            <a:ext cx="8915400" cy="0"/>
          </a:xfrm>
          <a:prstGeom prst="line">
            <a:avLst/>
          </a:prstGeom>
          <a:noFill/>
          <a:ln w="34925">
            <a:gradFill flip="none" rotWithShape="1">
              <a:gsLst>
                <a:gs pos="0">
                  <a:srgbClr val="920000"/>
                </a:gs>
                <a:gs pos="50000">
                  <a:srgbClr val="580000"/>
                </a:gs>
                <a:gs pos="100000">
                  <a:srgbClr val="920000"/>
                </a:gs>
              </a:gsLst>
              <a:lin ang="0" scaled="1"/>
              <a:tileRect/>
            </a:gra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11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533400"/>
          </a:xfrm>
        </p:spPr>
        <p:txBody>
          <a:bodyPr>
            <a:normAutofit fontScale="90000"/>
          </a:bodyPr>
          <a:lstStyle/>
          <a:p>
            <a:pPr>
              <a:lnSpc>
                <a:spcPct val="75000"/>
              </a:lnSpc>
              <a:defRPr/>
            </a:pPr>
            <a:r>
              <a:rPr lang="en-US" sz="4400" dirty="0" smtClean="0">
                <a:solidFill>
                  <a:srgbClr val="760000"/>
                </a:solidFill>
              </a:rPr>
              <a:t>Do Firms Treat M&amp;A v. Acquisitions as a Choice?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533400" y="1955800"/>
          <a:ext cx="8078880" cy="3479455"/>
        </p:xfrm>
        <a:graphic>
          <a:graphicData uri="http://schemas.openxmlformats.org/drawingml/2006/table">
            <a:tbl>
              <a:tblPr firstRow="1" bandRow="1">
                <a:effectLst/>
                <a:tableStyleId>{F5AB1C69-6EDB-4FF4-983F-18BD219EF322}</a:tableStyleId>
              </a:tblPr>
              <a:tblGrid>
                <a:gridCol w="6477000"/>
                <a:gridCol w="762000"/>
                <a:gridCol w="839880"/>
              </a:tblGrid>
              <a:tr h="442305">
                <a:tc>
                  <a:txBody>
                    <a:bodyPr/>
                    <a:lstStyle/>
                    <a:p>
                      <a:endParaRPr lang="en-US" sz="2400" b="1" dirty="0">
                        <a:solidFill>
                          <a:schemeClr val="bg2"/>
                        </a:solidFill>
                        <a:latin typeface="Arial Narrow" pitchFamily="34" charset="0"/>
                      </a:endParaRPr>
                    </a:p>
                  </a:txBody>
                  <a:tcPr marL="45720" marR="45720" marT="50800" marB="50800">
                    <a:lnL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/>
                          </a:solidFill>
                        </a:rPr>
                        <a:t>Yes</a:t>
                      </a:r>
                      <a:endParaRPr lang="en-US" sz="2400" b="1" dirty="0">
                        <a:solidFill>
                          <a:schemeClr val="bg2"/>
                        </a:solidFill>
                        <a:latin typeface="Arial Narrow" pitchFamily="34" charset="0"/>
                      </a:endParaRPr>
                    </a:p>
                  </a:txBody>
                  <a:tcPr marL="45720" marR="4572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/>
                          </a:solidFill>
                        </a:rPr>
                        <a:t>No</a:t>
                      </a:r>
                      <a:endParaRPr lang="en-US" sz="2400" b="1" dirty="0">
                        <a:solidFill>
                          <a:schemeClr val="bg2"/>
                        </a:solidFill>
                        <a:latin typeface="Arial Narrow" pitchFamily="34" charset="0"/>
                      </a:endParaRPr>
                    </a:p>
                  </a:txBody>
                  <a:tcPr marL="45720" marR="4572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</a:tr>
              <a:tr h="796149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400" dirty="0" smtClean="0"/>
                        <a:t>Do you view acquisitions </a:t>
                      </a:r>
                      <a:r>
                        <a:rPr lang="en-US" sz="2400" baseline="0" dirty="0" smtClean="0"/>
                        <a:t>and alliances as two ways of achieving similar growth objectives?</a:t>
                      </a:r>
                      <a:endParaRPr lang="en-US" sz="2400" b="0" dirty="0">
                        <a:latin typeface="Arial Narrow" pitchFamily="34" charset="0"/>
                      </a:endParaRPr>
                    </a:p>
                  </a:txBody>
                  <a:tcPr marL="45720" marR="45720" marT="50800" marB="50800">
                    <a:lnL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800" dirty="0" smtClean="0"/>
                        <a:t>82%</a:t>
                      </a:r>
                      <a:endParaRPr lang="en-US" sz="2800" b="0" dirty="0">
                        <a:latin typeface="Arial Narrow" pitchFamily="34" charset="0"/>
                      </a:endParaRPr>
                    </a:p>
                  </a:txBody>
                  <a:tcPr marL="45720" marR="45720" marT="50800" marB="508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800" dirty="0" smtClean="0"/>
                        <a:t>18%</a:t>
                      </a:r>
                      <a:endParaRPr lang="en-US" sz="2800" b="0" dirty="0">
                        <a:latin typeface="Arial Narrow" pitchFamily="34" charset="0"/>
                      </a:endParaRPr>
                    </a:p>
                  </a:txBody>
                  <a:tcPr marL="45720" marR="45720" marT="50800" marB="50800">
                    <a:lnR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154415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400" dirty="0" smtClean="0"/>
                        <a:t>When your company executed its last acquisition did it consider forming an alliance (or continuing an existing alliance, if it already had one)?</a:t>
                      </a:r>
                      <a:endParaRPr lang="en-US" sz="2400" b="0" dirty="0">
                        <a:latin typeface="Arial Narrow" pitchFamily="34" charset="0"/>
                      </a:endParaRPr>
                    </a:p>
                  </a:txBody>
                  <a:tcPr marL="45720" marR="45720" marT="50800" marB="50800">
                    <a:lnL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800" b="1" dirty="0" smtClean="0">
                          <a:solidFill>
                            <a:srgbClr val="760000"/>
                          </a:solidFill>
                          <a:latin typeface="+mn-lt"/>
                        </a:rPr>
                        <a:t>24%</a:t>
                      </a:r>
                      <a:endParaRPr lang="en-US" sz="2800" b="1" dirty="0">
                        <a:solidFill>
                          <a:srgbClr val="760000"/>
                        </a:solidFill>
                        <a:latin typeface="+mn-lt"/>
                      </a:endParaRPr>
                    </a:p>
                  </a:txBody>
                  <a:tcPr marL="45720" marR="45720" marT="50800" marB="508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800" b="1" dirty="0" smtClean="0">
                          <a:solidFill>
                            <a:srgbClr val="760000"/>
                          </a:solidFill>
                          <a:latin typeface="+mn-lt"/>
                        </a:rPr>
                        <a:t>76%</a:t>
                      </a:r>
                      <a:endParaRPr lang="en-US" sz="2800" b="1" dirty="0">
                        <a:solidFill>
                          <a:srgbClr val="760000"/>
                        </a:solidFill>
                        <a:latin typeface="+mn-lt"/>
                      </a:endParaRPr>
                    </a:p>
                  </a:txBody>
                  <a:tcPr marL="45720" marR="45720" marT="50800" marB="50800">
                    <a:lnR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61531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400" dirty="0" smtClean="0"/>
                        <a:t>Has your company developed specific policy guidelines for choosing between forming an alliance with and acquiring a potential partner?</a:t>
                      </a:r>
                      <a:endParaRPr lang="en-US" sz="2400" b="0" dirty="0">
                        <a:latin typeface="Arial Narrow" pitchFamily="34" charset="0"/>
                      </a:endParaRPr>
                    </a:p>
                  </a:txBody>
                  <a:tcPr marL="45720" marR="45720" marT="50800" marB="50800">
                    <a:lnL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800" b="1" dirty="0" smtClean="0">
                          <a:solidFill>
                            <a:srgbClr val="760000"/>
                          </a:solidFill>
                          <a:latin typeface="+mn-lt"/>
                        </a:rPr>
                        <a:t>14%</a:t>
                      </a:r>
                      <a:endParaRPr lang="en-US" sz="2800" b="1" dirty="0">
                        <a:solidFill>
                          <a:srgbClr val="760000"/>
                        </a:solidFill>
                        <a:latin typeface="+mn-lt"/>
                      </a:endParaRPr>
                    </a:p>
                  </a:txBody>
                  <a:tcPr marL="45720" marR="45720" marT="50800" marB="50800">
                    <a:lnB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800" b="1" dirty="0" smtClean="0">
                          <a:solidFill>
                            <a:srgbClr val="760000"/>
                          </a:solidFill>
                          <a:latin typeface="+mn-lt"/>
                        </a:rPr>
                        <a:t>86%</a:t>
                      </a:r>
                      <a:endParaRPr lang="en-US" sz="2800" b="1" dirty="0">
                        <a:solidFill>
                          <a:srgbClr val="760000"/>
                        </a:solidFill>
                        <a:latin typeface="+mn-lt"/>
                      </a:endParaRPr>
                    </a:p>
                  </a:txBody>
                  <a:tcPr marL="45720" marR="45720" marT="50800" marB="50800">
                    <a:lnR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5082" name="TextBox 5"/>
          <p:cNvSpPr txBox="1">
            <a:spLocks noChangeArrowheads="1"/>
          </p:cNvSpPr>
          <p:nvPr/>
        </p:nvSpPr>
        <p:spPr bwMode="auto">
          <a:xfrm>
            <a:off x="2743200" y="6400800"/>
            <a:ext cx="533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/>
              </a:rPr>
              <a:t>Source: Dyer, Kale &amp; Singh, HBR, 04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086599" y="3276600"/>
            <a:ext cx="1447801" cy="381000"/>
            <a:chOff x="7086600" y="3276600"/>
            <a:chExt cx="1371601" cy="1066800"/>
          </a:xfrm>
        </p:grpSpPr>
        <p:sp>
          <p:nvSpPr>
            <p:cNvPr id="2" name="Rectangle 1"/>
            <p:cNvSpPr/>
            <p:nvPr/>
          </p:nvSpPr>
          <p:spPr>
            <a:xfrm>
              <a:off x="7086600" y="3276600"/>
              <a:ext cx="609600" cy="1066800"/>
            </a:xfrm>
            <a:prstGeom prst="rect">
              <a:avLst/>
            </a:prstGeom>
            <a:solidFill>
              <a:srgbClr val="F3F0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840981" y="3276600"/>
              <a:ext cx="617220" cy="1066800"/>
            </a:xfrm>
            <a:prstGeom prst="rect">
              <a:avLst/>
            </a:prstGeom>
            <a:solidFill>
              <a:srgbClr val="F3F0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059168" y="4389120"/>
            <a:ext cx="1475232" cy="419100"/>
            <a:chOff x="7059168" y="3276602"/>
            <a:chExt cx="1475232" cy="1066800"/>
          </a:xfrm>
        </p:grpSpPr>
        <p:sp>
          <p:nvSpPr>
            <p:cNvPr id="10" name="Rectangle 9"/>
            <p:cNvSpPr/>
            <p:nvPr/>
          </p:nvSpPr>
          <p:spPr>
            <a:xfrm>
              <a:off x="7059168" y="3276602"/>
              <a:ext cx="667512" cy="1066800"/>
            </a:xfrm>
            <a:prstGeom prst="rect">
              <a:avLst/>
            </a:prstGeom>
            <a:solidFill>
              <a:srgbClr val="E3DDD5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848600" y="3276602"/>
              <a:ext cx="685800" cy="1066800"/>
            </a:xfrm>
            <a:prstGeom prst="rect">
              <a:avLst/>
            </a:prstGeom>
            <a:solidFill>
              <a:srgbClr val="E3DDD5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035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22158"/>
          </a:xfrm>
          <a:prstGeom prst="rect">
            <a:avLst/>
          </a:prstGeom>
        </p:spPr>
        <p:txBody>
          <a:bodyPr anchor="t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>
              <a:lnSpc>
                <a:spcPct val="75000"/>
              </a:lnSpc>
              <a:defRPr lang="en-US" sz="4400" b="1">
                <a:solidFill>
                  <a:srgbClr val="1B619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  <a:lvl2pPr algn="ctr">
              <a:defRPr sz="4800" b="1">
                <a:solidFill>
                  <a:srgbClr val="17517A"/>
                </a:solidFill>
                <a:latin typeface="Candara" pitchFamily="34" charset="0"/>
              </a:defRPr>
            </a:lvl2pPr>
            <a:lvl3pPr algn="ctr">
              <a:defRPr sz="4800" b="1">
                <a:solidFill>
                  <a:srgbClr val="17517A"/>
                </a:solidFill>
                <a:latin typeface="Candara" pitchFamily="34" charset="0"/>
              </a:defRPr>
            </a:lvl3pPr>
            <a:lvl4pPr algn="ctr">
              <a:defRPr sz="4800" b="1">
                <a:solidFill>
                  <a:srgbClr val="17517A"/>
                </a:solidFill>
                <a:latin typeface="Candara" pitchFamily="34" charset="0"/>
              </a:defRPr>
            </a:lvl4pPr>
            <a:lvl5pPr algn="ctr">
              <a:defRPr sz="4800" b="1">
                <a:solidFill>
                  <a:srgbClr val="17517A"/>
                </a:solidFill>
                <a:latin typeface="Candara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17517A"/>
                </a:solidFill>
                <a:latin typeface="Candara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17517A"/>
                </a:solidFill>
                <a:latin typeface="Candara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17517A"/>
                </a:solidFill>
                <a:latin typeface="Candara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17517A"/>
                </a:solidFill>
                <a:latin typeface="Candara" pitchFamily="34" charset="0"/>
              </a:defRPr>
            </a:lvl9pPr>
          </a:lstStyle>
          <a:p>
            <a:r>
              <a:rPr sz="4000" dirty="0" smtClean="0">
                <a:solidFill>
                  <a:srgbClr val="820000"/>
                </a:solidFill>
                <a:effectLst/>
              </a:rPr>
              <a:t>Resource </a:t>
            </a:r>
            <a:r>
              <a:rPr sz="4000" dirty="0">
                <a:solidFill>
                  <a:srgbClr val="820000"/>
                </a:solidFill>
                <a:effectLst/>
              </a:rPr>
              <a:t>Pathway </a:t>
            </a:r>
            <a:r>
              <a:rPr sz="4000" dirty="0" smtClean="0">
                <a:solidFill>
                  <a:srgbClr val="820000"/>
                </a:solidFill>
                <a:effectLst/>
              </a:rPr>
              <a:t>Framework*</a:t>
            </a:r>
            <a:endParaRPr sz="4000" dirty="0">
              <a:solidFill>
                <a:srgbClr val="820000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67559" y="6477000"/>
            <a:ext cx="55334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/>
              </a:rPr>
              <a:t>*Capron &amp; Mitchell (2012), </a:t>
            </a:r>
            <a:r>
              <a:rPr lang="en-US" u="sng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/>
              </a:rPr>
              <a:t>Build, Borrow or Buy</a:t>
            </a:r>
            <a:endParaRPr lang="en-US" u="sng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/>
            </a:endParaRPr>
          </a:p>
        </p:txBody>
      </p:sp>
      <p:sp>
        <p:nvSpPr>
          <p:cNvPr id="100451" name="Hexagon 100450"/>
          <p:cNvSpPr/>
          <p:nvPr/>
        </p:nvSpPr>
        <p:spPr>
          <a:xfrm>
            <a:off x="7391400" y="1123950"/>
            <a:ext cx="1524000" cy="495300"/>
          </a:xfrm>
          <a:prstGeom prst="hexagon">
            <a:avLst/>
          </a:prstGeom>
          <a:solidFill>
            <a:srgbClr val="58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rtlCol="0" anchor="ctr"/>
          <a:lstStyle/>
          <a:p>
            <a:pPr algn="ctr">
              <a:lnSpc>
                <a:spcPct val="80000"/>
              </a:lnSpc>
              <a:spcAft>
                <a:spcPts val="600"/>
              </a:spcAft>
            </a:pPr>
            <a:r>
              <a:rPr lang="en-US" b="1" dirty="0" smtClean="0">
                <a:solidFill>
                  <a:srgbClr val="F7EEDD"/>
                </a:solidFill>
              </a:rPr>
              <a:t>BUILD (internally)</a:t>
            </a:r>
            <a:endParaRPr lang="en-US" b="1" dirty="0">
              <a:solidFill>
                <a:srgbClr val="F7EEDD"/>
              </a:solidFill>
            </a:endParaRPr>
          </a:p>
        </p:txBody>
      </p:sp>
      <p:sp>
        <p:nvSpPr>
          <p:cNvPr id="162" name="Hexagon 161"/>
          <p:cNvSpPr/>
          <p:nvPr/>
        </p:nvSpPr>
        <p:spPr>
          <a:xfrm>
            <a:off x="7391401" y="2569464"/>
            <a:ext cx="1524000" cy="495300"/>
          </a:xfrm>
          <a:prstGeom prst="hexagon">
            <a:avLst/>
          </a:prstGeom>
          <a:solidFill>
            <a:srgbClr val="58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rtlCol="0" anchor="ctr"/>
          <a:lstStyle/>
          <a:p>
            <a:pPr algn="ctr">
              <a:lnSpc>
                <a:spcPct val="80000"/>
              </a:lnSpc>
              <a:spcAft>
                <a:spcPts val="600"/>
              </a:spcAft>
            </a:pPr>
            <a:r>
              <a:rPr lang="en-US" b="1" dirty="0" smtClean="0">
                <a:solidFill>
                  <a:srgbClr val="F7EEDD"/>
                </a:solidFill>
              </a:rPr>
              <a:t>BORROW (contract)</a:t>
            </a:r>
            <a:endParaRPr lang="en-US" b="1" dirty="0">
              <a:solidFill>
                <a:srgbClr val="F7EEDD"/>
              </a:solidFill>
            </a:endParaRPr>
          </a:p>
        </p:txBody>
      </p:sp>
      <p:sp>
        <p:nvSpPr>
          <p:cNvPr id="163" name="Hexagon 162"/>
          <p:cNvSpPr/>
          <p:nvPr/>
        </p:nvSpPr>
        <p:spPr>
          <a:xfrm>
            <a:off x="7391401" y="4023360"/>
            <a:ext cx="1524000" cy="495300"/>
          </a:xfrm>
          <a:prstGeom prst="hexagon">
            <a:avLst/>
          </a:prstGeom>
          <a:solidFill>
            <a:srgbClr val="58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rtlCol="0" anchor="ctr"/>
          <a:lstStyle/>
          <a:p>
            <a:pPr algn="ctr">
              <a:lnSpc>
                <a:spcPct val="80000"/>
              </a:lnSpc>
              <a:spcAft>
                <a:spcPts val="600"/>
              </a:spcAft>
            </a:pPr>
            <a:r>
              <a:rPr lang="en-US" b="1" dirty="0" smtClean="0">
                <a:solidFill>
                  <a:srgbClr val="F7EEDD"/>
                </a:solidFill>
              </a:rPr>
              <a:t>BORROW (Ally)</a:t>
            </a:r>
            <a:endParaRPr lang="en-US" b="1" dirty="0">
              <a:solidFill>
                <a:srgbClr val="F7EEDD"/>
              </a:solidFill>
            </a:endParaRPr>
          </a:p>
        </p:txBody>
      </p:sp>
      <p:sp>
        <p:nvSpPr>
          <p:cNvPr id="164" name="Hexagon 163"/>
          <p:cNvSpPr/>
          <p:nvPr/>
        </p:nvSpPr>
        <p:spPr>
          <a:xfrm>
            <a:off x="7391401" y="5468112"/>
            <a:ext cx="1524000" cy="495300"/>
          </a:xfrm>
          <a:prstGeom prst="hexagon">
            <a:avLst/>
          </a:prstGeom>
          <a:solidFill>
            <a:srgbClr val="58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" rIns="18288" rtlCol="0" anchor="ctr"/>
          <a:lstStyle/>
          <a:p>
            <a:pPr algn="ctr">
              <a:lnSpc>
                <a:spcPct val="80000"/>
              </a:lnSpc>
              <a:spcAft>
                <a:spcPts val="600"/>
              </a:spcAft>
            </a:pPr>
            <a:r>
              <a:rPr lang="en-US" b="1" dirty="0" smtClean="0">
                <a:solidFill>
                  <a:srgbClr val="F7EEDD"/>
                </a:solidFill>
              </a:rPr>
              <a:t>BUY (M&amp;A)</a:t>
            </a:r>
            <a:endParaRPr lang="en-US" b="1" dirty="0">
              <a:solidFill>
                <a:srgbClr val="F7EEDD"/>
              </a:solidFill>
            </a:endParaRPr>
          </a:p>
        </p:txBody>
      </p:sp>
      <p:grpSp>
        <p:nvGrpSpPr>
          <p:cNvPr id="131" name="Group 130"/>
          <p:cNvGrpSpPr/>
          <p:nvPr/>
        </p:nvGrpSpPr>
        <p:grpSpPr>
          <a:xfrm>
            <a:off x="4038600" y="838200"/>
            <a:ext cx="3352800" cy="1066800"/>
            <a:chOff x="1752600" y="838200"/>
            <a:chExt cx="3352800" cy="1066800"/>
          </a:xfrm>
          <a:effectLst/>
        </p:grpSpPr>
        <p:sp>
          <p:nvSpPr>
            <p:cNvPr id="1119" name="Rounded Rectangle 1118"/>
            <p:cNvSpPr/>
            <p:nvPr/>
          </p:nvSpPr>
          <p:spPr>
            <a:xfrm>
              <a:off x="1752600" y="838200"/>
              <a:ext cx="2743200" cy="1066800"/>
            </a:xfrm>
            <a:prstGeom prst="roundRect">
              <a:avLst/>
            </a:prstGeom>
            <a:gradFill>
              <a:gsLst>
                <a:gs pos="0">
                  <a:srgbClr val="580000"/>
                </a:gs>
                <a:gs pos="99000">
                  <a:srgbClr val="920000"/>
                </a:gs>
              </a:gsLst>
              <a:lin ang="5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>
                <a:lnSpc>
                  <a:spcPct val="80000"/>
                </a:lnSpc>
                <a:spcAft>
                  <a:spcPts val="600"/>
                </a:spcAft>
              </a:pPr>
              <a:r>
                <a:rPr lang="en-US" b="1" dirty="0" smtClean="0">
                  <a:solidFill>
                    <a:srgbClr val="F7EEDD"/>
                  </a:solidFill>
                </a:rPr>
                <a:t>Internal Development or External Sourcing</a:t>
              </a:r>
            </a:p>
            <a:p>
              <a:pPr algn="r">
                <a:lnSpc>
                  <a:spcPct val="80000"/>
                </a:lnSpc>
              </a:pPr>
              <a:r>
                <a:rPr lang="en-US" dirty="0" smtClean="0">
                  <a:solidFill>
                    <a:prstClr val="white"/>
                  </a:solidFill>
                </a:rPr>
                <a:t>Are your internal resources relevant?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00449" name="Straight Connector 100448"/>
            <p:cNvCxnSpPr>
              <a:stCxn id="1119" idx="1"/>
              <a:endCxn id="1119" idx="3"/>
            </p:cNvCxnSpPr>
            <p:nvPr/>
          </p:nvCxnSpPr>
          <p:spPr>
            <a:xfrm>
              <a:off x="1752600" y="1371600"/>
              <a:ext cx="2743200" cy="0"/>
            </a:xfrm>
            <a:prstGeom prst="line">
              <a:avLst/>
            </a:prstGeom>
            <a:ln w="25400">
              <a:solidFill>
                <a:srgbClr val="92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453" name="Straight Arrow Connector 100452"/>
            <p:cNvCxnSpPr>
              <a:endCxn id="100451" idx="3"/>
            </p:cNvCxnSpPr>
            <p:nvPr/>
          </p:nvCxnSpPr>
          <p:spPr>
            <a:xfrm>
              <a:off x="4495801" y="1371600"/>
              <a:ext cx="609599" cy="0"/>
            </a:xfrm>
            <a:prstGeom prst="straightConnector1">
              <a:avLst/>
            </a:prstGeom>
            <a:ln w="63500">
              <a:solidFill>
                <a:srgbClr val="580000"/>
              </a:solidFill>
              <a:tailEnd type="stealth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/>
            <p:cNvSpPr txBox="1"/>
            <p:nvPr/>
          </p:nvSpPr>
          <p:spPr>
            <a:xfrm>
              <a:off x="4495800" y="1002268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1A5F92">
                      <a:lumMod val="50000"/>
                    </a:srgbClr>
                  </a:solidFill>
                  <a:latin typeface="Candara"/>
                </a:rPr>
                <a:t>Yes</a:t>
              </a:r>
              <a:endParaRPr lang="en-US" b="1" dirty="0">
                <a:solidFill>
                  <a:srgbClr val="1A5F92">
                    <a:lumMod val="50000"/>
                  </a:srgbClr>
                </a:solidFill>
                <a:latin typeface="Candara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4038600" y="1840468"/>
            <a:ext cx="3352801" cy="1512332"/>
            <a:chOff x="1752600" y="1840468"/>
            <a:chExt cx="3352801" cy="1512332"/>
          </a:xfrm>
          <a:effectLst/>
        </p:grpSpPr>
        <p:sp>
          <p:nvSpPr>
            <p:cNvPr id="155" name="Rounded Rectangle 154"/>
            <p:cNvSpPr/>
            <p:nvPr/>
          </p:nvSpPr>
          <p:spPr>
            <a:xfrm>
              <a:off x="1752600" y="2286000"/>
              <a:ext cx="2743200" cy="1066800"/>
            </a:xfrm>
            <a:prstGeom prst="roundRect">
              <a:avLst/>
            </a:prstGeom>
            <a:gradFill>
              <a:gsLst>
                <a:gs pos="0">
                  <a:srgbClr val="580000"/>
                </a:gs>
                <a:gs pos="99000">
                  <a:srgbClr val="920000"/>
                </a:gs>
              </a:gsLst>
              <a:lin ang="5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>
                <a:lnSpc>
                  <a:spcPct val="80000"/>
                </a:lnSpc>
                <a:spcAft>
                  <a:spcPts val="600"/>
                </a:spcAft>
              </a:pPr>
              <a:r>
                <a:rPr lang="en-US" b="1" dirty="0" smtClean="0">
                  <a:solidFill>
                    <a:srgbClr val="F7EEDD"/>
                  </a:solidFill>
                </a:rPr>
                <a:t>Purchase Contract or Alliance</a:t>
              </a:r>
            </a:p>
            <a:p>
              <a:pPr algn="r">
                <a:lnSpc>
                  <a:spcPct val="80000"/>
                </a:lnSpc>
              </a:pPr>
              <a:r>
                <a:rPr lang="en-US" dirty="0" smtClean="0">
                  <a:solidFill>
                    <a:prstClr val="white"/>
                  </a:solidFill>
                </a:rPr>
                <a:t>Are the targeted resources tradable?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56" name="Straight Connector 155"/>
            <p:cNvCxnSpPr>
              <a:stCxn id="155" idx="1"/>
              <a:endCxn id="155" idx="3"/>
            </p:cNvCxnSpPr>
            <p:nvPr/>
          </p:nvCxnSpPr>
          <p:spPr>
            <a:xfrm>
              <a:off x="1752600" y="2819400"/>
              <a:ext cx="2743200" cy="0"/>
            </a:xfrm>
            <a:prstGeom prst="line">
              <a:avLst/>
            </a:prstGeom>
            <a:ln w="25400">
              <a:solidFill>
                <a:srgbClr val="92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455" name="Straight Arrow Connector 100454"/>
            <p:cNvCxnSpPr>
              <a:endCxn id="155" idx="0"/>
            </p:cNvCxnSpPr>
            <p:nvPr/>
          </p:nvCxnSpPr>
          <p:spPr>
            <a:xfrm>
              <a:off x="3124200" y="1905000"/>
              <a:ext cx="0" cy="381000"/>
            </a:xfrm>
            <a:prstGeom prst="straightConnector1">
              <a:avLst/>
            </a:prstGeom>
            <a:ln w="63500">
              <a:solidFill>
                <a:srgbClr val="580000"/>
              </a:solidFill>
              <a:tailEnd type="stealth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457" name="Straight Arrow Connector 100456"/>
            <p:cNvCxnSpPr>
              <a:stCxn id="155" idx="3"/>
              <a:endCxn id="162" idx="3"/>
            </p:cNvCxnSpPr>
            <p:nvPr/>
          </p:nvCxnSpPr>
          <p:spPr>
            <a:xfrm flipV="1">
              <a:off x="4495800" y="2817114"/>
              <a:ext cx="609601" cy="2286"/>
            </a:xfrm>
            <a:prstGeom prst="straightConnector1">
              <a:avLst/>
            </a:prstGeom>
            <a:ln w="63500">
              <a:solidFill>
                <a:srgbClr val="580000"/>
              </a:solidFill>
              <a:tailEnd type="stealth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TextBox 189"/>
            <p:cNvSpPr txBox="1"/>
            <p:nvPr/>
          </p:nvSpPr>
          <p:spPr>
            <a:xfrm>
              <a:off x="2667000" y="1840468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1A5F92">
                      <a:lumMod val="50000"/>
                    </a:srgbClr>
                  </a:solidFill>
                  <a:latin typeface="Candara"/>
                </a:rPr>
                <a:t>No</a:t>
              </a:r>
              <a:endParaRPr lang="en-US" b="1" dirty="0">
                <a:solidFill>
                  <a:srgbClr val="1A5F92">
                    <a:lumMod val="50000"/>
                  </a:srgbClr>
                </a:solidFill>
                <a:latin typeface="Candara"/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4495800" y="24384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1A5F92">
                      <a:lumMod val="50000"/>
                    </a:srgbClr>
                  </a:solidFill>
                  <a:latin typeface="Candara"/>
                </a:rPr>
                <a:t>Yes</a:t>
              </a:r>
              <a:endParaRPr lang="en-US" b="1" dirty="0">
                <a:solidFill>
                  <a:srgbClr val="1A5F92">
                    <a:lumMod val="50000"/>
                  </a:srgbClr>
                </a:solidFill>
                <a:latin typeface="Candara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4038600" y="3276600"/>
            <a:ext cx="3352801" cy="1524000"/>
            <a:chOff x="1752600" y="3276600"/>
            <a:chExt cx="3352801" cy="1524000"/>
          </a:xfrm>
          <a:effectLst/>
        </p:grpSpPr>
        <p:sp>
          <p:nvSpPr>
            <p:cNvPr id="157" name="Rounded Rectangle 156"/>
            <p:cNvSpPr/>
            <p:nvPr/>
          </p:nvSpPr>
          <p:spPr>
            <a:xfrm>
              <a:off x="1752600" y="3733800"/>
              <a:ext cx="2743200" cy="1066800"/>
            </a:xfrm>
            <a:prstGeom prst="roundRect">
              <a:avLst/>
            </a:prstGeom>
            <a:gradFill>
              <a:gsLst>
                <a:gs pos="0">
                  <a:srgbClr val="580000"/>
                </a:gs>
                <a:gs pos="99000">
                  <a:srgbClr val="920000"/>
                </a:gs>
              </a:gsLst>
              <a:lin ang="5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" rIns="18288" rtlCol="0" anchor="ctr" anchorCtr="0"/>
            <a:lstStyle/>
            <a:p>
              <a:pPr>
                <a:lnSpc>
                  <a:spcPct val="80000"/>
                </a:lnSpc>
                <a:spcAft>
                  <a:spcPts val="2000"/>
                </a:spcAft>
              </a:pPr>
              <a:r>
                <a:rPr lang="en-US" b="1" dirty="0" smtClean="0">
                  <a:solidFill>
                    <a:srgbClr val="F7EEDD"/>
                  </a:solidFill>
                </a:rPr>
                <a:t>Alliance or Acquisition</a:t>
              </a:r>
            </a:p>
            <a:p>
              <a:pPr algn="r">
                <a:lnSpc>
                  <a:spcPct val="80000"/>
                </a:lnSpc>
              </a:pPr>
              <a:r>
                <a:rPr lang="en-US" dirty="0" smtClean="0">
                  <a:solidFill>
                    <a:prstClr val="white"/>
                  </a:solidFill>
                </a:rPr>
                <a:t>Long-run closeness/ integration w/partner?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58" name="Straight Connector 157"/>
            <p:cNvCxnSpPr>
              <a:stCxn id="157" idx="1"/>
              <a:endCxn id="157" idx="3"/>
            </p:cNvCxnSpPr>
            <p:nvPr/>
          </p:nvCxnSpPr>
          <p:spPr>
            <a:xfrm>
              <a:off x="1752600" y="4267200"/>
              <a:ext cx="2743200" cy="0"/>
            </a:xfrm>
            <a:prstGeom prst="line">
              <a:avLst/>
            </a:prstGeom>
            <a:ln w="25400">
              <a:solidFill>
                <a:srgbClr val="92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459" name="Straight Arrow Connector 100458"/>
            <p:cNvCxnSpPr>
              <a:endCxn id="157" idx="0"/>
            </p:cNvCxnSpPr>
            <p:nvPr/>
          </p:nvCxnSpPr>
          <p:spPr>
            <a:xfrm>
              <a:off x="3124200" y="3352800"/>
              <a:ext cx="0" cy="381000"/>
            </a:xfrm>
            <a:prstGeom prst="straightConnector1">
              <a:avLst/>
            </a:prstGeom>
            <a:ln w="63500">
              <a:solidFill>
                <a:srgbClr val="580000"/>
              </a:solidFill>
              <a:tailEnd type="stealth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461" name="Straight Arrow Connector 100460"/>
            <p:cNvCxnSpPr>
              <a:stCxn id="157" idx="3"/>
              <a:endCxn id="163" idx="3"/>
            </p:cNvCxnSpPr>
            <p:nvPr/>
          </p:nvCxnSpPr>
          <p:spPr>
            <a:xfrm>
              <a:off x="4495800" y="4267200"/>
              <a:ext cx="609601" cy="3810"/>
            </a:xfrm>
            <a:prstGeom prst="straightConnector1">
              <a:avLst/>
            </a:prstGeom>
            <a:ln w="63500">
              <a:solidFill>
                <a:srgbClr val="580000"/>
              </a:solidFill>
              <a:tailEnd type="stealth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TextBox 191"/>
            <p:cNvSpPr txBox="1"/>
            <p:nvPr/>
          </p:nvSpPr>
          <p:spPr>
            <a:xfrm>
              <a:off x="2667000" y="32766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1A5F92">
                      <a:lumMod val="50000"/>
                    </a:srgbClr>
                  </a:solidFill>
                  <a:latin typeface="Candara"/>
                </a:rPr>
                <a:t>No</a:t>
              </a:r>
              <a:endParaRPr lang="en-US" b="1" dirty="0">
                <a:solidFill>
                  <a:srgbClr val="1A5F92">
                    <a:lumMod val="50000"/>
                  </a:srgbClr>
                </a:solidFill>
                <a:latin typeface="Candara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4495800" y="3897868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1A5F92">
                      <a:lumMod val="50000"/>
                    </a:srgbClr>
                  </a:solidFill>
                  <a:latin typeface="Candara"/>
                </a:rPr>
                <a:t>No</a:t>
              </a:r>
              <a:endParaRPr lang="en-US" b="1" dirty="0">
                <a:solidFill>
                  <a:srgbClr val="1A5F92">
                    <a:lumMod val="50000"/>
                  </a:srgbClr>
                </a:solidFill>
                <a:latin typeface="Candara"/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4038600" y="4736068"/>
            <a:ext cx="3352801" cy="1512332"/>
            <a:chOff x="1752600" y="4736068"/>
            <a:chExt cx="3352801" cy="1512332"/>
          </a:xfrm>
          <a:effectLst/>
        </p:grpSpPr>
        <p:sp>
          <p:nvSpPr>
            <p:cNvPr id="159" name="Rounded Rectangle 158"/>
            <p:cNvSpPr/>
            <p:nvPr/>
          </p:nvSpPr>
          <p:spPr>
            <a:xfrm>
              <a:off x="1752600" y="5181600"/>
              <a:ext cx="2743200" cy="1066800"/>
            </a:xfrm>
            <a:prstGeom prst="roundRect">
              <a:avLst/>
            </a:prstGeom>
            <a:gradFill>
              <a:gsLst>
                <a:gs pos="0">
                  <a:srgbClr val="580000"/>
                </a:gs>
                <a:gs pos="99000">
                  <a:srgbClr val="920000"/>
                </a:gs>
              </a:gsLst>
              <a:lin ang="5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>
                <a:lnSpc>
                  <a:spcPct val="80000"/>
                </a:lnSpc>
                <a:spcAft>
                  <a:spcPts val="600"/>
                </a:spcAft>
              </a:pPr>
              <a:r>
                <a:rPr lang="en-US" b="1" dirty="0" smtClean="0">
                  <a:solidFill>
                    <a:srgbClr val="F7EEDD"/>
                  </a:solidFill>
                </a:rPr>
                <a:t>Acquisition or Revisit Alternatives</a:t>
              </a:r>
            </a:p>
            <a:p>
              <a:pPr algn="r">
                <a:lnSpc>
                  <a:spcPct val="80000"/>
                </a:lnSpc>
              </a:pPr>
              <a:r>
                <a:rPr lang="en-US" dirty="0" smtClean="0">
                  <a:solidFill>
                    <a:prstClr val="white"/>
                  </a:solidFill>
                </a:rPr>
                <a:t>Is the post-merger integration feasible?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60" name="Straight Connector 159"/>
            <p:cNvCxnSpPr>
              <a:stCxn id="159" idx="1"/>
              <a:endCxn id="159" idx="3"/>
            </p:cNvCxnSpPr>
            <p:nvPr/>
          </p:nvCxnSpPr>
          <p:spPr>
            <a:xfrm>
              <a:off x="1752600" y="5715000"/>
              <a:ext cx="2743200" cy="0"/>
            </a:xfrm>
            <a:prstGeom prst="line">
              <a:avLst/>
            </a:prstGeom>
            <a:ln w="25400">
              <a:solidFill>
                <a:srgbClr val="92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463" name="Straight Arrow Connector 100462"/>
            <p:cNvCxnSpPr>
              <a:endCxn id="159" idx="0"/>
            </p:cNvCxnSpPr>
            <p:nvPr/>
          </p:nvCxnSpPr>
          <p:spPr>
            <a:xfrm>
              <a:off x="3124200" y="4800600"/>
              <a:ext cx="0" cy="381000"/>
            </a:xfrm>
            <a:prstGeom prst="straightConnector1">
              <a:avLst/>
            </a:prstGeom>
            <a:ln w="63500">
              <a:solidFill>
                <a:srgbClr val="580000"/>
              </a:solidFill>
              <a:tailEnd type="stealth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465" name="Straight Arrow Connector 100464"/>
            <p:cNvCxnSpPr>
              <a:stCxn id="159" idx="3"/>
              <a:endCxn id="164" idx="3"/>
            </p:cNvCxnSpPr>
            <p:nvPr/>
          </p:nvCxnSpPr>
          <p:spPr>
            <a:xfrm>
              <a:off x="4495800" y="5715000"/>
              <a:ext cx="609601" cy="762"/>
            </a:xfrm>
            <a:prstGeom prst="straightConnector1">
              <a:avLst/>
            </a:prstGeom>
            <a:ln w="63500">
              <a:solidFill>
                <a:srgbClr val="580000"/>
              </a:solidFill>
              <a:tailEnd type="stealth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193"/>
            <p:cNvSpPr txBox="1"/>
            <p:nvPr/>
          </p:nvSpPr>
          <p:spPr>
            <a:xfrm>
              <a:off x="2590800" y="4736068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1A5F92">
                      <a:lumMod val="50000"/>
                    </a:srgbClr>
                  </a:solidFill>
                  <a:latin typeface="Candara"/>
                </a:rPr>
                <a:t>Yes</a:t>
              </a:r>
              <a:endParaRPr lang="en-US" b="1" dirty="0">
                <a:solidFill>
                  <a:srgbClr val="1A5F92">
                    <a:lumMod val="50000"/>
                  </a:srgbClr>
                </a:solidFill>
                <a:latin typeface="Candara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4495800" y="5345668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1A5F92">
                      <a:lumMod val="50000"/>
                    </a:srgbClr>
                  </a:solidFill>
                  <a:latin typeface="Candara"/>
                </a:rPr>
                <a:t>Yes</a:t>
              </a:r>
              <a:endParaRPr lang="en-US" b="1" dirty="0">
                <a:solidFill>
                  <a:srgbClr val="1A5F92">
                    <a:lumMod val="50000"/>
                  </a:srgbClr>
                </a:solidFill>
                <a:latin typeface="Candara"/>
              </a:endParaRPr>
            </a:p>
          </p:txBody>
        </p:sp>
      </p:grpSp>
      <p:sp>
        <p:nvSpPr>
          <p:cNvPr id="70" name="Rectangle 23"/>
          <p:cNvSpPr>
            <a:spLocks noChangeArrowheads="1"/>
          </p:cNvSpPr>
          <p:nvPr/>
        </p:nvSpPr>
        <p:spPr bwMode="auto">
          <a:xfrm>
            <a:off x="952500" y="2438400"/>
            <a:ext cx="1143000" cy="3048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488" tIns="44450" rIns="27432" bIns="44450"/>
          <a:lstStyle/>
          <a:p>
            <a:pPr marL="342900" indent="-342900" algn="ctr">
              <a:lnSpc>
                <a:spcPct val="75000"/>
              </a:lnSpc>
              <a:defRPr/>
            </a:pPr>
            <a:r>
              <a:rPr lang="en-US" sz="2000" b="1" dirty="0" smtClean="0">
                <a:solidFill>
                  <a:srgbClr val="760000"/>
                </a:solidFill>
                <a:latin typeface="Candara"/>
              </a:rPr>
              <a:t>Strategy</a:t>
            </a:r>
            <a:endParaRPr lang="en-US" sz="2000" dirty="0">
              <a:solidFill>
                <a:srgbClr val="760000"/>
              </a:solidFill>
              <a:latin typeface="Candara"/>
            </a:endParaRPr>
          </a:p>
        </p:txBody>
      </p:sp>
      <p:sp>
        <p:nvSpPr>
          <p:cNvPr id="100454" name="Left Brace 100453"/>
          <p:cNvSpPr/>
          <p:nvPr/>
        </p:nvSpPr>
        <p:spPr>
          <a:xfrm>
            <a:off x="3200400" y="838200"/>
            <a:ext cx="643295" cy="5410200"/>
          </a:xfrm>
          <a:prstGeom prst="leftBrace">
            <a:avLst/>
          </a:prstGeom>
          <a:ln w="63500">
            <a:solidFill>
              <a:srgbClr val="58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42" name="Group 22"/>
          <p:cNvGrpSpPr/>
          <p:nvPr/>
        </p:nvGrpSpPr>
        <p:grpSpPr>
          <a:xfrm>
            <a:off x="228600" y="2664759"/>
            <a:ext cx="2590800" cy="1757082"/>
            <a:chOff x="2177716" y="1160891"/>
            <a:chExt cx="4636168" cy="4779262"/>
          </a:xfrm>
          <a:effectLst/>
        </p:grpSpPr>
        <p:sp>
          <p:nvSpPr>
            <p:cNvPr id="43" name="Diamond 42"/>
            <p:cNvSpPr/>
            <p:nvPr/>
          </p:nvSpPr>
          <p:spPr>
            <a:xfrm>
              <a:off x="3352800" y="1160891"/>
              <a:ext cx="2286001" cy="2285999"/>
            </a:xfrm>
            <a:prstGeom prst="diamond">
              <a:avLst/>
            </a:prstGeom>
            <a:solidFill>
              <a:srgbClr val="6C0000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>
                  <a:solidFill>
                    <a:schemeClr val="bg2"/>
                  </a:solidFill>
                  <a:latin typeface="Calibri" pitchFamily="34" charset="0"/>
                  <a:cs typeface="Calibri" pitchFamily="34" charset="0"/>
                </a:rPr>
                <a:t>Arenas</a:t>
              </a:r>
            </a:p>
          </p:txBody>
        </p:sp>
        <p:sp>
          <p:nvSpPr>
            <p:cNvPr id="44" name="Diamond 43"/>
            <p:cNvSpPr/>
            <p:nvPr/>
          </p:nvSpPr>
          <p:spPr>
            <a:xfrm>
              <a:off x="4527885" y="2410570"/>
              <a:ext cx="2285999" cy="2285999"/>
            </a:xfrm>
            <a:prstGeom prst="diamond">
              <a:avLst/>
            </a:prstGeom>
            <a:solidFill>
              <a:srgbClr val="B80000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              Vehicles   </a:t>
              </a:r>
              <a:endParaRPr lang="en-US" sz="1400" b="1" i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5" name="Diamond 44"/>
            <p:cNvSpPr/>
            <p:nvPr/>
          </p:nvSpPr>
          <p:spPr>
            <a:xfrm>
              <a:off x="3352800" y="3654154"/>
              <a:ext cx="2286001" cy="2285999"/>
            </a:xfrm>
            <a:prstGeom prst="diamond">
              <a:avLst/>
            </a:prstGeom>
            <a:solidFill>
              <a:srgbClr val="6C0000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chemeClr val="bg2"/>
                  </a:solidFill>
                  <a:latin typeface="Calibri" pitchFamily="34" charset="0"/>
                  <a:cs typeface="Calibri" pitchFamily="34" charset="0"/>
                </a:rPr>
                <a:t>Differentiators</a:t>
              </a:r>
              <a:endParaRPr lang="en-US" sz="1400" b="1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6" name="Diamond 45"/>
            <p:cNvSpPr/>
            <p:nvPr/>
          </p:nvSpPr>
          <p:spPr>
            <a:xfrm>
              <a:off x="2177716" y="2410570"/>
              <a:ext cx="2286001" cy="2285999"/>
            </a:xfrm>
            <a:prstGeom prst="diamond">
              <a:avLst/>
            </a:prstGeom>
            <a:solidFill>
              <a:srgbClr val="6C0000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chemeClr val="bg2"/>
                  </a:solidFill>
                  <a:latin typeface="Calibri" pitchFamily="34" charset="0"/>
                  <a:cs typeface="Calibri" pitchFamily="34" charset="0"/>
                </a:rPr>
                <a:t>Staging       </a:t>
              </a:r>
            </a:p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chemeClr val="bg2"/>
                  </a:solidFill>
                  <a:latin typeface="Calibri" pitchFamily="34" charset="0"/>
                  <a:cs typeface="Calibri" pitchFamily="34" charset="0"/>
                </a:rPr>
                <a:t>Pacing        </a:t>
              </a:r>
              <a:endParaRPr lang="en-US" sz="1400" b="1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7" name="Diamond 46"/>
            <p:cNvSpPr/>
            <p:nvPr/>
          </p:nvSpPr>
          <p:spPr>
            <a:xfrm>
              <a:off x="3352800" y="2476500"/>
              <a:ext cx="2286000" cy="2286000"/>
            </a:xfrm>
            <a:prstGeom prst="diamond">
              <a:avLst/>
            </a:prstGeom>
            <a:solidFill>
              <a:srgbClr val="860000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chemeClr val="bg2"/>
                  </a:solidFill>
                  <a:latin typeface="Calibri" pitchFamily="34" charset="0"/>
                  <a:cs typeface="Calibri" pitchFamily="34" charset="0"/>
                </a:rPr>
                <a:t>Economic</a:t>
              </a:r>
            </a:p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chemeClr val="bg2"/>
                  </a:solidFill>
                  <a:latin typeface="Calibri" pitchFamily="34" charset="0"/>
                  <a:cs typeface="Calibri" pitchFamily="34" charset="0"/>
                </a:rPr>
                <a:t>Logic</a:t>
              </a:r>
              <a:endParaRPr lang="en-US" sz="1400" b="1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84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50"/>
                                        <p:tgtEl>
                                          <p:spTgt spid="100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451" grpId="0" animBg="1"/>
      <p:bldP spid="162" grpId="0" animBg="1"/>
      <p:bldP spid="163" grpId="0" animBg="1"/>
      <p:bldP spid="1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  <a:defRPr/>
            </a:pPr>
            <a:r>
              <a:rPr lang="en-US" dirty="0" smtClean="0">
                <a:solidFill>
                  <a:srgbClr val="760000"/>
                </a:solidFill>
              </a:rPr>
              <a:t>Alliance vs. Acquisition Hazards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495300" y="668954"/>
          <a:ext cx="8153400" cy="5589352"/>
        </p:xfrm>
        <a:graphic>
          <a:graphicData uri="http://schemas.openxmlformats.org/drawingml/2006/table">
            <a:tbl>
              <a:tblPr firstRow="1" bandRow="1">
                <a:effectLst/>
                <a:tableStyleId>{F5AB1C69-6EDB-4FF4-983F-18BD219EF322}</a:tableStyleId>
              </a:tblPr>
              <a:tblGrid>
                <a:gridCol w="1714500"/>
                <a:gridCol w="3048000"/>
                <a:gridCol w="3390900"/>
              </a:tblGrid>
              <a:tr h="397907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sz="2400" dirty="0" smtClean="0">
                          <a:solidFill>
                            <a:schemeClr val="bg2"/>
                          </a:solidFill>
                          <a:latin typeface="Calibri Light" panose="020F0302020204030204" pitchFamily="34" charset="0"/>
                        </a:rPr>
                        <a:t>Context</a:t>
                      </a:r>
                      <a:endParaRPr lang="en-US" sz="2400" b="1" dirty="0">
                        <a:solidFill>
                          <a:schemeClr val="bg2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27432" anchor="ctr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58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sz="2400" dirty="0" smtClean="0">
                          <a:solidFill>
                            <a:schemeClr val="bg2"/>
                          </a:solidFill>
                          <a:latin typeface="Calibri Light" panose="020F0302020204030204" pitchFamily="34" charset="0"/>
                        </a:rPr>
                        <a:t>Alliance</a:t>
                      </a:r>
                      <a:endParaRPr lang="en-US" sz="2400" b="1" dirty="0">
                        <a:solidFill>
                          <a:schemeClr val="bg2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27432" anchor="ctr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58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sz="2400" dirty="0" smtClean="0">
                          <a:solidFill>
                            <a:schemeClr val="bg2"/>
                          </a:solidFill>
                          <a:latin typeface="Calibri Light" panose="020F0302020204030204" pitchFamily="34" charset="0"/>
                        </a:rPr>
                        <a:t>Merger/Acquisition</a:t>
                      </a:r>
                      <a:endParaRPr lang="en-US" sz="2400" b="1" dirty="0">
                        <a:solidFill>
                          <a:schemeClr val="bg2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27432" anchor="ctr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580000"/>
                    </a:solidFill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</a:rPr>
                        <a:t>Contractual Hazards</a:t>
                      </a:r>
                      <a:endParaRPr lang="en-US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853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Asset Specificity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E2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General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: Alternatives limit holdup risk (contract)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T w="1905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E2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Specific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: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 Post investment hold-up risk due to few alternatives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E2C6"/>
                    </a:solidFill>
                  </a:tcPr>
                </a:tc>
              </a:tr>
              <a:tr h="428101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Ease of Monitoring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5EA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Easy/Cheap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: Sound contractual safeguards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solidFill>
                      <a:srgbClr val="F5EA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Hard/Costly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: Inefficient contracting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5EAD7"/>
                    </a:solidFill>
                  </a:tcPr>
                </a:tc>
              </a:tr>
              <a:tr h="407399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Intellectual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 Property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2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Strong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: Knowledge leakage not an issue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2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Weak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: Leakage is a key concern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2C6"/>
                    </a:solidFill>
                  </a:tcPr>
                </a:tc>
              </a:tr>
              <a:tr h="322372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Uncertainty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A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Will resources 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be </a:t>
                      </a:r>
                      <a:r>
                        <a:rPr lang="en-US" sz="2000" b="0" i="1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needed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? Alliance retains flexibility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A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How to </a:t>
                      </a:r>
                      <a:r>
                        <a:rPr lang="en-US" sz="2000" i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deploy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capabilities? Contract hazards suggest M&amp;A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AD7"/>
                    </a:solidFill>
                  </a:tcPr>
                </a:tc>
              </a:tr>
              <a:tr h="193405">
                <a:tc gridSpan="3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M&amp;A Integration Hazards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514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Relatedness of Expertise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E2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Unrelated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: Hard to assess/integrate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T w="1905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E2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Related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: Can assess &amp; integrate more easily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E2C6"/>
                    </a:solidFill>
                  </a:tcPr>
                </a:tc>
              </a:tr>
              <a:tr h="382887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Integration Complexity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A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Modular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 activities require 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less integration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A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7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Interdependencies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</a:rPr>
                        <a:t> may require multiple adaptations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marL="27432" marR="27432" marT="27432" marB="182880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AD7"/>
                    </a:solidFill>
                  </a:tcPr>
                </a:tc>
              </a:tr>
            </a:tbl>
          </a:graphicData>
        </a:graphic>
      </p:graphicFrame>
      <p:sp>
        <p:nvSpPr>
          <p:cNvPr id="2" name="Rounded Rectangle 1"/>
          <p:cNvSpPr/>
          <p:nvPr/>
        </p:nvSpPr>
        <p:spPr>
          <a:xfrm>
            <a:off x="419100" y="1348039"/>
            <a:ext cx="8305800" cy="768096"/>
          </a:xfrm>
          <a:prstGeom prst="roundRect">
            <a:avLst/>
          </a:prstGeom>
          <a:solidFill>
            <a:srgbClr val="25FB25">
              <a:alpha val="8000"/>
            </a:srgbClr>
          </a:solidFill>
          <a:ln w="19050">
            <a:solidFill>
              <a:srgbClr val="006600"/>
            </a:solidFill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19100" y="4639879"/>
            <a:ext cx="8305800" cy="768096"/>
          </a:xfrm>
          <a:prstGeom prst="roundRect">
            <a:avLst/>
          </a:prstGeom>
          <a:solidFill>
            <a:srgbClr val="25FB25">
              <a:alpha val="8000"/>
            </a:srgbClr>
          </a:solidFill>
          <a:ln w="19050">
            <a:solidFill>
              <a:srgbClr val="006600"/>
            </a:solidFill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7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0 0.1125 " pathEditMode="relative" rAng="0" ptsTypes="AA">
                                      <p:cBhvr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1125 L 0 0.22361 " pathEditMode="relative" rAng="0" ptsTypes="AA">
                                      <p:cBhvr>
                                        <p:cTn id="1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22361 L 0 0.32361 " pathEditMode="relative" rAng="0" ptsTypes="AA">
                                      <p:cBhvr>
                                        <p:cTn id="1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 0.11065 " pathEditMode="relative" rAng="0" ptsTypes="AA">
                                      <p:cBhvr>
                                        <p:cTn id="2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5" grpId="0" animBg="1"/>
      <p:bldP spid="5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639762"/>
          </a:xfrm>
        </p:spPr>
        <p:txBody>
          <a:bodyPr>
            <a:noAutofit/>
          </a:bodyPr>
          <a:lstStyle/>
          <a:p>
            <a:r>
              <a:rPr lang="en-US" dirty="0" smtClean="0"/>
              <a:t>When to Choose an Alliance v. an Acquisition (End of Ch8)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83163"/>
          </a:xfrm>
        </p:spPr>
        <p:txBody>
          <a:bodyPr/>
          <a:lstStyle/>
          <a:p>
            <a:r>
              <a:rPr lang="en-US" dirty="0" smtClean="0"/>
              <a:t>Extent and nature of interdependence (Modular, sequential, reciprocal – </a:t>
            </a:r>
            <a:r>
              <a:rPr lang="en-US" i="1" dirty="0" smtClean="0"/>
              <a:t>Acquire reciprocal</a:t>
            </a:r>
            <a:r>
              <a:rPr lang="en-US" dirty="0" smtClean="0"/>
              <a:t>)</a:t>
            </a:r>
          </a:p>
          <a:p>
            <a:r>
              <a:rPr lang="en-US" dirty="0" smtClean="0"/>
              <a:t>Are intangible resources being combined? (</a:t>
            </a:r>
            <a:r>
              <a:rPr lang="en-US" i="1" dirty="0" smtClean="0"/>
              <a:t>Acquire hard assets?</a:t>
            </a:r>
            <a:r>
              <a:rPr lang="en-US" dirty="0" smtClean="0"/>
              <a:t>)</a:t>
            </a:r>
          </a:p>
          <a:p>
            <a:r>
              <a:rPr lang="en-US" dirty="0" smtClean="0"/>
              <a:t>Extent of redundant resources (</a:t>
            </a:r>
            <a:r>
              <a:rPr lang="en-US" i="1" dirty="0" smtClean="0"/>
              <a:t>cost synergies suggest acquisition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Degree of market uncertainty (</a:t>
            </a:r>
            <a:r>
              <a:rPr lang="en-US" i="1" dirty="0" smtClean="0"/>
              <a:t>an alliance limits exposure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Degree of competition for partner’s resources (</a:t>
            </a:r>
            <a:r>
              <a:rPr lang="en-US" i="1" dirty="0" smtClean="0"/>
              <a:t>may need to acquire to preempt competition for target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67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839200" cy="533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Vehicle Choice </a:t>
            </a:r>
            <a:r>
              <a:rPr lang="en-US" i="1" dirty="0" smtClean="0"/>
              <a:t>Capabilities</a:t>
            </a:r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162800" cy="48768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Can be </a:t>
            </a:r>
            <a:r>
              <a:rPr lang="en-US" b="1" dirty="0" smtClean="0"/>
              <a:t>alternatives</a:t>
            </a:r>
            <a:r>
              <a:rPr lang="en-US" dirty="0" smtClean="0"/>
              <a:t> for gaining access to new resources and capabilities. </a:t>
            </a:r>
          </a:p>
          <a:p>
            <a:r>
              <a:rPr lang="en-US" dirty="0" smtClean="0"/>
              <a:t>Both alliances &amp; acquisitions require specific </a:t>
            </a:r>
            <a:r>
              <a:rPr lang="en-US" b="1" dirty="0" smtClean="0"/>
              <a:t>implementation capabilities</a:t>
            </a:r>
            <a:r>
              <a:rPr lang="en-US" dirty="0" smtClean="0"/>
              <a:t>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Finding partners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Negotiating agreements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Coordination/integration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Managing the end game</a:t>
            </a:r>
          </a:p>
          <a:p>
            <a:r>
              <a:rPr lang="en-US" b="1" dirty="0" smtClean="0"/>
              <a:t>Mode choice</a:t>
            </a:r>
            <a:r>
              <a:rPr lang="en-US" dirty="0" smtClean="0"/>
              <a:t>. Each has strengths &amp; limitations. Firms must develop both kinds of implementation capabilities to be effective.</a:t>
            </a: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76200" y="685800"/>
            <a:ext cx="8915400" cy="0"/>
          </a:xfrm>
          <a:prstGeom prst="line">
            <a:avLst/>
          </a:prstGeom>
          <a:noFill/>
          <a:ln w="31750">
            <a:gradFill flip="none" rotWithShape="1">
              <a:gsLst>
                <a:gs pos="0">
                  <a:srgbClr val="B80000"/>
                </a:gs>
                <a:gs pos="50000">
                  <a:srgbClr val="580000"/>
                </a:gs>
                <a:gs pos="100000">
                  <a:srgbClr val="B8000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4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44575"/>
            <a:ext cx="7772400" cy="1470025"/>
          </a:xfrm>
        </p:spPr>
        <p:txBody>
          <a:bodyPr>
            <a:noAutofit/>
          </a:bodyPr>
          <a:lstStyle/>
          <a:p>
            <a:pPr>
              <a:lnSpc>
                <a:spcPct val="75000"/>
              </a:lnSpc>
              <a:defRPr/>
            </a:pPr>
            <a:r>
              <a:rPr lang="en-US" sz="4400" dirty="0" smtClean="0">
                <a:solidFill>
                  <a:srgbClr val="920000"/>
                </a:solidFill>
              </a:rPr>
              <a:t>Alliance Capabilities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162300" y="1915180"/>
            <a:ext cx="2819400" cy="52322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dirty="0" smtClean="0">
                <a:latin typeface="+mn-lt"/>
              </a:rPr>
              <a:t>11/23/14</a:t>
            </a:r>
            <a:endParaRPr lang="en-US" sz="2800" dirty="0">
              <a:latin typeface="+mn-lt"/>
            </a:endParaRPr>
          </a:p>
        </p:txBody>
      </p:sp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934" y="2514600"/>
            <a:ext cx="7542133" cy="2565447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72608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685800"/>
          </a:xfrm>
        </p:spPr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en-US" dirty="0" smtClean="0">
                <a:solidFill>
                  <a:srgbClr val="760000"/>
                </a:solidFill>
              </a:rPr>
              <a:t>Alliance Capabilities &amp; the 4C’s*</a:t>
            </a:r>
            <a:endParaRPr lang="en-US" sz="3600" dirty="0" smtClean="0">
              <a:solidFill>
                <a:srgbClr val="760000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1066800"/>
            <a:ext cx="8458200" cy="4678363"/>
            <a:chOff x="144" y="1027"/>
            <a:chExt cx="5328" cy="2947"/>
          </a:xfrm>
          <a:effectLst/>
        </p:grpSpPr>
        <p:sp>
          <p:nvSpPr>
            <p:cNvPr id="39941" name="Text Box 4" descr="Parchment"/>
            <p:cNvSpPr txBox="1">
              <a:spLocks noChangeArrowheads="1"/>
            </p:cNvSpPr>
            <p:nvPr/>
          </p:nvSpPr>
          <p:spPr bwMode="auto">
            <a:xfrm>
              <a:off x="144" y="2244"/>
              <a:ext cx="1074" cy="548"/>
            </a:xfrm>
            <a:prstGeom prst="rect">
              <a:avLst/>
            </a:prstGeom>
            <a:solidFill>
              <a:srgbClr val="580000"/>
            </a:solidFill>
            <a:ln w="3175">
              <a:noFill/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algn="ctr">
                <a:lnSpc>
                  <a:spcPct val="70000"/>
                </a:lnSpc>
                <a:spcBef>
                  <a:spcPct val="0"/>
                </a:spcBef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Dedicated Alliance</a:t>
              </a:r>
            </a:p>
            <a:p>
              <a:pPr algn="ctr">
                <a:lnSpc>
                  <a:spcPct val="70000"/>
                </a:lnSpc>
                <a:spcBef>
                  <a:spcPct val="0"/>
                </a:spcBef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Function</a:t>
              </a:r>
              <a:endParaRPr lang="en-US" sz="3200" dirty="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39942" name="Text Box 5" descr="Parchment"/>
            <p:cNvSpPr txBox="1">
              <a:spLocks noChangeArrowheads="1"/>
            </p:cNvSpPr>
            <p:nvPr/>
          </p:nvSpPr>
          <p:spPr bwMode="auto">
            <a:xfrm>
              <a:off x="1780" y="1263"/>
              <a:ext cx="1660" cy="432"/>
            </a:xfrm>
            <a:prstGeom prst="rect">
              <a:avLst/>
            </a:prstGeom>
            <a:solidFill>
              <a:srgbClr val="580000"/>
            </a:solidFill>
            <a:ln w="3175">
              <a:noFill/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algn="ctr">
                <a:lnSpc>
                  <a:spcPct val="70000"/>
                </a:lnSpc>
                <a:spcBef>
                  <a:spcPct val="0"/>
                </a:spcBef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Knowledge</a:t>
              </a:r>
            </a:p>
            <a:p>
              <a:pPr algn="ctr">
                <a:lnSpc>
                  <a:spcPct val="70000"/>
                </a:lnSpc>
                <a:spcBef>
                  <a:spcPct val="0"/>
                </a:spcBef>
              </a:pPr>
              <a:r>
                <a:rPr lang="en-US" sz="2400" b="1" dirty="0" err="1">
                  <a:solidFill>
                    <a:schemeClr val="bg2"/>
                  </a:solidFill>
                  <a:latin typeface="+mn-lt"/>
                </a:rPr>
                <a:t>Mgt</a:t>
              </a: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 &amp; Learning</a:t>
              </a:r>
            </a:p>
          </p:txBody>
        </p:sp>
        <p:sp>
          <p:nvSpPr>
            <p:cNvPr id="39943" name="Text Box 6" descr="Parchment"/>
            <p:cNvSpPr txBox="1">
              <a:spLocks noChangeArrowheads="1"/>
            </p:cNvSpPr>
            <p:nvPr/>
          </p:nvSpPr>
          <p:spPr bwMode="auto">
            <a:xfrm>
              <a:off x="1776" y="1952"/>
              <a:ext cx="1660" cy="432"/>
            </a:xfrm>
            <a:prstGeom prst="rect">
              <a:avLst/>
            </a:prstGeom>
            <a:solidFill>
              <a:srgbClr val="580000"/>
            </a:solidFill>
            <a:ln w="3175">
              <a:noFill/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algn="ctr">
                <a:lnSpc>
                  <a:spcPct val="70000"/>
                </a:lnSpc>
                <a:spcBef>
                  <a:spcPct val="0"/>
                </a:spcBef>
              </a:pPr>
              <a:r>
                <a:rPr lang="en-US" sz="2400" b="1">
                  <a:solidFill>
                    <a:schemeClr val="bg2"/>
                  </a:solidFill>
                  <a:latin typeface="+mn-lt"/>
                </a:rPr>
                <a:t>External Visibility</a:t>
              </a:r>
            </a:p>
            <a:p>
              <a:pPr algn="ctr">
                <a:lnSpc>
                  <a:spcPct val="70000"/>
                </a:lnSpc>
                <a:spcBef>
                  <a:spcPct val="0"/>
                </a:spcBef>
              </a:pPr>
              <a:r>
                <a:rPr lang="en-US" sz="2400" b="1">
                  <a:solidFill>
                    <a:schemeClr val="bg2"/>
                  </a:solidFill>
                  <a:latin typeface="+mn-lt"/>
                </a:rPr>
                <a:t>&amp; Support</a:t>
              </a:r>
            </a:p>
          </p:txBody>
        </p:sp>
        <p:sp>
          <p:nvSpPr>
            <p:cNvPr id="39944" name="Text Box 7" descr="Parchment"/>
            <p:cNvSpPr txBox="1">
              <a:spLocks noChangeArrowheads="1"/>
            </p:cNvSpPr>
            <p:nvPr/>
          </p:nvSpPr>
          <p:spPr bwMode="auto">
            <a:xfrm>
              <a:off x="1776" y="2624"/>
              <a:ext cx="1660" cy="551"/>
            </a:xfrm>
            <a:prstGeom prst="rect">
              <a:avLst/>
            </a:prstGeom>
            <a:solidFill>
              <a:srgbClr val="580000"/>
            </a:solidFill>
            <a:ln w="3175">
              <a:noFill/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algn="ctr">
                <a:lnSpc>
                  <a:spcPct val="70000"/>
                </a:lnSpc>
                <a:spcBef>
                  <a:spcPct val="0"/>
                </a:spcBef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Internal Coordination &amp; Legitimacy</a:t>
              </a:r>
            </a:p>
          </p:txBody>
        </p:sp>
        <p:sp>
          <p:nvSpPr>
            <p:cNvPr id="39945" name="Text Box 8" descr="Parchment"/>
            <p:cNvSpPr txBox="1">
              <a:spLocks noChangeArrowheads="1"/>
            </p:cNvSpPr>
            <p:nvPr/>
          </p:nvSpPr>
          <p:spPr bwMode="auto">
            <a:xfrm>
              <a:off x="1776" y="3423"/>
              <a:ext cx="1661" cy="551"/>
            </a:xfrm>
            <a:prstGeom prst="rect">
              <a:avLst/>
            </a:prstGeom>
            <a:solidFill>
              <a:srgbClr val="580000"/>
            </a:solidFill>
            <a:ln w="3175">
              <a:noFill/>
              <a:miter lim="800000"/>
              <a:headEnd/>
              <a:tailEnd/>
            </a:ln>
          </p:spPr>
          <p:txBody>
            <a:bodyPr lIns="45720" rIns="45720" anchor="ctr" anchorCtr="1"/>
            <a:lstStyle/>
            <a:p>
              <a:pPr algn="ctr">
                <a:lnSpc>
                  <a:spcPct val="70000"/>
                </a:lnSpc>
                <a:spcBef>
                  <a:spcPct val="0"/>
                </a:spcBef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Alliance Assessment </a:t>
              </a:r>
            </a:p>
            <a:p>
              <a:pPr algn="ctr">
                <a:lnSpc>
                  <a:spcPct val="70000"/>
                </a:lnSpc>
                <a:spcBef>
                  <a:spcPct val="0"/>
                </a:spcBef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&amp; Intervention</a:t>
              </a:r>
            </a:p>
          </p:txBody>
        </p:sp>
        <p:sp>
          <p:nvSpPr>
            <p:cNvPr id="39946" name="Text Box 9" descr="Parchment"/>
            <p:cNvSpPr txBox="1">
              <a:spLocks noChangeArrowheads="1"/>
            </p:cNvSpPr>
            <p:nvPr/>
          </p:nvSpPr>
          <p:spPr bwMode="auto">
            <a:xfrm>
              <a:off x="3995" y="1672"/>
              <a:ext cx="1477" cy="432"/>
            </a:xfrm>
            <a:prstGeom prst="rect">
              <a:avLst/>
            </a:prstGeom>
            <a:solidFill>
              <a:srgbClr val="920000"/>
            </a:solidFill>
            <a:ln w="3175">
              <a:noFill/>
              <a:miter lim="800000"/>
              <a:headEnd/>
              <a:tailEnd/>
            </a:ln>
            <a:effectLst/>
          </p:spPr>
          <p:txBody>
            <a:bodyPr lIns="45720" rIns="45720" anchor="ctr" anchorCtr="1"/>
            <a:lstStyle/>
            <a:p>
              <a:pPr algn="ctr">
                <a:lnSpc>
                  <a:spcPct val="70000"/>
                </a:lnSpc>
                <a:spcBef>
                  <a:spcPct val="0"/>
                </a:spcBef>
              </a:pPr>
              <a:r>
                <a:rPr lang="en-US" sz="2400" b="1" dirty="0">
                  <a:solidFill>
                    <a:schemeClr val="bg2"/>
                  </a:solidFill>
                  <a:latin typeface="+mn-lt"/>
                </a:rPr>
                <a:t>Alliance Success Rate</a:t>
              </a:r>
            </a:p>
          </p:txBody>
        </p:sp>
        <p:sp>
          <p:nvSpPr>
            <p:cNvPr id="39947" name="Text Box 10" descr="Parchment"/>
            <p:cNvSpPr txBox="1">
              <a:spLocks noChangeArrowheads="1"/>
            </p:cNvSpPr>
            <p:nvPr/>
          </p:nvSpPr>
          <p:spPr bwMode="auto">
            <a:xfrm>
              <a:off x="3995" y="2402"/>
              <a:ext cx="1477" cy="432"/>
            </a:xfrm>
            <a:prstGeom prst="rect">
              <a:avLst/>
            </a:prstGeom>
            <a:solidFill>
              <a:srgbClr val="920000"/>
            </a:solidFill>
            <a:ln w="3175">
              <a:noFill/>
              <a:miter lim="800000"/>
              <a:headEnd/>
              <a:tailEnd/>
            </a:ln>
            <a:effectLst/>
          </p:spPr>
          <p:txBody>
            <a:bodyPr lIns="45720" rIns="45720" anchor="ctr" anchorCtr="1"/>
            <a:lstStyle/>
            <a:p>
              <a:pPr algn="ctr">
                <a:lnSpc>
                  <a:spcPct val="70000"/>
                </a:lnSpc>
                <a:spcBef>
                  <a:spcPct val="0"/>
                </a:spcBef>
              </a:pPr>
              <a:r>
                <a:rPr lang="en-US" sz="2400" b="1">
                  <a:solidFill>
                    <a:schemeClr val="bg2"/>
                  </a:solidFill>
                  <a:latin typeface="+mn-lt"/>
                </a:rPr>
                <a:t>Stock Market Gains</a:t>
              </a:r>
            </a:p>
          </p:txBody>
        </p:sp>
        <p:sp>
          <p:nvSpPr>
            <p:cNvPr id="39948" name="Text Box 11" descr="Parchment"/>
            <p:cNvSpPr txBox="1">
              <a:spLocks noChangeArrowheads="1"/>
            </p:cNvSpPr>
            <p:nvPr/>
          </p:nvSpPr>
          <p:spPr bwMode="auto">
            <a:xfrm>
              <a:off x="3995" y="3099"/>
              <a:ext cx="1477" cy="589"/>
            </a:xfrm>
            <a:prstGeom prst="rect">
              <a:avLst/>
            </a:prstGeom>
            <a:solidFill>
              <a:srgbClr val="920000"/>
            </a:solidFill>
            <a:ln w="3175">
              <a:noFill/>
              <a:miter lim="800000"/>
              <a:headEnd/>
              <a:tailEnd/>
            </a:ln>
            <a:effectLst/>
          </p:spPr>
          <p:txBody>
            <a:bodyPr lIns="45720" rIns="45720" anchor="ctr" anchorCtr="1"/>
            <a:lstStyle/>
            <a:p>
              <a:pPr algn="ctr">
                <a:lnSpc>
                  <a:spcPct val="70000"/>
                </a:lnSpc>
                <a:spcBef>
                  <a:spcPct val="0"/>
                </a:spcBef>
              </a:pPr>
              <a:r>
                <a:rPr lang="en-US" sz="2400" b="1">
                  <a:solidFill>
                    <a:schemeClr val="bg2"/>
                  </a:solidFill>
                  <a:latin typeface="+mn-lt"/>
                </a:rPr>
                <a:t>More Alliances w/Better Partners</a:t>
              </a:r>
            </a:p>
          </p:txBody>
        </p:sp>
        <p:sp>
          <p:nvSpPr>
            <p:cNvPr id="39949" name="Text Box 12"/>
            <p:cNvSpPr txBox="1">
              <a:spLocks noChangeArrowheads="1"/>
            </p:cNvSpPr>
            <p:nvPr/>
          </p:nvSpPr>
          <p:spPr bwMode="auto">
            <a:xfrm>
              <a:off x="2352" y="1027"/>
              <a:ext cx="452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70000"/>
                </a:lnSpc>
                <a:spcBef>
                  <a:spcPct val="0"/>
                </a:spcBef>
                <a:defRPr/>
              </a:pPr>
              <a:r>
                <a:rPr lang="en-US" b="1" dirty="0">
                  <a:solidFill>
                    <a:srgbClr val="093757"/>
                  </a:solidFill>
                  <a:latin typeface="+mn-lt"/>
                </a:rPr>
                <a:t>ROLE</a:t>
              </a:r>
            </a:p>
          </p:txBody>
        </p:sp>
        <p:sp>
          <p:nvSpPr>
            <p:cNvPr id="39950" name="Text Box 13"/>
            <p:cNvSpPr txBox="1">
              <a:spLocks noChangeArrowheads="1"/>
            </p:cNvSpPr>
            <p:nvPr/>
          </p:nvSpPr>
          <p:spPr bwMode="auto">
            <a:xfrm>
              <a:off x="4460" y="1359"/>
              <a:ext cx="532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70000"/>
                </a:lnSpc>
                <a:spcBef>
                  <a:spcPct val="0"/>
                </a:spcBef>
                <a:defRPr/>
              </a:pPr>
              <a:r>
                <a:rPr lang="en-US" b="1" dirty="0">
                  <a:solidFill>
                    <a:srgbClr val="093757"/>
                  </a:solidFill>
                  <a:latin typeface="+mn-lt"/>
                </a:rPr>
                <a:t>VALUE</a:t>
              </a:r>
              <a:endParaRPr lang="en-US" sz="3600" b="1" dirty="0">
                <a:solidFill>
                  <a:srgbClr val="093757"/>
                </a:solidFill>
                <a:latin typeface="+mn-lt"/>
              </a:endParaRPr>
            </a:p>
          </p:txBody>
        </p:sp>
        <p:cxnSp>
          <p:nvCxnSpPr>
            <p:cNvPr id="39951" name="AutoShape 14"/>
            <p:cNvCxnSpPr>
              <a:cxnSpLocks noChangeShapeType="1"/>
              <a:stCxn id="39941" idx="3"/>
              <a:endCxn id="39942" idx="1"/>
            </p:cNvCxnSpPr>
            <p:nvPr/>
          </p:nvCxnSpPr>
          <p:spPr bwMode="auto">
            <a:xfrm flipV="1">
              <a:off x="1218" y="1479"/>
              <a:ext cx="562" cy="1039"/>
            </a:xfrm>
            <a:prstGeom prst="curvedConnector3">
              <a:avLst>
                <a:gd name="adj1" fmla="val 50000"/>
              </a:avLst>
            </a:prstGeom>
            <a:noFill/>
            <a:ln w="57150">
              <a:solidFill>
                <a:srgbClr val="760000"/>
              </a:solidFill>
              <a:round/>
              <a:headEnd/>
              <a:tailEnd type="stealth" w="lg" len="med"/>
            </a:ln>
          </p:spPr>
        </p:cxnSp>
        <p:cxnSp>
          <p:nvCxnSpPr>
            <p:cNvPr id="39952" name="AutoShape 15"/>
            <p:cNvCxnSpPr>
              <a:cxnSpLocks noChangeShapeType="1"/>
              <a:stCxn id="39941" idx="3"/>
              <a:endCxn id="39944" idx="1"/>
            </p:cNvCxnSpPr>
            <p:nvPr/>
          </p:nvCxnSpPr>
          <p:spPr bwMode="auto">
            <a:xfrm>
              <a:off x="1218" y="2518"/>
              <a:ext cx="558" cy="382"/>
            </a:xfrm>
            <a:prstGeom prst="curvedConnector3">
              <a:avLst>
                <a:gd name="adj1" fmla="val 50000"/>
              </a:avLst>
            </a:prstGeom>
            <a:noFill/>
            <a:ln w="57150">
              <a:solidFill>
                <a:srgbClr val="760000"/>
              </a:solidFill>
              <a:round/>
              <a:headEnd/>
              <a:tailEnd type="stealth" w="lg" len="med"/>
            </a:ln>
          </p:spPr>
        </p:cxnSp>
        <p:cxnSp>
          <p:nvCxnSpPr>
            <p:cNvPr id="39953" name="AutoShape 16"/>
            <p:cNvCxnSpPr>
              <a:cxnSpLocks noChangeShapeType="1"/>
              <a:stCxn id="39941" idx="3"/>
              <a:endCxn id="39945" idx="1"/>
            </p:cNvCxnSpPr>
            <p:nvPr/>
          </p:nvCxnSpPr>
          <p:spPr bwMode="auto">
            <a:xfrm>
              <a:off x="1218" y="2518"/>
              <a:ext cx="558" cy="1181"/>
            </a:xfrm>
            <a:prstGeom prst="curvedConnector3">
              <a:avLst>
                <a:gd name="adj1" fmla="val 50000"/>
              </a:avLst>
            </a:prstGeom>
            <a:noFill/>
            <a:ln w="57150">
              <a:solidFill>
                <a:srgbClr val="760000"/>
              </a:solidFill>
              <a:round/>
              <a:headEnd/>
              <a:tailEnd type="stealth" w="lg" len="med"/>
            </a:ln>
          </p:spPr>
        </p:cxnSp>
        <p:cxnSp>
          <p:nvCxnSpPr>
            <p:cNvPr id="39954" name="AutoShape 17"/>
            <p:cNvCxnSpPr>
              <a:cxnSpLocks noChangeShapeType="1"/>
              <a:stCxn id="39941" idx="3"/>
              <a:endCxn id="39943" idx="1"/>
            </p:cNvCxnSpPr>
            <p:nvPr/>
          </p:nvCxnSpPr>
          <p:spPr bwMode="auto">
            <a:xfrm flipV="1">
              <a:off x="1218" y="2168"/>
              <a:ext cx="558" cy="350"/>
            </a:xfrm>
            <a:prstGeom prst="curvedConnector3">
              <a:avLst>
                <a:gd name="adj1" fmla="val 50000"/>
              </a:avLst>
            </a:prstGeom>
            <a:noFill/>
            <a:ln w="57150">
              <a:solidFill>
                <a:srgbClr val="760000"/>
              </a:solidFill>
              <a:round/>
              <a:headEnd/>
              <a:tailEnd type="stealth" w="lg" len="med"/>
            </a:ln>
          </p:spPr>
        </p:cxnSp>
        <p:sp>
          <p:nvSpPr>
            <p:cNvPr id="39955" name="AutoShape 18"/>
            <p:cNvSpPr>
              <a:spLocks noChangeArrowheads="1"/>
            </p:cNvSpPr>
            <p:nvPr/>
          </p:nvSpPr>
          <p:spPr bwMode="auto">
            <a:xfrm>
              <a:off x="3504" y="2104"/>
              <a:ext cx="432" cy="1104"/>
            </a:xfrm>
            <a:prstGeom prst="rightArrow">
              <a:avLst>
                <a:gd name="adj1" fmla="val 50000"/>
                <a:gd name="adj2" fmla="val 25000"/>
              </a:avLst>
            </a:prstGeom>
            <a:gradFill rotWithShape="0">
              <a:gsLst>
                <a:gs pos="0">
                  <a:srgbClr val="580000"/>
                </a:gs>
                <a:gs pos="100000">
                  <a:srgbClr val="920000"/>
                </a:gs>
              </a:gsLst>
              <a:lin ang="0" scaled="1"/>
            </a:gradFill>
            <a:ln w="222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40" name="Text Box 19"/>
          <p:cNvSpPr txBox="1">
            <a:spLocks noChangeArrowheads="1"/>
          </p:cNvSpPr>
          <p:nvPr/>
        </p:nvSpPr>
        <p:spPr bwMode="auto">
          <a:xfrm>
            <a:off x="2667000" y="6477000"/>
            <a:ext cx="4540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 bIns="91440"/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000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*Source</a:t>
            </a:r>
            <a:r>
              <a:rPr lang="en-US" sz="2000" dirty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 Dyer, Kale, &amp; Singh (2001)</a:t>
            </a:r>
          </a:p>
        </p:txBody>
      </p:sp>
    </p:spTree>
    <p:extLst>
      <p:ext uri="{BB962C8B-B14F-4D97-AF65-F5344CB8AC3E}">
        <p14:creationId xmlns:p14="http://schemas.microsoft.com/office/powerpoint/2010/main" val="32575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M&amp;A Stock </a:t>
            </a:r>
            <a:r>
              <a:rPr lang="en-US" dirty="0" err="1" smtClean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Mkt</a:t>
            </a:r>
            <a:r>
              <a:rPr lang="en-US" dirty="0" smtClean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Returns</a:t>
            </a:r>
          </a:p>
        </p:txBody>
      </p:sp>
      <p:graphicFrame>
        <p:nvGraphicFramePr>
          <p:cNvPr id="7" name="Object 3"/>
          <p:cNvGraphicFramePr>
            <a:graphicFrameLocks noGrp="1" noChangeAspect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3506552309"/>
              </p:ext>
            </p:extLst>
          </p:nvPr>
        </p:nvGraphicFramePr>
        <p:xfrm>
          <a:off x="-304800" y="696913"/>
          <a:ext cx="9264650" cy="5649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438400" y="6400800"/>
            <a:ext cx="51816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dirty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Source: Bradley, Desai, &amp; Kim, 1988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486400" y="2133600"/>
            <a:ext cx="1371600" cy="45720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Target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629400" y="4343400"/>
            <a:ext cx="1143000" cy="45720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Buyer</a:t>
            </a:r>
          </a:p>
        </p:txBody>
      </p:sp>
    </p:spTree>
    <p:extLst>
      <p:ext uri="{BB962C8B-B14F-4D97-AF65-F5344CB8AC3E}">
        <p14:creationId xmlns:p14="http://schemas.microsoft.com/office/powerpoint/2010/main" val="422473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9"/>
          <p:cNvSpPr>
            <a:spLocks noChangeArrowheads="1"/>
          </p:cNvSpPr>
          <p:nvPr/>
        </p:nvSpPr>
        <p:spPr bwMode="auto">
          <a:xfrm>
            <a:off x="0" y="76200"/>
            <a:ext cx="91440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40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Typology of Collaborative Relationships</a:t>
            </a:r>
            <a:endParaRPr lang="en-US" sz="4400" dirty="0">
              <a:solidFill>
                <a:srgbClr val="7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28600" y="2209801"/>
            <a:ext cx="8610600" cy="2796606"/>
            <a:chOff x="152400" y="2209800"/>
            <a:chExt cx="8915400" cy="2895600"/>
          </a:xfrm>
        </p:grpSpPr>
        <p:pic>
          <p:nvPicPr>
            <p:cNvPr id="41988" name="Picture 20"/>
            <p:cNvPicPr>
              <a:picLocks noChangeAspect="1" noChangeArrowheads="1"/>
            </p:cNvPicPr>
            <p:nvPr/>
          </p:nvPicPr>
          <p:blipFill>
            <a:blip r:embed="rId3" cstate="email"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152400" y="2209800"/>
              <a:ext cx="8872538" cy="28956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 useBgFill="1">
          <p:nvSpPr>
            <p:cNvPr id="41989" name="Rectangle 3"/>
            <p:cNvSpPr>
              <a:spLocks noChangeArrowheads="1"/>
            </p:cNvSpPr>
            <p:nvPr/>
          </p:nvSpPr>
          <p:spPr bwMode="auto">
            <a:xfrm>
              <a:off x="152400" y="4572000"/>
              <a:ext cx="8915400" cy="152400"/>
            </a:xfrm>
            <a:prstGeom prst="rect">
              <a:avLst/>
            </a:prstGeom>
            <a:ln w="222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0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sz="4400" dirty="0" smtClean="0"/>
              <a:t>Last Weekend (12/18-19)!</a:t>
            </a:r>
            <a:endParaRPr lang="en-US" sz="3600" dirty="0" smtClean="0"/>
          </a:p>
        </p:txBody>
      </p:sp>
      <p:sp>
        <p:nvSpPr>
          <p:cNvPr id="279555" name="Rectangle 3"/>
          <p:cNvSpPr>
            <a:spLocks noGrp="1" noChangeArrowheads="1"/>
          </p:cNvSpPr>
          <p:nvPr>
            <p:ph idx="1"/>
          </p:nvPr>
        </p:nvSpPr>
        <p:spPr>
          <a:xfrm>
            <a:off x="1714500" y="1524000"/>
            <a:ext cx="5715000" cy="2971800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1800"/>
              </a:spcBef>
              <a:buSzPct val="100000"/>
            </a:pPr>
            <a:r>
              <a:rPr lang="en-US" b="1" dirty="0" smtClean="0">
                <a:solidFill>
                  <a:schemeClr val="tx1"/>
                </a:solidFill>
              </a:rPr>
              <a:t>12/18 pm: Culture’s Consequences</a:t>
            </a:r>
          </a:p>
          <a:p>
            <a:pPr lvl="1">
              <a:lnSpc>
                <a:spcPct val="75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Exercise: Merging cultures</a:t>
            </a:r>
          </a:p>
          <a:p>
            <a:pPr lvl="0">
              <a:lnSpc>
                <a:spcPct val="75000"/>
              </a:lnSpc>
              <a:buClr>
                <a:srgbClr val="1A5F92">
                  <a:lumMod val="50000"/>
                </a:srgbClr>
              </a:buClr>
            </a:pPr>
            <a:r>
              <a:rPr lang="en-US" b="1" dirty="0" smtClean="0">
                <a:solidFill>
                  <a:schemeClr val="tx1"/>
                </a:solidFill>
              </a:rPr>
              <a:t>12/19 pm: Presentations &amp; wrap-up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lnSpc>
                <a:spcPct val="75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Presentations</a:t>
            </a:r>
            <a:endParaRPr lang="en-US" sz="2400" dirty="0">
              <a:solidFill>
                <a:schemeClr val="tx1"/>
              </a:solidFill>
            </a:endParaRPr>
          </a:p>
          <a:p>
            <a:pPr lvl="1">
              <a:lnSpc>
                <a:spcPct val="75000"/>
              </a:lnSpc>
              <a:buSzPct val="100000"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Course wrap-up</a:t>
            </a:r>
          </a:p>
          <a:p>
            <a:pPr lvl="1">
              <a:lnSpc>
                <a:spcPct val="75000"/>
              </a:lnSpc>
              <a:buSzPct val="100000"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Happy Holidays!</a:t>
            </a: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76200" y="685800"/>
            <a:ext cx="8915400" cy="0"/>
          </a:xfrm>
          <a:prstGeom prst="line">
            <a:avLst/>
          </a:prstGeom>
          <a:noFill/>
          <a:ln w="31750">
            <a:gradFill flip="none" rotWithShape="1">
              <a:gsLst>
                <a:gs pos="0">
                  <a:srgbClr val="B80000"/>
                </a:gs>
                <a:gs pos="50000">
                  <a:srgbClr val="580000"/>
                </a:gs>
                <a:gs pos="100000">
                  <a:srgbClr val="B8000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2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533400"/>
          </a:xfrm>
        </p:spPr>
        <p:txBody>
          <a:bodyPr>
            <a:normAutofit fontScale="90000"/>
          </a:bodyPr>
          <a:lstStyle/>
          <a:p>
            <a:pPr>
              <a:lnSpc>
                <a:spcPct val="75000"/>
              </a:lnSpc>
              <a:defRPr/>
            </a:pPr>
            <a:r>
              <a:rPr lang="en-US" sz="4400" dirty="0" smtClean="0">
                <a:solidFill>
                  <a:srgbClr val="760000"/>
                </a:solidFill>
              </a:rPr>
              <a:t>“Four C’s” Framework for Evaluating Alliance Opportunities</a:t>
            </a:r>
          </a:p>
        </p:txBody>
      </p:sp>
      <p:sp>
        <p:nvSpPr>
          <p:cNvPr id="31027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04900" y="1676400"/>
            <a:ext cx="6934200" cy="4114800"/>
          </a:xfrm>
        </p:spPr>
        <p:txBody>
          <a:bodyPr/>
          <a:lstStyle/>
          <a:p>
            <a:pPr>
              <a:lnSpc>
                <a:spcPct val="77000"/>
              </a:lnSpc>
              <a:spcBef>
                <a:spcPct val="50000"/>
              </a:spcBef>
            </a:pPr>
            <a:r>
              <a:rPr lang="en-US" sz="3600" b="1" dirty="0" smtClean="0">
                <a:solidFill>
                  <a:srgbClr val="760000"/>
                </a:solidFill>
                <a:latin typeface="+mn-lt"/>
              </a:rPr>
              <a:t>C</a:t>
            </a:r>
            <a:r>
              <a:rPr lang="en-US" b="1" dirty="0" smtClean="0"/>
              <a:t>omplementarity</a:t>
            </a:r>
            <a:r>
              <a:rPr lang="en-US" dirty="0" smtClean="0"/>
              <a:t>. Do the potential partners offer complementary resources?</a:t>
            </a:r>
          </a:p>
          <a:p>
            <a:pPr>
              <a:lnSpc>
                <a:spcPct val="77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760000"/>
                </a:solidFill>
                <a:latin typeface="+mn-lt"/>
              </a:rPr>
              <a:t>C</a:t>
            </a:r>
            <a:r>
              <a:rPr lang="en-US" b="1" dirty="0" smtClean="0"/>
              <a:t>ongruent goals.</a:t>
            </a:r>
            <a:r>
              <a:rPr lang="en-US" dirty="0" smtClean="0"/>
              <a:t> Do the potential partners have common goals for the venture?</a:t>
            </a:r>
          </a:p>
          <a:p>
            <a:pPr>
              <a:lnSpc>
                <a:spcPct val="77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760000"/>
                </a:solidFill>
                <a:latin typeface="+mn-lt"/>
              </a:rPr>
              <a:t>C</a:t>
            </a:r>
            <a:r>
              <a:rPr lang="en-US" b="1" dirty="0" smtClean="0"/>
              <a:t>ompatibility</a:t>
            </a:r>
            <a:r>
              <a:rPr lang="en-US" dirty="0" smtClean="0"/>
              <a:t>. Are the firms compatible in terms of culture &amp; organization?</a:t>
            </a:r>
          </a:p>
          <a:p>
            <a:pPr>
              <a:lnSpc>
                <a:spcPct val="77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760000"/>
                </a:solidFill>
                <a:latin typeface="+mn-lt"/>
              </a:rPr>
              <a:t>C</a:t>
            </a:r>
            <a:r>
              <a:rPr lang="en-US" b="1" dirty="0" smtClean="0"/>
              <a:t>hange</a:t>
            </a:r>
            <a:r>
              <a:rPr lang="en-US" dirty="0" smtClean="0"/>
              <a:t>. How will the other three C’s change over the course of an alliance?</a:t>
            </a:r>
          </a:p>
        </p:txBody>
      </p:sp>
    </p:spTree>
    <p:extLst>
      <p:ext uri="{BB962C8B-B14F-4D97-AF65-F5344CB8AC3E}">
        <p14:creationId xmlns:p14="http://schemas.microsoft.com/office/powerpoint/2010/main" val="168122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 lIns="90488" tIns="44450" rIns="90488" bIns="44450">
            <a:normAutofit fontScale="90000"/>
          </a:bodyPr>
          <a:lstStyle/>
          <a:p>
            <a:pPr>
              <a:defRPr/>
            </a:pPr>
            <a:r>
              <a:rPr lang="en-US" sz="4400" dirty="0" smtClean="0">
                <a:solidFill>
                  <a:srgbClr val="760000"/>
                </a:solidFill>
              </a:rPr>
              <a:t>The Global Game: Introduction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2500" y="1143000"/>
            <a:ext cx="7239000" cy="4114800"/>
          </a:xfrm>
        </p:spPr>
        <p:txBody>
          <a:bodyPr lIns="90488" tIns="44450" rIns="90488" bIns="44450">
            <a:normAutofit fontScale="92500" lnSpcReduction="10000"/>
          </a:bodyPr>
          <a:lstStyle/>
          <a:p>
            <a:pPr>
              <a:lnSpc>
                <a:spcPct val="75000"/>
              </a:lnSpc>
              <a:defRPr/>
            </a:pPr>
            <a:r>
              <a:rPr lang="en-US" b="1" dirty="0" smtClean="0">
                <a:solidFill>
                  <a:schemeClr val="tx1"/>
                </a:solidFill>
              </a:rPr>
              <a:t>Object</a:t>
            </a:r>
            <a:r>
              <a:rPr lang="en-US" dirty="0" smtClean="0">
                <a:solidFill>
                  <a:schemeClr val="tx1"/>
                </a:solidFill>
              </a:rPr>
              <a:t>: Maximize value creation/points.</a:t>
            </a:r>
          </a:p>
          <a:p>
            <a:pPr>
              <a:lnSpc>
                <a:spcPct val="75000"/>
              </a:lnSpc>
              <a:defRPr/>
            </a:pPr>
            <a:r>
              <a:rPr lang="en-US" b="1" dirty="0" smtClean="0">
                <a:solidFill>
                  <a:schemeClr val="tx1"/>
                </a:solidFill>
              </a:rPr>
              <a:t>Rules</a:t>
            </a:r>
            <a:r>
              <a:rPr lang="en-US" dirty="0" smtClean="0">
                <a:solidFill>
                  <a:schemeClr val="tx1"/>
                </a:solidFill>
              </a:rPr>
              <a:t> are </a:t>
            </a:r>
            <a:r>
              <a:rPr lang="en-US" dirty="0">
                <a:solidFill>
                  <a:schemeClr val="tx1"/>
                </a:solidFill>
              </a:rPr>
              <a:t>very</a:t>
            </a:r>
            <a:r>
              <a:rPr lang="en-US" dirty="0" smtClean="0">
                <a:solidFill>
                  <a:schemeClr val="tx1"/>
                </a:solidFill>
              </a:rPr>
              <a:t> lax. </a:t>
            </a:r>
            <a:r>
              <a:rPr lang="en-US" b="1" i="1" dirty="0" smtClean="0">
                <a:solidFill>
                  <a:schemeClr val="tx1"/>
                </a:solidFill>
              </a:rPr>
              <a:t>Anything goes </a:t>
            </a:r>
            <a:r>
              <a:rPr lang="en-US" b="1" i="1" u="sng" dirty="0" smtClean="0">
                <a:solidFill>
                  <a:schemeClr val="tx1"/>
                </a:solidFill>
              </a:rPr>
              <a:t>except 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lvl="1">
              <a:lnSpc>
                <a:spcPct val="75000"/>
              </a:lnSpc>
              <a:buClr>
                <a:srgbClr val="920000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Only use resources provided in the game</a:t>
            </a:r>
          </a:p>
          <a:p>
            <a:pPr lvl="1">
              <a:lnSpc>
                <a:spcPct val="75000"/>
              </a:lnSpc>
              <a:buClr>
                <a:srgbClr val="920000"/>
              </a:buClr>
              <a:defRPr/>
            </a:pPr>
            <a:r>
              <a:rPr lang="en-US" dirty="0" smtClean="0">
                <a:solidFill>
                  <a:schemeClr val="tx1"/>
                </a:solidFill>
              </a:rPr>
              <a:t>Paper knives &amp; scissors are not weapons!!!</a:t>
            </a:r>
          </a:p>
          <a:p>
            <a:pPr lvl="1">
              <a:lnSpc>
                <a:spcPct val="75000"/>
              </a:lnSpc>
              <a:buClr>
                <a:srgbClr val="920000"/>
              </a:buClr>
              <a:defRPr/>
            </a:pPr>
            <a:r>
              <a:rPr lang="en-US" b="1" i="1" dirty="0" smtClean="0">
                <a:solidFill>
                  <a:schemeClr val="tx1"/>
                </a:solidFill>
              </a:rPr>
              <a:t>Example</a:t>
            </a:r>
            <a:r>
              <a:rPr lang="en-US" dirty="0" smtClean="0">
                <a:solidFill>
                  <a:schemeClr val="tx1"/>
                </a:solidFill>
              </a:rPr>
              <a:t>: You can trade </a:t>
            </a:r>
            <a:r>
              <a:rPr lang="en-US" dirty="0">
                <a:solidFill>
                  <a:schemeClr val="tx1"/>
                </a:solidFill>
              </a:rPr>
              <a:t>any resources (natural, technology, knowledge, even team members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</a:p>
          <a:p>
            <a:pPr>
              <a:lnSpc>
                <a:spcPct val="75000"/>
              </a:lnSpc>
              <a:defRPr/>
            </a:pPr>
            <a:r>
              <a:rPr lang="en-US" b="1" dirty="0" smtClean="0">
                <a:solidFill>
                  <a:schemeClr val="tx1"/>
                </a:solidFill>
              </a:rPr>
              <a:t>Scoring</a:t>
            </a:r>
            <a:r>
              <a:rPr lang="en-US" dirty="0" smtClean="0">
                <a:solidFill>
                  <a:schemeClr val="tx1"/>
                </a:solidFill>
              </a:rPr>
              <a:t>: Teams have different info about the point system, but one system applies to all.</a:t>
            </a:r>
          </a:p>
          <a:p>
            <a:pPr>
              <a:lnSpc>
                <a:spcPct val="75000"/>
              </a:lnSpc>
              <a:defRPr/>
            </a:pPr>
            <a:r>
              <a:rPr lang="en-US" b="1" dirty="0" smtClean="0">
                <a:solidFill>
                  <a:schemeClr val="tx1"/>
                </a:solidFill>
              </a:rPr>
              <a:t>Timing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lvl="1">
              <a:lnSpc>
                <a:spcPct val="75000"/>
              </a:lnSpc>
              <a:buClr>
                <a:srgbClr val="920000"/>
              </a:buClr>
              <a:defRPr/>
            </a:pPr>
            <a:r>
              <a:rPr lang="en-US" dirty="0">
                <a:solidFill>
                  <a:schemeClr val="tx1"/>
                </a:solidFill>
              </a:rPr>
              <a:t>Strategizing in your area (5 min).</a:t>
            </a:r>
          </a:p>
          <a:p>
            <a:pPr lvl="1">
              <a:lnSpc>
                <a:spcPct val="75000"/>
              </a:lnSpc>
              <a:buClr>
                <a:srgbClr val="920000"/>
              </a:buClr>
              <a:defRPr/>
            </a:pPr>
            <a:r>
              <a:rPr lang="en-US" dirty="0">
                <a:solidFill>
                  <a:schemeClr val="tx1"/>
                </a:solidFill>
              </a:rPr>
              <a:t>Play/Production (25 min).</a:t>
            </a:r>
          </a:p>
          <a:p>
            <a:pPr lvl="1">
              <a:lnSpc>
                <a:spcPct val="75000"/>
              </a:lnSpc>
              <a:buClr>
                <a:srgbClr val="920000"/>
              </a:buClr>
              <a:defRPr/>
            </a:pPr>
            <a:r>
              <a:rPr lang="en-US" dirty="0">
                <a:solidFill>
                  <a:schemeClr val="tx1"/>
                </a:solidFill>
              </a:rPr>
              <a:t>Inventory/Scoring </a:t>
            </a:r>
            <a:r>
              <a:rPr lang="en-US" dirty="0" smtClean="0">
                <a:solidFill>
                  <a:schemeClr val="tx1"/>
                </a:solidFill>
              </a:rPr>
              <a:t>w/auditor (10 min).</a:t>
            </a:r>
          </a:p>
        </p:txBody>
      </p:sp>
      <p:pic>
        <p:nvPicPr>
          <p:cNvPr id="101380" name="Picture 4" descr="http://www.icare-2b.org/wp-content/uploads/2011/07/Negotiation2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761078"/>
            <a:ext cx="1695450" cy="1449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06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7772400" cy="609600"/>
          </a:xfrm>
        </p:spPr>
        <p:txBody>
          <a:bodyPr lIns="90488" tIns="44450" rIns="90488" bIns="44450"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760000"/>
                </a:solidFill>
              </a:rPr>
              <a:t>The Global Game: Inventory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8153400" cy="685800"/>
          </a:xfrm>
        </p:spPr>
        <p:txBody>
          <a:bodyPr lIns="90488" tIns="44450" rIns="90488" bIns="44450"/>
          <a:lstStyle/>
          <a:p>
            <a:pPr marL="350838" indent="-350838">
              <a:lnSpc>
                <a:spcPct val="77000"/>
              </a:lnSpc>
              <a:spcBef>
                <a:spcPct val="50000"/>
              </a:spcBef>
              <a:buSzPct val="150000"/>
              <a:defRPr/>
            </a:pPr>
            <a:r>
              <a:rPr lang="en-US" sz="2800" b="1" dirty="0" smtClean="0"/>
              <a:t>Inventory worksheet</a:t>
            </a:r>
            <a:r>
              <a:rPr lang="en-US" sz="2800" dirty="0" smtClean="0"/>
              <a:t>: What did you produce?</a:t>
            </a:r>
          </a:p>
        </p:txBody>
      </p:sp>
      <p:sp>
        <p:nvSpPr>
          <p:cNvPr id="296022" name="Rectangle 86"/>
          <p:cNvSpPr>
            <a:spLocks noChangeArrowheads="1"/>
          </p:cNvSpPr>
          <p:nvPr/>
        </p:nvSpPr>
        <p:spPr bwMode="auto">
          <a:xfrm>
            <a:off x="685800" y="4953000"/>
            <a:ext cx="7162800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457200" indent="-457200" algn="l">
              <a:lnSpc>
                <a:spcPct val="70000"/>
              </a:lnSpc>
              <a:spcBef>
                <a:spcPct val="0"/>
              </a:spcBef>
              <a:buClr>
                <a:srgbClr val="093757"/>
              </a:buClr>
              <a:buSzPct val="150000"/>
              <a:buBlip>
                <a:blip r:embed="rId3"/>
              </a:buBlip>
              <a:defRPr/>
            </a:pPr>
            <a:r>
              <a:rPr lang="en-US" sz="2800" b="1" dirty="0">
                <a:solidFill>
                  <a:srgbClr val="093757"/>
                </a:solidFill>
                <a:latin typeface="+mn-lt"/>
              </a:rPr>
              <a:t>Scoring</a:t>
            </a:r>
            <a:r>
              <a:rPr lang="en-US" sz="2800" dirty="0">
                <a:solidFill>
                  <a:srgbClr val="093757"/>
                </a:solidFill>
                <a:latin typeface="+mn-lt"/>
              </a:rPr>
              <a:t>: </a:t>
            </a:r>
          </a:p>
          <a:p>
            <a:pPr marL="742950" lvl="1" indent="-285750" algn="l">
              <a:lnSpc>
                <a:spcPct val="70000"/>
              </a:lnSpc>
              <a:spcBef>
                <a:spcPct val="0"/>
              </a:spcBef>
              <a:buClr>
                <a:srgbClr val="920000"/>
              </a:buClr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srgbClr val="093757"/>
                </a:solidFill>
                <a:latin typeface="+mn-lt"/>
              </a:rPr>
              <a:t>Turn in inventory worksheet</a:t>
            </a:r>
          </a:p>
          <a:p>
            <a:pPr marL="742950" lvl="1" indent="-285750" algn="l">
              <a:lnSpc>
                <a:spcPct val="70000"/>
              </a:lnSpc>
              <a:spcBef>
                <a:spcPct val="0"/>
              </a:spcBef>
              <a:buClr>
                <a:srgbClr val="920000"/>
              </a:buClr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srgbClr val="093757"/>
                </a:solidFill>
                <a:latin typeface="+mn-lt"/>
              </a:rPr>
              <a:t>Get the point system</a:t>
            </a:r>
          </a:p>
          <a:p>
            <a:pPr marL="742950" lvl="1" indent="-285750" algn="l">
              <a:lnSpc>
                <a:spcPct val="70000"/>
              </a:lnSpc>
              <a:spcBef>
                <a:spcPct val="0"/>
              </a:spcBef>
              <a:buClr>
                <a:srgbClr val="920000"/>
              </a:buClr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srgbClr val="093757"/>
                </a:solidFill>
                <a:latin typeface="+mn-lt"/>
              </a:rPr>
              <a:t>Value the output</a:t>
            </a:r>
          </a:p>
        </p:txBody>
      </p:sp>
      <p:sp>
        <p:nvSpPr>
          <p:cNvPr id="296023" name="Rectangle 87"/>
          <p:cNvSpPr>
            <a:spLocks noChangeArrowheads="1"/>
          </p:cNvSpPr>
          <p:nvPr/>
        </p:nvSpPr>
        <p:spPr bwMode="auto">
          <a:xfrm>
            <a:off x="685800" y="2819400"/>
            <a:ext cx="8153400" cy="182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457200" indent="-457200" algn="l">
              <a:lnSpc>
                <a:spcPct val="75000"/>
              </a:lnSpc>
              <a:spcBef>
                <a:spcPct val="0"/>
              </a:spcBef>
              <a:buClr>
                <a:srgbClr val="093757"/>
              </a:buClr>
              <a:buSzPct val="150000"/>
              <a:buBlip>
                <a:blip r:embed="rId3"/>
              </a:buBlip>
              <a:defRPr/>
            </a:pPr>
            <a:r>
              <a:rPr lang="en-US" sz="2800" b="1" dirty="0"/>
              <a:t>External</a:t>
            </a:r>
            <a:r>
              <a:rPr lang="en-US" sz="2800" b="1" dirty="0">
                <a:latin typeface="+mn-lt"/>
              </a:rPr>
              <a:t> auditor</a:t>
            </a:r>
            <a:r>
              <a:rPr lang="en-US" sz="2800" dirty="0">
                <a:latin typeface="+mn-lt"/>
              </a:rPr>
              <a:t>: </a:t>
            </a:r>
            <a:r>
              <a:rPr lang="en-US" sz="2800" dirty="0" smtClean="0">
                <a:latin typeface="+mn-lt"/>
              </a:rPr>
              <a:t>Certify output </a:t>
            </a:r>
            <a:r>
              <a:rPr lang="en-US" sz="2800" dirty="0">
                <a:latin typeface="+mn-lt"/>
              </a:rPr>
              <a:t>&amp; return form</a:t>
            </a:r>
          </a:p>
          <a:p>
            <a:pPr marL="742950" lvl="1" indent="-285750" algn="l">
              <a:lnSpc>
                <a:spcPct val="75000"/>
              </a:lnSpc>
              <a:spcBef>
                <a:spcPct val="0"/>
              </a:spcBef>
              <a:buClr>
                <a:srgbClr val="920000"/>
              </a:buClr>
              <a:buFont typeface="Wingdings" pitchFamily="2" charset="2"/>
              <a:buChar char="§"/>
              <a:defRPr/>
            </a:pPr>
            <a:r>
              <a:rPr lang="en-US" sz="2800" dirty="0">
                <a:latin typeface="+mn-lt"/>
              </a:rPr>
              <a:t>Shapes must be “reasonably” neat</a:t>
            </a:r>
          </a:p>
          <a:p>
            <a:pPr marL="742950" lvl="1" indent="-285750" algn="l">
              <a:lnSpc>
                <a:spcPct val="75000"/>
              </a:lnSpc>
              <a:spcBef>
                <a:spcPct val="0"/>
              </a:spcBef>
              <a:buClr>
                <a:srgbClr val="920000"/>
              </a:buClr>
              <a:buFont typeface="Wingdings" pitchFamily="2" charset="2"/>
              <a:buChar char="§"/>
              <a:defRPr/>
            </a:pPr>
            <a:r>
              <a:rPr lang="en-US" sz="2800" dirty="0">
                <a:latin typeface="+mn-lt"/>
              </a:rPr>
              <a:t>Shapes must be same size as templates</a:t>
            </a:r>
          </a:p>
          <a:p>
            <a:pPr marL="742950" lvl="1" indent="-285750" algn="l">
              <a:lnSpc>
                <a:spcPct val="75000"/>
              </a:lnSpc>
              <a:spcBef>
                <a:spcPct val="0"/>
              </a:spcBef>
              <a:buClr>
                <a:srgbClr val="920000"/>
              </a:buClr>
              <a:buFont typeface="Wingdings" pitchFamily="2" charset="2"/>
              <a:buChar char="§"/>
              <a:defRPr/>
            </a:pPr>
            <a:r>
              <a:rPr lang="en-US" sz="2800" dirty="0">
                <a:latin typeface="+mn-lt"/>
              </a:rPr>
              <a:t>Shapes must be on paper only – no cardboard</a:t>
            </a:r>
          </a:p>
          <a:p>
            <a:pPr marL="742950" lvl="1" indent="-285750" algn="l">
              <a:lnSpc>
                <a:spcPct val="75000"/>
              </a:lnSpc>
              <a:spcBef>
                <a:spcPct val="0"/>
              </a:spcBef>
              <a:buClr>
                <a:srgbClr val="920000"/>
              </a:buClr>
              <a:buFont typeface="Wingdings" pitchFamily="2" charset="2"/>
              <a:buChar char="§"/>
              <a:defRPr/>
            </a:pPr>
            <a:r>
              <a:rPr lang="en-US" sz="2800" dirty="0">
                <a:latin typeface="+mn-lt"/>
              </a:rPr>
              <a:t>Cannot change paper color with </a:t>
            </a:r>
            <a:r>
              <a:rPr lang="en-US" sz="2800" dirty="0" smtClean="0">
                <a:latin typeface="+mn-lt"/>
              </a:rPr>
              <a:t>pen/highlighter</a:t>
            </a:r>
            <a:endParaRPr lang="en-US" sz="2800" dirty="0">
              <a:latin typeface="+mn-lt"/>
            </a:endParaRPr>
          </a:p>
          <a:p>
            <a:pPr marL="742950" lvl="1" indent="-285750" algn="l">
              <a:lnSpc>
                <a:spcPct val="75000"/>
              </a:lnSpc>
              <a:spcBef>
                <a:spcPct val="0"/>
              </a:spcBef>
              <a:buClr>
                <a:srgbClr val="920000"/>
              </a:buClr>
              <a:buFont typeface="Wingdings" pitchFamily="2" charset="2"/>
              <a:buChar char="§"/>
              <a:defRPr/>
            </a:pPr>
            <a:r>
              <a:rPr lang="en-US" sz="2800" b="1" dirty="0">
                <a:solidFill>
                  <a:srgbClr val="EBE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Yellow</a:t>
            </a:r>
            <a:r>
              <a:rPr lang="en-US" sz="2800" dirty="0">
                <a:latin typeface="+mn-lt"/>
              </a:rPr>
              <a:t> Xs made </a:t>
            </a:r>
            <a:r>
              <a:rPr lang="en-US" sz="2800" dirty="0" smtClean="0">
                <a:latin typeface="+mn-lt"/>
              </a:rPr>
              <a:t>only with highlighter </a:t>
            </a:r>
            <a:r>
              <a:rPr lang="en-US" sz="2800" dirty="0">
                <a:latin typeface="+mn-lt"/>
              </a:rPr>
              <a:t>provided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295400" y="1219200"/>
          <a:ext cx="5867400" cy="136245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{F5AB1C69-6EDB-4FF4-983F-18BD219EF322}</a:tableStyleId>
              </a:tblPr>
              <a:tblGrid>
                <a:gridCol w="1930400"/>
                <a:gridCol w="732221"/>
                <a:gridCol w="732221"/>
                <a:gridCol w="732221"/>
                <a:gridCol w="698937"/>
                <a:gridCol w="1041400"/>
              </a:tblGrid>
              <a:tr h="226543">
                <a:tc row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solidFill>
                            <a:schemeClr val="bg2"/>
                          </a:solidFill>
                        </a:rPr>
                        <a:t>Shapes </a:t>
                      </a:r>
                      <a:r>
                        <a:rPr lang="en-US" sz="1800" b="0" dirty="0" smtClean="0">
                          <a:solidFill>
                            <a:schemeClr val="bg2"/>
                          </a:solidFill>
                        </a:rPr>
                        <a:t>(from templates</a:t>
                      </a:r>
                      <a:endParaRPr lang="en-US" sz="1800" b="0" dirty="0">
                        <a:solidFill>
                          <a:schemeClr val="bg2"/>
                        </a:solidFill>
                      </a:endParaRPr>
                    </a:p>
                  </a:txBody>
                  <a:tcPr marL="18288" marR="18288" marT="18288" marB="18288" anchor="b">
                    <a:lnL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solidFill>
                            <a:schemeClr val="bg2"/>
                          </a:solidFill>
                        </a:rPr>
                        <a:t>Paper Colors</a:t>
                      </a:r>
                      <a:endParaRPr lang="en-US" sz="1800" dirty="0">
                        <a:solidFill>
                          <a:schemeClr val="bg2"/>
                        </a:solidFill>
                      </a:endParaRPr>
                    </a:p>
                  </a:txBody>
                  <a:tcPr marL="18288" marR="18288" marT="18288" marB="18288" anchor="b">
                    <a:lnL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800" dirty="0" smtClean="0">
                          <a:solidFill>
                            <a:schemeClr val="bg2"/>
                          </a:solidFill>
                        </a:rPr>
                        <a:t># w/ yellow Xs</a:t>
                      </a:r>
                      <a:endParaRPr lang="en-US" sz="1800" dirty="0">
                        <a:solidFill>
                          <a:schemeClr val="bg2"/>
                        </a:solidFill>
                      </a:endParaRPr>
                    </a:p>
                  </a:txBody>
                  <a:tcPr marL="18288" marR="18288" marT="18288" marB="18288" anchor="b">
                    <a:lnL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</a:tr>
              <a:tr h="226543">
                <a:tc vMerge="1">
                  <a:txBody>
                    <a:bodyPr/>
                    <a:lstStyle/>
                    <a:p>
                      <a:pPr marL="0" eaLnBrk="1" hangingPunct="1"/>
                      <a:endParaRPr lang="en-US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19598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eaLnBrk="1" hangingPunct="1">
                        <a:lnSpc>
                          <a:spcPct val="80000"/>
                        </a:lnSpc>
                      </a:pPr>
                      <a:r>
                        <a:rPr lang="en-US" sz="1800" b="1" dirty="0" smtClean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White</a:t>
                      </a:r>
                      <a:endParaRPr lang="en-US" sz="1800" b="1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" marR="18288" marT="18288" marB="18288" anchor="b">
                    <a:lnL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eaLnBrk="1" hangingPunct="1">
                        <a:lnSpc>
                          <a:spcPct val="80000"/>
                        </a:lnSpc>
                      </a:pPr>
                      <a:r>
                        <a:rPr lang="en-US" sz="1800" b="1" dirty="0" smtClean="0">
                          <a:solidFill>
                            <a:srgbClr val="EBE600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US" sz="1800" b="1" dirty="0">
                        <a:solidFill>
                          <a:srgbClr val="EBE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" marR="18288" marT="18288" marB="18288" anchor="b">
                    <a:lnL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eaLnBrk="1" hangingPunct="1">
                        <a:lnSpc>
                          <a:spcPct val="80000"/>
                        </a:lnSpc>
                      </a:pPr>
                      <a:r>
                        <a:rPr lang="en-US" sz="1800" b="1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US" sz="1800" b="1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" marR="18288" marT="18288" marB="18288" anchor="b">
                    <a:lnL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eaLnBrk="1" hangingPunct="1">
                        <a:lnSpc>
                          <a:spcPct val="80000"/>
                        </a:lnSpc>
                      </a:pP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" marR="18288" marT="18288" marB="18288" anchor="b">
                    <a:lnL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eaLnBrk="1" hangingPunct="1"/>
                      <a:endParaRPr lang="en-US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195985"/>
                    </a:solidFill>
                  </a:tcPr>
                </a:tc>
              </a:tr>
              <a:tr h="255371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Squares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71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Triangles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71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Circles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dirty="0"/>
                    </a:p>
                  </a:txBody>
                  <a:tcPr marL="45720" marR="45720">
                    <a:lnL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6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594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 lIns="90488" tIns="44450" rIns="90488" bIns="44450"/>
          <a:lstStyle/>
          <a:p>
            <a:pPr>
              <a:defRPr/>
            </a:pPr>
            <a:r>
              <a:rPr lang="en-US" dirty="0">
                <a:solidFill>
                  <a:srgbClr val="760000"/>
                </a:solidFill>
              </a:rPr>
              <a:t>The Global Game: Scoring System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229600" cy="533400"/>
          </a:xfrm>
        </p:spPr>
        <p:txBody>
          <a:bodyPr lIns="90488" tIns="44450" rIns="90488" bIns="44450"/>
          <a:lstStyle/>
          <a:p>
            <a:pPr>
              <a:lnSpc>
                <a:spcPct val="75000"/>
              </a:lnSpc>
              <a:spcBef>
                <a:spcPct val="50000"/>
              </a:spcBef>
              <a:buSzPct val="150000"/>
              <a:defRPr/>
            </a:pPr>
            <a:r>
              <a:rPr lang="en-US" sz="2800" b="1" dirty="0" smtClean="0"/>
              <a:t>Point Values as follows:</a:t>
            </a:r>
          </a:p>
        </p:txBody>
      </p:sp>
      <p:sp>
        <p:nvSpPr>
          <p:cNvPr id="278534" name="Rectangle 6"/>
          <p:cNvSpPr>
            <a:spLocks noChangeArrowheads="1"/>
          </p:cNvSpPr>
          <p:nvPr/>
        </p:nvSpPr>
        <p:spPr bwMode="auto">
          <a:xfrm>
            <a:off x="609600" y="3810000"/>
            <a:ext cx="8229600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457200" indent="-457200" algn="l">
              <a:lnSpc>
                <a:spcPct val="77000"/>
              </a:lnSpc>
              <a:spcBef>
                <a:spcPct val="50000"/>
              </a:spcBef>
              <a:buClr>
                <a:srgbClr val="093757"/>
              </a:buClr>
              <a:buSzPct val="150000"/>
              <a:buBlip>
                <a:blip r:embed="rId3"/>
              </a:buBlip>
              <a:defRPr/>
            </a:pPr>
            <a:r>
              <a:rPr lang="en-US" sz="2800" b="1" dirty="0">
                <a:latin typeface="+mn-lt"/>
              </a:rPr>
              <a:t>Debrief</a:t>
            </a:r>
            <a:r>
              <a:rPr lang="en-US" sz="2800" dirty="0">
                <a:latin typeface="+mn-lt"/>
              </a:rPr>
              <a:t>: Be prepared to present your analysis of the following questions.</a:t>
            </a:r>
          </a:p>
          <a:p>
            <a:pPr marL="742950" lvl="1" indent="-285750" algn="l">
              <a:lnSpc>
                <a:spcPct val="77000"/>
              </a:lnSpc>
              <a:spcBef>
                <a:spcPct val="10000"/>
              </a:spcBef>
              <a:buClr>
                <a:srgbClr val="920000"/>
              </a:buClr>
              <a:buFont typeface="Wingdings" pitchFamily="2" charset="2"/>
              <a:buChar char="§"/>
              <a:defRPr/>
            </a:pPr>
            <a:r>
              <a:rPr lang="en-US" sz="2800" dirty="0">
                <a:latin typeface="+mn-lt"/>
              </a:rPr>
              <a:t>What happened – keys to success/failure?</a:t>
            </a:r>
          </a:p>
          <a:p>
            <a:pPr marL="742950" lvl="1" indent="-285750" algn="l">
              <a:lnSpc>
                <a:spcPct val="77000"/>
              </a:lnSpc>
              <a:spcBef>
                <a:spcPct val="10000"/>
              </a:spcBef>
              <a:buClr>
                <a:srgbClr val="920000"/>
              </a:buClr>
              <a:buFont typeface="Wingdings" pitchFamily="2" charset="2"/>
              <a:buChar char="§"/>
              <a:defRPr/>
            </a:pPr>
            <a:r>
              <a:rPr lang="en-US" sz="2800" dirty="0">
                <a:latin typeface="+mn-lt"/>
              </a:rPr>
              <a:t>What are the risks of forming alliances? How to guard against these?</a:t>
            </a:r>
          </a:p>
          <a:p>
            <a:pPr marL="742950" lvl="1" indent="-285750" algn="l">
              <a:lnSpc>
                <a:spcPct val="77000"/>
              </a:lnSpc>
              <a:spcBef>
                <a:spcPct val="10000"/>
              </a:spcBef>
              <a:buClr>
                <a:srgbClr val="920000"/>
              </a:buClr>
              <a:buFont typeface="Wingdings" pitchFamily="2" charset="2"/>
              <a:buChar char="§"/>
              <a:defRPr/>
            </a:pPr>
            <a:r>
              <a:rPr lang="en-US" sz="2800" dirty="0">
                <a:latin typeface="+mn-lt"/>
              </a:rPr>
              <a:t>What lessons for choosing alliance partners?</a:t>
            </a:r>
            <a:endParaRPr lang="en-US" sz="2800" b="1" dirty="0">
              <a:latin typeface="+mn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219200" y="1663065"/>
          <a:ext cx="5867400" cy="166420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30400"/>
                <a:gridCol w="732221"/>
                <a:gridCol w="732221"/>
                <a:gridCol w="732221"/>
                <a:gridCol w="698937"/>
                <a:gridCol w="1041400"/>
              </a:tblGrid>
              <a:tr h="152273">
                <a:tc row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800" dirty="0" smtClean="0"/>
                        <a:t>Shapes </a:t>
                      </a:r>
                      <a:r>
                        <a:rPr lang="en-US" sz="1800" b="0" dirty="0" smtClean="0"/>
                        <a:t>(from templates</a:t>
                      </a:r>
                      <a:endParaRPr lang="en-US" sz="1800" b="0" dirty="0"/>
                    </a:p>
                  </a:txBody>
                  <a:tcPr marL="18288" marR="18288" marT="18288" marB="18288" anchor="b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/>
                        <a:t>Paper Colors</a:t>
                      </a:r>
                      <a:endParaRPr lang="en-US" sz="1800" dirty="0"/>
                    </a:p>
                  </a:txBody>
                  <a:tcPr marL="18288" marR="18288" marT="18288" marB="18288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800" dirty="0" smtClean="0"/>
                        <a:t># w/ yellow Xs</a:t>
                      </a:r>
                      <a:endParaRPr lang="en-US" sz="1800" dirty="0"/>
                    </a:p>
                  </a:txBody>
                  <a:tcPr marL="18288" marR="18288" marT="18288" marB="18288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0000"/>
                    </a:solidFill>
                  </a:tcPr>
                </a:tc>
              </a:tr>
              <a:tr h="69977">
                <a:tc vMerge="1">
                  <a:txBody>
                    <a:bodyPr/>
                    <a:lstStyle/>
                    <a:p>
                      <a:pPr marL="0" eaLnBrk="1" hangingPunct="1"/>
                      <a:endParaRPr lang="en-US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19598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eaLnBrk="1" hangingPunct="1">
                        <a:lnSpc>
                          <a:spcPct val="80000"/>
                        </a:lnSpc>
                      </a:pPr>
                      <a:r>
                        <a:rPr lang="en-US" sz="1800" b="1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White</a:t>
                      </a:r>
                      <a:endParaRPr lang="en-US" sz="1800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" marR="18288" marT="18288" marB="18288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eaLnBrk="1" hangingPunct="1">
                        <a:lnSpc>
                          <a:spcPct val="80000"/>
                        </a:lnSpc>
                      </a:pPr>
                      <a:r>
                        <a:rPr lang="en-US" sz="1800" b="1" dirty="0" smtClean="0">
                          <a:solidFill>
                            <a:srgbClr val="EBE600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US" sz="1800" b="1" dirty="0">
                        <a:solidFill>
                          <a:srgbClr val="EBE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" marR="18288" marT="18288" marB="18288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eaLnBrk="1" hangingPunct="1">
                        <a:lnSpc>
                          <a:spcPct val="80000"/>
                        </a:lnSpc>
                      </a:pPr>
                      <a:r>
                        <a:rPr lang="en-US" sz="1800" b="1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US" sz="1800" b="1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" marR="18288" marT="18288" marB="18288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eaLnBrk="1" hangingPunct="1">
                        <a:lnSpc>
                          <a:spcPct val="80000"/>
                        </a:lnSpc>
                      </a:pP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" marR="18288" marT="18288" marB="18288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00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eaLnBrk="1" hangingPunct="1"/>
                      <a:endParaRPr lang="en-US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195985"/>
                    </a:solidFill>
                  </a:tcPr>
                </a:tc>
              </a:tr>
              <a:tr h="286225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Squares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1½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225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Triangles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1½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225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Circles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7½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674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 lIns="90488" tIns="44450" rIns="90488" bIns="44450">
            <a:normAutofit fontScale="90000"/>
          </a:bodyPr>
          <a:lstStyle/>
          <a:p>
            <a:pPr>
              <a:defRPr/>
            </a:pPr>
            <a:r>
              <a:rPr lang="en-US" sz="4400" dirty="0">
                <a:solidFill>
                  <a:srgbClr val="760000"/>
                </a:solidFill>
              </a:rPr>
              <a:t>Selecting Partners:</a:t>
            </a:r>
            <a:br>
              <a:rPr lang="en-US" sz="4400" dirty="0">
                <a:solidFill>
                  <a:srgbClr val="760000"/>
                </a:solidFill>
              </a:rPr>
            </a:br>
            <a:r>
              <a:rPr lang="en-US" sz="4400" dirty="0">
                <a:solidFill>
                  <a:srgbClr val="760000"/>
                </a:solidFill>
              </a:rPr>
              <a:t>Where to Go for Resources…</a:t>
            </a:r>
          </a:p>
        </p:txBody>
      </p:sp>
      <p:graphicFrame>
        <p:nvGraphicFramePr>
          <p:cNvPr id="320833" name="Group 321"/>
          <p:cNvGraphicFramePr>
            <a:graphicFrameLocks noGrp="1"/>
          </p:cNvGraphicFramePr>
          <p:nvPr>
            <p:extLst/>
          </p:nvPr>
        </p:nvGraphicFramePr>
        <p:xfrm>
          <a:off x="381000" y="1673225"/>
          <a:ext cx="8305800" cy="406400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{1FECB4D8-DB02-4DC6-A0A2-4F2EBAE1DC90}</a:tableStyleId>
              </a:tblPr>
              <a:tblGrid>
                <a:gridCol w="1752600"/>
                <a:gridCol w="577850"/>
                <a:gridCol w="1066800"/>
                <a:gridCol w="1555750"/>
                <a:gridCol w="1676400"/>
                <a:gridCol w="1676400"/>
              </a:tblGrid>
              <a:tr h="677863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Team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b" horzOverflow="overflow">
                    <a:lnL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b" horzOverflow="overflow">
                    <a:lnL w="3175" cap="flat" cmpd="sng" algn="ctr">
                      <a:solidFill>
                        <a:srgbClr val="195985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59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People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b" horzOverflow="overflow">
                    <a:lnL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Natural Resources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b" horzOverflow="overflow">
                    <a:lnL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Technology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b" horzOverflow="overflow">
                    <a:lnL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Knowledge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b" horzOverflow="overflow">
                    <a:lnL w="190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760000"/>
                    </a:solidFill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1) Russia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170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ctr" horzOverflow="overflow">
                    <a:lnR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2) U.S.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260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ctr" horzOverflow="overflow">
                    <a:lnR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3) China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150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ctr" horzOverflow="overflow">
                    <a:lnR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4) Germany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ctr" horzOverflow="overflow">
                    <a:lnR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5) Japan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288" marR="18288" anchor="ctr" horzOverflow="overflow">
                    <a:lnR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18288" marR="18288" anchor="ctr" horzOverflow="overflow">
                    <a:lnL w="3175" cap="flat" cmpd="sng" algn="ctr">
                      <a:solidFill>
                        <a:srgbClr val="19598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35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98" y="1147667"/>
            <a:ext cx="7666002" cy="416992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19"/>
          <p:cNvSpPr>
            <a:spLocks noChangeArrowheads="1"/>
          </p:cNvSpPr>
          <p:nvPr/>
        </p:nvSpPr>
        <p:spPr bwMode="auto">
          <a:xfrm>
            <a:off x="0" y="152400"/>
            <a:ext cx="91440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0"/>
              </a:spcBef>
              <a:defRPr/>
            </a:pPr>
            <a:r>
              <a:rPr lang="en-US" sz="4000" b="1" dirty="0">
                <a:solidFill>
                  <a:srgbClr val="760000"/>
                </a:solidFill>
              </a:rPr>
              <a:t>Over 50% of Mergers are </a:t>
            </a:r>
            <a:r>
              <a:rPr lang="en-US" sz="4000" b="1" i="1" dirty="0">
                <a:solidFill>
                  <a:srgbClr val="760000"/>
                </a:solidFill>
              </a:rPr>
              <a:t>Low Value </a:t>
            </a:r>
            <a:r>
              <a:rPr lang="en-US" sz="4000" b="1" dirty="0" smtClean="0">
                <a:solidFill>
                  <a:srgbClr val="760000"/>
                </a:solidFill>
              </a:rPr>
              <a:t>Combinations</a:t>
            </a:r>
            <a:endParaRPr lang="en-US" sz="4400" dirty="0">
              <a:solidFill>
                <a:srgbClr val="760000"/>
              </a:solidFill>
              <a:latin typeface="+mn-lt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1174263" y="2628492"/>
            <a:ext cx="5531337" cy="2855221"/>
            <a:chOff x="-118946" y="2601283"/>
            <a:chExt cx="5398679" cy="2729814"/>
          </a:xfrm>
          <a:effectLst>
            <a:outerShdw blurRad="76200" dist="88900" dir="2700000" sx="101000" sy="101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-118946" y="2601283"/>
              <a:ext cx="1828800" cy="838200"/>
            </a:xfrm>
            <a:prstGeom prst="ellipse">
              <a:avLst/>
            </a:prstGeom>
            <a:solidFill>
              <a:srgbClr val="00B050">
                <a:alpha val="25000"/>
              </a:srgbClr>
            </a:solidFill>
            <a:ln w="25400"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298533" y="3730897"/>
              <a:ext cx="1981200" cy="1600200"/>
            </a:xfrm>
            <a:prstGeom prst="ellipse">
              <a:avLst/>
            </a:prstGeom>
            <a:solidFill>
              <a:srgbClr val="00B050">
                <a:alpha val="25000"/>
              </a:srgbClr>
            </a:solidFill>
            <a:ln w="25400"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304800" y="5565136"/>
            <a:ext cx="6705600" cy="683264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b="1" dirty="0" smtClean="0">
                <a:latin typeface="+mn-lt"/>
              </a:rPr>
              <a:t>          %	</a:t>
            </a:r>
            <a:r>
              <a:rPr lang="en-US" sz="2400" dirty="0" smtClean="0">
                <a:latin typeface="+mn-lt"/>
              </a:rPr>
              <a:t>= Frequency of Merger (of 26 mergers)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b="1" dirty="0" smtClean="0">
                <a:latin typeface="+mn-lt"/>
              </a:rPr>
              <a:t>Points	</a:t>
            </a:r>
            <a:r>
              <a:rPr lang="en-US" sz="2400" dirty="0" smtClean="0">
                <a:latin typeface="+mn-lt"/>
              </a:rPr>
              <a:t>= Potential synergies for each combination</a:t>
            </a:r>
            <a:endParaRPr lang="en-US" sz="2400" dirty="0"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42999" y="3357467"/>
            <a:ext cx="7315201" cy="1974028"/>
            <a:chOff x="1142999" y="3429000"/>
            <a:chExt cx="7315201" cy="1974028"/>
          </a:xfrm>
        </p:grpSpPr>
        <p:sp>
          <p:nvSpPr>
            <p:cNvPr id="3" name="Rounded Rectangle 2"/>
            <p:cNvSpPr/>
            <p:nvPr/>
          </p:nvSpPr>
          <p:spPr>
            <a:xfrm>
              <a:off x="1142999" y="3429000"/>
              <a:ext cx="3649539" cy="1974028"/>
            </a:xfrm>
            <a:prstGeom prst="roundRect">
              <a:avLst/>
            </a:prstGeom>
            <a:solidFill>
              <a:srgbClr val="C00000">
                <a:alpha val="25000"/>
              </a:srgbClr>
            </a:solidFill>
            <a:ln w="25400"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621341" y="4725742"/>
              <a:ext cx="1836859" cy="663381"/>
            </a:xfrm>
            <a:prstGeom prst="roundRect">
              <a:avLst/>
            </a:prstGeom>
            <a:solidFill>
              <a:srgbClr val="C00000">
                <a:alpha val="25000"/>
              </a:srgbClr>
            </a:solidFill>
            <a:ln w="25400"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9340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33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>
                <a:solidFill>
                  <a:srgbClr val="760000"/>
                </a:solidFill>
              </a:rPr>
              <a:t>Four C’s in the Global Game</a:t>
            </a:r>
            <a:endParaRPr lang="en-US" dirty="0">
              <a:solidFill>
                <a:srgbClr val="760000"/>
              </a:solidFill>
            </a:endParaRP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143000"/>
            <a:ext cx="6934200" cy="50292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3600" b="1" dirty="0" smtClean="0">
                <a:solidFill>
                  <a:srgbClr val="760000"/>
                </a:solidFill>
                <a:latin typeface="+mj-lt"/>
              </a:rPr>
              <a:t>C</a:t>
            </a:r>
            <a:r>
              <a:rPr lang="en-US" b="1" dirty="0" smtClean="0"/>
              <a:t>omplementarity:</a:t>
            </a:r>
          </a:p>
          <a:p>
            <a:pPr lvl="1">
              <a:lnSpc>
                <a:spcPct val="75000"/>
              </a:lnSpc>
              <a:spcBef>
                <a:spcPct val="0"/>
              </a:spcBef>
            </a:pPr>
            <a:r>
              <a:rPr lang="en-US" dirty="0" smtClean="0"/>
              <a:t>How did you search for complementary resources (Search pattern &amp; questions to ask)?</a:t>
            </a:r>
          </a:p>
          <a:p>
            <a:pPr>
              <a:lnSpc>
                <a:spcPct val="75000"/>
              </a:lnSpc>
              <a:spcBef>
                <a:spcPts val="1200"/>
              </a:spcBef>
            </a:pPr>
            <a:r>
              <a:rPr lang="en-US" sz="3600" b="1" dirty="0">
                <a:solidFill>
                  <a:srgbClr val="760000"/>
                </a:solidFill>
                <a:latin typeface="+mj-lt"/>
              </a:rPr>
              <a:t>C</a:t>
            </a:r>
            <a:r>
              <a:rPr lang="en-US" b="1" dirty="0" smtClean="0"/>
              <a:t>ongruent goals:</a:t>
            </a:r>
            <a:endParaRPr lang="en-US" dirty="0" smtClean="0"/>
          </a:p>
          <a:p>
            <a:pPr lvl="1">
              <a:lnSpc>
                <a:spcPct val="75000"/>
              </a:lnSpc>
              <a:spcBef>
                <a:spcPct val="0"/>
              </a:spcBef>
            </a:pPr>
            <a:r>
              <a:rPr lang="en-US" dirty="0" smtClean="0"/>
              <a:t>What trading hazards concerned you? How did you adapt?</a:t>
            </a:r>
          </a:p>
          <a:p>
            <a:pPr lvl="1">
              <a:lnSpc>
                <a:spcPct val="75000"/>
              </a:lnSpc>
              <a:spcBef>
                <a:spcPct val="0"/>
              </a:spcBef>
            </a:pPr>
            <a:r>
              <a:rPr lang="en-US" dirty="0" smtClean="0"/>
              <a:t>How did you price resources?</a:t>
            </a:r>
          </a:p>
          <a:p>
            <a:pPr lvl="1">
              <a:lnSpc>
                <a:spcPct val="75000"/>
              </a:lnSpc>
              <a:spcBef>
                <a:spcPct val="0"/>
              </a:spcBef>
            </a:pPr>
            <a:r>
              <a:rPr lang="en-US" dirty="0" smtClean="0"/>
              <a:t>What determined bargaining power?</a:t>
            </a:r>
          </a:p>
          <a:p>
            <a:pPr>
              <a:lnSpc>
                <a:spcPct val="75000"/>
              </a:lnSpc>
              <a:spcBef>
                <a:spcPts val="1200"/>
              </a:spcBef>
            </a:pPr>
            <a:r>
              <a:rPr lang="en-US" sz="3600" b="1" dirty="0">
                <a:solidFill>
                  <a:srgbClr val="760000"/>
                </a:solidFill>
                <a:latin typeface="+mj-lt"/>
              </a:rPr>
              <a:t>C</a:t>
            </a:r>
            <a:r>
              <a:rPr lang="en-US" b="1" dirty="0" smtClean="0"/>
              <a:t>ompatibility:</a:t>
            </a:r>
          </a:p>
          <a:p>
            <a:pPr lvl="1">
              <a:lnSpc>
                <a:spcPct val="75000"/>
              </a:lnSpc>
              <a:spcBef>
                <a:spcPct val="5000"/>
              </a:spcBef>
            </a:pPr>
            <a:r>
              <a:rPr lang="en-US" dirty="0" smtClean="0"/>
              <a:t>Were some teams harder or easier to communicate with? Why?</a:t>
            </a:r>
          </a:p>
          <a:p>
            <a:pPr>
              <a:lnSpc>
                <a:spcPct val="75000"/>
              </a:lnSpc>
              <a:spcBef>
                <a:spcPts val="1200"/>
              </a:spcBef>
            </a:pPr>
            <a:r>
              <a:rPr lang="en-US" sz="3600" b="1" dirty="0">
                <a:solidFill>
                  <a:srgbClr val="760000"/>
                </a:solidFill>
                <a:latin typeface="+mj-lt"/>
              </a:rPr>
              <a:t>C</a:t>
            </a:r>
            <a:r>
              <a:rPr lang="en-US" b="1" dirty="0" smtClean="0"/>
              <a:t>hange:</a:t>
            </a:r>
            <a:r>
              <a:rPr lang="en-US" dirty="0" smtClean="0"/>
              <a:t> </a:t>
            </a:r>
          </a:p>
          <a:p>
            <a:pPr lvl="1">
              <a:lnSpc>
                <a:spcPct val="75000"/>
              </a:lnSpc>
              <a:spcBef>
                <a:spcPct val="5000"/>
              </a:spcBef>
            </a:pPr>
            <a:r>
              <a:rPr lang="en-US" dirty="0" smtClean="0"/>
              <a:t>How did the factors above shift over time?</a:t>
            </a:r>
          </a:p>
        </p:txBody>
      </p:sp>
    </p:spTree>
    <p:extLst>
      <p:ext uri="{BB962C8B-B14F-4D97-AF65-F5344CB8AC3E}">
        <p14:creationId xmlns:p14="http://schemas.microsoft.com/office/powerpoint/2010/main" val="81771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10308</TotalTime>
  <Words>1510</Words>
  <Application>Microsoft Office PowerPoint</Application>
  <PresentationFormat>On-screen Show (4:3)</PresentationFormat>
  <Paragraphs>335</Paragraphs>
  <Slides>29</Slides>
  <Notes>27</Notes>
  <HiddenSlides>5</HiddenSlides>
  <MMClips>1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SimSun</vt:lpstr>
      <vt:lpstr>Arial</vt:lpstr>
      <vt:lpstr>Arial Black</vt:lpstr>
      <vt:lpstr>Arial Narrow</vt:lpstr>
      <vt:lpstr>Bookman Old Style</vt:lpstr>
      <vt:lpstr>Calibri</vt:lpstr>
      <vt:lpstr>Calibri Light</vt:lpstr>
      <vt:lpstr>Candara</vt:lpstr>
      <vt:lpstr>Times New Roman</vt:lpstr>
      <vt:lpstr>Wingdings</vt:lpstr>
      <vt:lpstr>Office Theme</vt:lpstr>
      <vt:lpstr>Chart</vt:lpstr>
      <vt:lpstr>Global Game: The Search for Alliance Partners</vt:lpstr>
      <vt:lpstr>Agenda (12/4-5)</vt:lpstr>
      <vt:lpstr>“Four C’s” Framework for Evaluating Alliance Opportunities</vt:lpstr>
      <vt:lpstr>The Global Game: Introduction</vt:lpstr>
      <vt:lpstr>The Global Game: Inventory</vt:lpstr>
      <vt:lpstr>The Global Game: Scoring System</vt:lpstr>
      <vt:lpstr>Selecting Partners: Where to Go for Resources…</vt:lpstr>
      <vt:lpstr>PowerPoint Presentation</vt:lpstr>
      <vt:lpstr>Four C’s in the Global Game</vt:lpstr>
      <vt:lpstr>Protecting Strategic Knowledge</vt:lpstr>
      <vt:lpstr>Global Game Take-Aways</vt:lpstr>
      <vt:lpstr>How well do you know your alliance partner?</vt:lpstr>
      <vt:lpstr>Closing the Deal on Alliances vs. Acquisitions</vt:lpstr>
      <vt:lpstr>M&amp;A or Alliance: What Vehicle Should you Drive?</vt:lpstr>
      <vt:lpstr>Alliance Capabilities as a Source of Competitive Advantage</vt:lpstr>
      <vt:lpstr>Alliances vs. Acquisitions: Stock Market Response to Announcements</vt:lpstr>
      <vt:lpstr>Higher Success Rates for Firms w/Dedicated Alliance Function</vt:lpstr>
      <vt:lpstr>3D Graphs of Patents to ID Partners</vt:lpstr>
      <vt:lpstr>“Four C’s” Framework for Evaluating Alliance Opportunities</vt:lpstr>
      <vt:lpstr>Do Firms Treat M&amp;A v. Acquisitions as a Choice?</vt:lpstr>
      <vt:lpstr>PowerPoint Presentation</vt:lpstr>
      <vt:lpstr>Alliance vs. Acquisition Hazards</vt:lpstr>
      <vt:lpstr>When to Choose an Alliance v. an Acquisition (End of Ch8)</vt:lpstr>
      <vt:lpstr>Vehicle Choice Capabilities</vt:lpstr>
      <vt:lpstr>Alliance Capabilities</vt:lpstr>
      <vt:lpstr>Alliance Capabilities &amp; the 4C’s*</vt:lpstr>
      <vt:lpstr>M&amp;A Stock Mkt Returns</vt:lpstr>
      <vt:lpstr>PowerPoint Presentation</vt:lpstr>
      <vt:lpstr>Last Weekend (12/18-19)!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rcoff@bus.wisc.edu</dc:creator>
  <cp:lastModifiedBy>Russ Coff</cp:lastModifiedBy>
  <cp:revision>359</cp:revision>
  <cp:lastPrinted>2015-12-05T16:53:49Z</cp:lastPrinted>
  <dcterms:created xsi:type="dcterms:W3CDTF">2013-05-30T16:07:04Z</dcterms:created>
  <dcterms:modified xsi:type="dcterms:W3CDTF">2015-12-30T16:41:22Z</dcterms:modified>
</cp:coreProperties>
</file>