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avi" ContentType="video/avi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51"/>
  </p:notesMasterIdLst>
  <p:handoutMasterIdLst>
    <p:handoutMasterId r:id="rId52"/>
  </p:handoutMasterIdLst>
  <p:sldIdLst>
    <p:sldId id="261" r:id="rId2"/>
    <p:sldId id="459" r:id="rId3"/>
    <p:sldId id="435" r:id="rId4"/>
    <p:sldId id="262" r:id="rId5"/>
    <p:sldId id="330" r:id="rId6"/>
    <p:sldId id="326" r:id="rId7"/>
    <p:sldId id="390" r:id="rId8"/>
    <p:sldId id="436" r:id="rId9"/>
    <p:sldId id="392" r:id="rId10"/>
    <p:sldId id="393" r:id="rId11"/>
    <p:sldId id="438" r:id="rId12"/>
    <p:sldId id="439" r:id="rId13"/>
    <p:sldId id="440" r:id="rId14"/>
    <p:sldId id="441" r:id="rId15"/>
    <p:sldId id="442" r:id="rId16"/>
    <p:sldId id="461" r:id="rId17"/>
    <p:sldId id="444" r:id="rId18"/>
    <p:sldId id="445" r:id="rId19"/>
    <p:sldId id="446" r:id="rId20"/>
    <p:sldId id="385" r:id="rId21"/>
    <p:sldId id="447" r:id="rId22"/>
    <p:sldId id="448" r:id="rId23"/>
    <p:sldId id="449" r:id="rId24"/>
    <p:sldId id="450" r:id="rId25"/>
    <p:sldId id="338" r:id="rId26"/>
    <p:sldId id="339" r:id="rId27"/>
    <p:sldId id="412" r:id="rId28"/>
    <p:sldId id="458" r:id="rId29"/>
    <p:sldId id="413" r:id="rId30"/>
    <p:sldId id="414" r:id="rId31"/>
    <p:sldId id="415" r:id="rId32"/>
    <p:sldId id="416" r:id="rId33"/>
    <p:sldId id="417" r:id="rId34"/>
    <p:sldId id="451" r:id="rId35"/>
    <p:sldId id="419" r:id="rId36"/>
    <p:sldId id="420" r:id="rId37"/>
    <p:sldId id="421" r:id="rId38"/>
    <p:sldId id="452" r:id="rId39"/>
    <p:sldId id="422" r:id="rId40"/>
    <p:sldId id="453" r:id="rId41"/>
    <p:sldId id="423" r:id="rId42"/>
    <p:sldId id="432" r:id="rId43"/>
    <p:sldId id="460" r:id="rId44"/>
    <p:sldId id="434" r:id="rId45"/>
    <p:sldId id="424" r:id="rId46"/>
    <p:sldId id="418" r:id="rId47"/>
    <p:sldId id="455" r:id="rId48"/>
    <p:sldId id="456" r:id="rId49"/>
    <p:sldId id="457" r:id="rId50"/>
  </p:sldIdLst>
  <p:sldSz cx="9144000" cy="6858000" type="screen4x3"/>
  <p:notesSz cx="9312275" cy="7026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DCB36A"/>
    <a:srgbClr val="0B446B"/>
    <a:srgbClr val="195985"/>
    <a:srgbClr val="0B446C"/>
    <a:srgbClr val="003300"/>
    <a:srgbClr val="093757"/>
    <a:srgbClr val="1B6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3088" autoAdjust="0"/>
  </p:normalViewPr>
  <p:slideViewPr>
    <p:cSldViewPr>
      <p:cViewPr varScale="1">
        <p:scale>
          <a:sx n="84" d="100"/>
          <a:sy n="84" d="100"/>
        </p:scale>
        <p:origin x="-15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8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coff\Documents\My%20Dropbox\EMBA\EMBApoll-Aldi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rcoff\Documents\My%20Dropbox\EMBA\EMBApoll-Aldi.xlsx" TargetMode="External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\\graingerfiles\logon$\rcoff\My%20Documents\Class-723_StratMgt\1-ValueCreation\MicDesF10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graingerfiles\logon$\rcoff\My%20Documents\Class-723_StratMgt\1-ValueCreation\MicDesF1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2800" b="1" i="0" u="none" strike="noStrike" baseline="0">
                <a:solidFill>
                  <a:srgbClr val="0B446B"/>
                </a:solidFill>
                <a:latin typeface="+mn-lt"/>
                <a:ea typeface="Times New Roman"/>
                <a:cs typeface="Times New Roman"/>
              </a:defRPr>
            </a:pPr>
            <a:r>
              <a:rPr lang="en-US" sz="2800" b="1" dirty="0">
                <a:solidFill>
                  <a:srgbClr val="0B446B"/>
                </a:solidFill>
                <a:latin typeface="+mn-lt"/>
              </a:rPr>
              <a:t>Decomposition of Variation in Profit Rates
for Business Units of Diversified Companies</a:t>
            </a:r>
          </a:p>
        </c:rich>
      </c:tx>
      <c:layout>
        <c:manualLayout>
          <c:xMode val="edge"/>
          <c:yMode val="edge"/>
          <c:x val="0.11512881613482494"/>
          <c:y val="0.1448089443365034"/>
        </c:manualLayout>
      </c:layout>
      <c:overlay val="0"/>
      <c:spPr>
        <a:noFill/>
        <a:ln w="32703">
          <a:noFill/>
        </a:ln>
      </c:spPr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75318066157761"/>
          <c:y val="0.48554913294797686"/>
          <c:w val="0.42748091603053584"/>
          <c:h val="0.25626204238921002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Portion of variation in profitability of business unit explained</c:v>
                </c:pt>
              </c:strCache>
            </c:strRef>
          </c:tx>
          <c:spPr>
            <a:solidFill>
              <a:schemeClr val="accent1"/>
            </a:solidFill>
            <a:ln w="25400">
              <a:solidFill>
                <a:srgbClr val="000000"/>
              </a:solidFill>
              <a:prstDash val="solid"/>
            </a:ln>
          </c:spPr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25400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folHlink"/>
              </a:solidFill>
              <a:ln w="25400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bg2"/>
              </a:solidFill>
              <a:ln w="25400">
                <a:solidFill>
                  <a:srgbClr val="000000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32703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0B446B"/>
                    </a:solidFill>
                    <a:latin typeface="+mn-lt"/>
                    <a:ea typeface="Times New Roman"/>
                    <a:cs typeface="Times New Roman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49054">
                  <a:solidFill>
                    <a:srgbClr val="800000"/>
                  </a:solidFill>
                  <a:prstDash val="solid"/>
                </a:ln>
              </c:spPr>
            </c:leaderLines>
          </c:dLbls>
          <c:cat>
            <c:strRef>
              <c:f>Sheet1!$B$1:$F$1</c:f>
              <c:strCache>
                <c:ptCount val="5"/>
                <c:pt idx="0">
                  <c:v>Unexplained variation</c:v>
                </c:pt>
                <c:pt idx="1">
                  <c:v>Industry effect</c:v>
                </c:pt>
                <c:pt idx="2">
                  <c:v>Year effect</c:v>
                </c:pt>
                <c:pt idx="3">
                  <c:v>Business-unit effect</c:v>
                </c:pt>
                <c:pt idx="4">
                  <c:v>Corporate parent effect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42.89</c:v>
                </c:pt>
                <c:pt idx="1">
                  <c:v>18.68</c:v>
                </c:pt>
                <c:pt idx="2">
                  <c:v>2.3899999999999997</c:v>
                </c:pt>
                <c:pt idx="3">
                  <c:v>31.71</c:v>
                </c:pt>
                <c:pt idx="4">
                  <c:v>4.33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 w="3270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545" b="1" i="0" u="none" strike="noStrike" baseline="0">
          <a:solidFill>
            <a:srgbClr val="003300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489071540378083E-2"/>
          <c:y val="2.9828203292770222E-2"/>
          <c:w val="0.90537400976555027"/>
          <c:h val="0.87124075399665968"/>
        </c:manualLayout>
      </c:layout>
      <c:bar3DChart>
        <c:barDir val="col"/>
        <c:grouping val="cluster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2800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AldiPoll!$I$123:$I$126</c:f>
              <c:strCache>
                <c:ptCount val="4"/>
                <c:pt idx="0">
                  <c:v>Very easily</c:v>
                </c:pt>
                <c:pt idx="1">
                  <c:v>Somewhat easily</c:v>
                </c:pt>
                <c:pt idx="2">
                  <c:v>Somewhat difficult</c:v>
                </c:pt>
                <c:pt idx="3">
                  <c:v>Very difficult</c:v>
                </c:pt>
              </c:strCache>
            </c:strRef>
          </c:cat>
          <c:val>
            <c:numRef>
              <c:f>AldiPoll!$J$123:$J$126</c:f>
              <c:numCache>
                <c:formatCode>0%</c:formatCode>
                <c:ptCount val="4"/>
                <c:pt idx="0">
                  <c:v>2.7777777777777776E-2</c:v>
                </c:pt>
                <c:pt idx="1">
                  <c:v>0.1111111111111111</c:v>
                </c:pt>
                <c:pt idx="2">
                  <c:v>0.41666666666666669</c:v>
                </c:pt>
                <c:pt idx="3">
                  <c:v>0.44444444444444442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9658496"/>
        <c:axId val="89660032"/>
        <c:axId val="0"/>
      </c:bar3DChart>
      <c:catAx>
        <c:axId val="89658496"/>
        <c:scaling>
          <c:orientation val="minMax"/>
        </c:scaling>
        <c:delete val="0"/>
        <c:axPos val="b"/>
        <c:numFmt formatCode="@" sourceLinked="0"/>
        <c:majorTickMark val="out"/>
        <c:minorTickMark val="out"/>
        <c:tickLblPos val="low"/>
        <c:txPr>
          <a:bodyPr rot="0" vert="horz" anchor="t" anchorCtr="0"/>
          <a:lstStyle/>
          <a:p>
            <a:pPr>
              <a:defRPr sz="1800" b="1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defRPr>
            </a:pPr>
            <a:endParaRPr lang="en-US"/>
          </a:p>
        </c:txPr>
        <c:crossAx val="89660032"/>
        <c:crosses val="autoZero"/>
        <c:auto val="0"/>
        <c:lblAlgn val="ctr"/>
        <c:lblOffset val="100"/>
        <c:tickLblSkip val="1"/>
        <c:noMultiLvlLbl val="0"/>
      </c:catAx>
      <c:valAx>
        <c:axId val="896600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chemeClr val="tx2">
                    <a:lumMod val="50000"/>
                  </a:schemeClr>
                </a:solidFill>
              </a:defRPr>
            </a:pPr>
            <a:endParaRPr lang="en-US"/>
          </a:p>
        </c:txPr>
        <c:crossAx val="8965849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489071540378083E-2"/>
          <c:y val="2.9828203292770222E-2"/>
          <c:w val="0.90537400976555027"/>
          <c:h val="0.87124075399665968"/>
        </c:manualLayout>
      </c:layout>
      <c:bar3DChart>
        <c:barDir val="col"/>
        <c:grouping val="clustered"/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4"/>
            <c:invertIfNegative val="0"/>
            <c:bubble3D val="0"/>
            <c:spPr>
              <a:solidFill>
                <a:srgbClr val="17517A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invertIfNegative val="0"/>
            <c:bubble3D val="0"/>
            <c:spPr>
              <a:solidFill>
                <a:srgbClr val="17517A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invertIfNegative val="0"/>
            <c:bubble3D val="0"/>
            <c:spPr>
              <a:solidFill>
                <a:srgbClr val="17517A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invertIfNegative val="0"/>
            <c:bubble3D val="0"/>
            <c:spPr>
              <a:solidFill>
                <a:srgbClr val="17517A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invertIfNegative val="0"/>
            <c:bubble3D val="0"/>
            <c:spPr>
              <a:solidFill>
                <a:srgbClr val="795339">
                  <a:lumMod val="60000"/>
                  <a:lumOff val="40000"/>
                </a:srgb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2000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AldiPoll!$K$135:$T$135</c:f>
              <c:strCache>
                <c:ptCount val="10"/>
                <c:pt idx="0">
                  <c:v>Lower prices</c:v>
                </c:pt>
                <c:pt idx="1">
                  <c:v>Eliminate services</c:v>
                </c:pt>
                <c:pt idx="2">
                  <c:v>Cut advertising</c:v>
                </c:pt>
                <c:pt idx="3">
                  <c:v>Hire cheap labor</c:v>
                </c:pt>
                <c:pt idx="4">
                  <c:v>Add services</c:v>
                </c:pt>
                <c:pt idx="5">
                  <c:v>More advertising</c:v>
                </c:pt>
                <c:pt idx="6">
                  <c:v>More selective hiring</c:v>
                </c:pt>
                <c:pt idx="7">
                  <c:v>IncProductQuality</c:v>
                </c:pt>
                <c:pt idx="8">
                  <c:v>Cheaper suppliers</c:v>
                </c:pt>
                <c:pt idx="9">
                  <c:v>Other</c:v>
                </c:pt>
              </c:strCache>
            </c:strRef>
          </c:cat>
          <c:val>
            <c:numRef>
              <c:f>AldiPoll!$K$134:$T$134</c:f>
              <c:numCache>
                <c:formatCode>0%</c:formatCode>
                <c:ptCount val="10"/>
                <c:pt idx="0">
                  <c:v>0.41666666666666669</c:v>
                </c:pt>
                <c:pt idx="1">
                  <c:v>0.41666666666666669</c:v>
                </c:pt>
                <c:pt idx="2">
                  <c:v>0.33333333333333331</c:v>
                </c:pt>
                <c:pt idx="3">
                  <c:v>2.7777777777777776E-2</c:v>
                </c:pt>
                <c:pt idx="4">
                  <c:v>0.41666666666666669</c:v>
                </c:pt>
                <c:pt idx="5">
                  <c:v>0.16666666666666666</c:v>
                </c:pt>
                <c:pt idx="6">
                  <c:v>0.1111111111111111</c:v>
                </c:pt>
                <c:pt idx="7">
                  <c:v>0.1111111111111111</c:v>
                </c:pt>
                <c:pt idx="8">
                  <c:v>0.25</c:v>
                </c:pt>
                <c:pt idx="9">
                  <c:v>0.47222222222222221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9627648"/>
        <c:axId val="89633536"/>
        <c:axId val="0"/>
      </c:bar3DChart>
      <c:catAx>
        <c:axId val="8962764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txPr>
          <a:bodyPr rot="-780000" vert="horz" anchor="t" anchorCtr="0"/>
          <a:lstStyle/>
          <a:p>
            <a:pPr>
              <a:defRPr sz="1400" b="1">
                <a:solidFill>
                  <a:schemeClr val="tx2">
                    <a:lumMod val="50000"/>
                  </a:schemeClr>
                </a:solidFill>
                <a:latin typeface="Arial Narrow" pitchFamily="34" charset="0"/>
              </a:defRPr>
            </a:pPr>
            <a:endParaRPr lang="en-US"/>
          </a:p>
        </c:txPr>
        <c:crossAx val="89633536"/>
        <c:crosses val="autoZero"/>
        <c:auto val="0"/>
        <c:lblAlgn val="ctr"/>
        <c:lblOffset val="0"/>
        <c:tickLblSkip val="1"/>
        <c:noMultiLvlLbl val="0"/>
      </c:catAx>
      <c:valAx>
        <c:axId val="8963353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solidFill>
                  <a:schemeClr val="tx2">
                    <a:lumMod val="50000"/>
                  </a:schemeClr>
                </a:solidFill>
              </a:defRPr>
            </a:pPr>
            <a:endParaRPr lang="en-US"/>
          </a:p>
        </c:txPr>
        <c:crossAx val="8962764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3600" b="1" i="0" u="none" strike="noStrike" baseline="0">
                <a:solidFill>
                  <a:schemeClr val="accent1">
                    <a:lumMod val="20000"/>
                    <a:lumOff val="80000"/>
                  </a:schemeClr>
                </a:solidFill>
                <a:latin typeface="Arial Narrow"/>
                <a:ea typeface="Arial Narrow"/>
                <a:cs typeface="Arial Narrow"/>
              </a:defRPr>
            </a:pPr>
            <a:r>
              <a:rPr lang="en-US">
                <a:solidFill>
                  <a:schemeClr val="accent1">
                    <a:lumMod val="20000"/>
                    <a:lumOff val="80000"/>
                  </a:schemeClr>
                </a:solidFill>
              </a:rPr>
              <a:t>How Does Micro Design Do?</a:t>
            </a:r>
          </a:p>
        </c:rich>
      </c:tx>
      <c:layout>
        <c:manualLayout>
          <c:xMode val="edge"/>
          <c:yMode val="edge"/>
          <c:x val="0.20865704772475027"/>
          <c:y val="0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60"/>
      <c:rotY val="23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gradFill>
          <a:gsLst>
            <a:gs pos="0">
              <a:srgbClr val="4F81BD">
                <a:lumMod val="75000"/>
              </a:srgbClr>
            </a:gs>
            <a:gs pos="50000">
              <a:srgbClr val="4F81BD">
                <a:lumMod val="40000"/>
                <a:lumOff val="60000"/>
              </a:srgbClr>
            </a:gs>
          </a:gsLst>
          <a:lin ang="5400000" scaled="0"/>
        </a:gradFill>
        <a:ln w="12700">
          <a:solidFill>
            <a:srgbClr val="808080"/>
          </a:solidFill>
          <a:prstDash val="solid"/>
        </a:ln>
      </c:spPr>
    </c:sideWall>
    <c:backWall>
      <c:thickness val="0"/>
      <c:spPr>
        <a:gradFill>
          <a:gsLst>
            <a:gs pos="0">
              <a:srgbClr val="5E8BC2"/>
            </a:gs>
            <a:gs pos="50000">
              <a:srgbClr val="4F81BD">
                <a:lumMod val="40000"/>
                <a:lumOff val="60000"/>
              </a:srgbClr>
            </a:gs>
          </a:gsLst>
          <a:lin ang="5400000" scaled="0"/>
        </a:gra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2900347403088169E-2"/>
          <c:y val="0.11092985318107668"/>
          <c:w val="0.93709965259691408"/>
          <c:h val="0.7487765089722648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'Past Results'!$J$15</c:f>
              <c:strCache>
                <c:ptCount val="1"/>
                <c:pt idx="0">
                  <c:v>Execs % Optimal</c:v>
                </c:pt>
              </c:strCache>
            </c:strRef>
          </c:tx>
          <c:spPr>
            <a:gradFill rotWithShape="0">
              <a:gsLst>
                <a:gs pos="0">
                  <a:srgbClr val="8080FF"/>
                </a:gs>
                <a:gs pos="100000">
                  <a:srgbClr val="FFFFFF"/>
                </a:gs>
              </a:gsLst>
              <a:lin ang="5400000" scaled="1"/>
            </a:gra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numFmt formatCode="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350" b="1" i="0" u="none" strike="noStrike" baseline="0">
                    <a:solidFill>
                      <a:srgbClr val="000080"/>
                    </a:solidFill>
                    <a:latin typeface="Arial Black"/>
                    <a:ea typeface="Arial Black"/>
                    <a:cs typeface="Arial Black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'Past Results'!$K$14:$O$14</c:f>
              <c:strCache>
                <c:ptCount val="5"/>
                <c:pt idx="0">
                  <c:v>HA Prot</c:v>
                </c:pt>
                <c:pt idx="1">
                  <c:v>OA Prot</c:v>
                </c:pt>
                <c:pt idx="2">
                  <c:v>Training</c:v>
                </c:pt>
                <c:pt idx="3">
                  <c:v>All issues</c:v>
                </c:pt>
                <c:pt idx="4">
                  <c:v>Avg%Left</c:v>
                </c:pt>
              </c:strCache>
            </c:strRef>
          </c:cat>
          <c:val>
            <c:numRef>
              <c:f>'Past Results'!$K$15:$O$15</c:f>
              <c:numCache>
                <c:formatCode>0.00%</c:formatCode>
                <c:ptCount val="5"/>
                <c:pt idx="0">
                  <c:v>0.38888672840706573</c:v>
                </c:pt>
                <c:pt idx="1">
                  <c:v>0.22222098766117976</c:v>
                </c:pt>
                <c:pt idx="2">
                  <c:v>0.16666574074588481</c:v>
                </c:pt>
                <c:pt idx="3">
                  <c:v>0</c:v>
                </c:pt>
                <c:pt idx="4" formatCode="0%">
                  <c:v>0.2572222222222223</c:v>
                </c:pt>
              </c:numCache>
            </c:numRef>
          </c:val>
        </c:ser>
        <c:ser>
          <c:idx val="1"/>
          <c:order val="1"/>
          <c:tx>
            <c:strRef>
              <c:f>'Past Results'!$J$16</c:f>
              <c:strCache>
                <c:ptCount val="1"/>
                <c:pt idx="0">
                  <c:v>MBA-1 % Optimal</c:v>
                </c:pt>
              </c:strCache>
            </c:strRef>
          </c:tx>
          <c:spPr>
            <a:gradFill rotWithShape="0">
              <a:gsLst>
                <a:gs pos="0">
                  <a:srgbClr val="802060"/>
                </a:gs>
                <a:gs pos="100000">
                  <a:srgbClr val="FFFFFF"/>
                </a:gs>
              </a:gsLst>
              <a:lin ang="5400000" scaled="1"/>
            </a:gra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numFmt formatCode="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800000"/>
                    </a:solidFill>
                    <a:latin typeface="Arial Black"/>
                    <a:ea typeface="Arial Black"/>
                    <a:cs typeface="Arial Black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'Past Results'!$K$14:$O$14</c:f>
              <c:strCache>
                <c:ptCount val="5"/>
                <c:pt idx="0">
                  <c:v>HA Prot</c:v>
                </c:pt>
                <c:pt idx="1">
                  <c:v>OA Prot</c:v>
                </c:pt>
                <c:pt idx="2">
                  <c:v>Training</c:v>
                </c:pt>
                <c:pt idx="3">
                  <c:v>All issues</c:v>
                </c:pt>
                <c:pt idx="4">
                  <c:v>Avg%Left</c:v>
                </c:pt>
              </c:strCache>
            </c:strRef>
          </c:cat>
          <c:val>
            <c:numRef>
              <c:f>'Past Results'!$K$16:$O$16</c:f>
              <c:numCache>
                <c:formatCode>0.00%</c:formatCode>
                <c:ptCount val="5"/>
                <c:pt idx="0">
                  <c:v>0.40908904959522918</c:v>
                </c:pt>
                <c:pt idx="1">
                  <c:v>0.45454338843914344</c:v>
                </c:pt>
                <c:pt idx="2">
                  <c:v>0.22727169421957147</c:v>
                </c:pt>
                <c:pt idx="3">
                  <c:v>4.5454338843914414E-2</c:v>
                </c:pt>
                <c:pt idx="4" formatCode="0%">
                  <c:v>0.23659090909090921</c:v>
                </c:pt>
              </c:numCache>
            </c:numRef>
          </c:val>
        </c:ser>
        <c:ser>
          <c:idx val="2"/>
          <c:order val="2"/>
          <c:tx>
            <c:strRef>
              <c:f>'Past Results'!$J$17</c:f>
              <c:strCache>
                <c:ptCount val="1"/>
                <c:pt idx="0">
                  <c:v>MBA-2 % Optimal</c:v>
                </c:pt>
              </c:strCache>
            </c:strRef>
          </c:tx>
          <c:spPr>
            <a:gradFill rotWithShape="0">
              <a:gsLst>
                <a:gs pos="0">
                  <a:srgbClr val="339933"/>
                </a:gs>
                <a:gs pos="100000">
                  <a:srgbClr val="FFFFFF"/>
                </a:gs>
              </a:gsLst>
              <a:lin ang="5400000" scaled="1"/>
            </a:gra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numFmt formatCode="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350" b="1" i="0" u="none" strike="noStrike" baseline="0">
                    <a:solidFill>
                      <a:srgbClr val="006600"/>
                    </a:solidFill>
                    <a:latin typeface="Arial Black"/>
                    <a:ea typeface="Arial Black"/>
                    <a:cs typeface="Arial Black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'Past Results'!$K$14:$O$14</c:f>
              <c:strCache>
                <c:ptCount val="5"/>
                <c:pt idx="0">
                  <c:v>HA Prot</c:v>
                </c:pt>
                <c:pt idx="1">
                  <c:v>OA Prot</c:v>
                </c:pt>
                <c:pt idx="2">
                  <c:v>Training</c:v>
                </c:pt>
                <c:pt idx="3">
                  <c:v>All issues</c:v>
                </c:pt>
                <c:pt idx="4">
                  <c:v>Avg%Left</c:v>
                </c:pt>
              </c:strCache>
            </c:strRef>
          </c:cat>
          <c:val>
            <c:numRef>
              <c:f>'Past Results'!$K$17:$O$17</c:f>
              <c:numCache>
                <c:formatCode>0.00%</c:formatCode>
                <c:ptCount val="5"/>
                <c:pt idx="0">
                  <c:v>0.68181508265871693</c:v>
                </c:pt>
                <c:pt idx="1">
                  <c:v>0.40908904959522918</c:v>
                </c:pt>
                <c:pt idx="2">
                  <c:v>0.40908904959522918</c:v>
                </c:pt>
                <c:pt idx="3">
                  <c:v>0.13636301653174304</c:v>
                </c:pt>
                <c:pt idx="4" formatCode="0%">
                  <c:v>0.1881818181818182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0284032"/>
        <c:axId val="90285952"/>
        <c:axId val="0"/>
      </c:bar3DChart>
      <c:catAx>
        <c:axId val="902840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975" b="1" i="0" u="none" strike="noStrike" baseline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Issue</a:t>
                </a:r>
              </a:p>
            </c:rich>
          </c:tx>
          <c:layout>
            <c:manualLayout>
              <c:xMode val="edge"/>
              <c:yMode val="edge"/>
              <c:x val="0.51720310765815769"/>
              <c:y val="0.90375212100123747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350" b="1" i="0" u="none" strike="noStrike" baseline="0">
                <a:solidFill>
                  <a:srgbClr val="FFFFFF"/>
                </a:solidFill>
                <a:latin typeface="Arial Narrow"/>
                <a:ea typeface="Arial Narrow"/>
                <a:cs typeface="Arial Narrow"/>
              </a:defRPr>
            </a:pPr>
            <a:endParaRPr lang="en-US"/>
          </a:p>
        </c:txPr>
        <c:crossAx val="902859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0285952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975" b="1" i="0" u="none" strike="noStrike" baseline="0">
                    <a:solidFill>
                      <a:srgbClr val="FFFFFF"/>
                    </a:solidFill>
                    <a:latin typeface="Arial Narrow"/>
                    <a:ea typeface="Arial Narrow"/>
                    <a:cs typeface="Arial Narrow"/>
                  </a:defRPr>
                </a:pPr>
                <a:r>
                  <a:rPr lang="en-US"/>
                  <a:t>% Optimal .</a:t>
                </a:r>
              </a:p>
            </c:rich>
          </c:tx>
          <c:layout>
            <c:manualLayout>
              <c:xMode val="edge"/>
              <c:yMode val="edge"/>
              <c:x val="1.4993771638410838E-2"/>
              <c:y val="0.41867672790901272"/>
            </c:manualLayout>
          </c:layout>
          <c:overlay val="0"/>
          <c:spPr>
            <a:noFill/>
            <a:ln w="25400">
              <a:noFill/>
            </a:ln>
          </c:spPr>
        </c:title>
        <c:numFmt formatCode="0%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350" b="1" i="0" u="none" strike="noStrike" baseline="0">
                <a:solidFill>
                  <a:srgbClr val="FFFFFF"/>
                </a:solidFill>
                <a:latin typeface="Arial Narrow"/>
                <a:ea typeface="Arial Narrow"/>
                <a:cs typeface="Arial Narrow"/>
              </a:defRPr>
            </a:pPr>
            <a:endParaRPr lang="en-US"/>
          </a:p>
        </c:txPr>
        <c:crossAx val="9028403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6525770312027463"/>
          <c:y val="0.13033870766154218"/>
          <c:w val="0.17471098021737413"/>
          <c:h val="0.10557779295591357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  <a:effectLst>
          <a:outerShdw blurRad="114300" dist="88900" dir="2700000" algn="tl" rotWithShape="0">
            <a:prstClr val="black">
              <a:alpha val="40000"/>
            </a:prstClr>
          </a:outerShdw>
        </a:effectLst>
      </c:spPr>
      <c:txPr>
        <a:bodyPr/>
        <a:lstStyle/>
        <a:p>
          <a:pPr>
            <a:defRPr sz="1425" b="1" i="0" u="none" strike="noStrike" baseline="0">
              <a:solidFill>
                <a:srgbClr val="000000"/>
              </a:solidFill>
              <a:latin typeface="Arial Narrow"/>
              <a:ea typeface="Arial Narrow"/>
              <a:cs typeface="Arial Narrow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tx2">
        <a:lumMod val="50000"/>
      </a:schemeClr>
    </a:solidFill>
    <a:ln w="9525">
      <a:noFill/>
    </a:ln>
  </c:spPr>
  <c:txPr>
    <a:bodyPr/>
    <a:lstStyle/>
    <a:p>
      <a:pPr>
        <a:defRPr sz="1100" b="0" i="0" u="none" strike="noStrike" baseline="0">
          <a:solidFill>
            <a:srgbClr val="000000"/>
          </a:solidFill>
          <a:latin typeface="Arial Narrow"/>
          <a:ea typeface="Arial Narrow"/>
          <a:cs typeface="Arial Narrow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600" b="1" i="0" u="none" strike="noStrike" baseline="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Arial"/>
                <a:cs typeface="Arial"/>
              </a:defRPr>
            </a:pPr>
            <a:r>
              <a:rPr lang="en-US">
                <a:solidFill>
                  <a:schemeClr val="accent1">
                    <a:lumMod val="20000"/>
                    <a:lumOff val="80000"/>
                  </a:schemeClr>
                </a:solidFill>
              </a:rPr>
              <a:t>Transfer Price v. $ Left on the Table</a:t>
            </a:r>
          </a:p>
        </c:rich>
      </c:tx>
      <c:layout>
        <c:manualLayout>
          <c:xMode val="edge"/>
          <c:yMode val="edge"/>
          <c:x val="0.16759156492785787"/>
          <c:y val="0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8.3240843507214266E-2"/>
          <c:y val="7.501939507970673E-2"/>
          <c:w val="0.89345172031076558"/>
          <c:h val="0.81347852794996356"/>
        </c:manualLayout>
      </c:layout>
      <c:scatterChart>
        <c:scatterStyle val="lineMarker"/>
        <c:varyColors val="0"/>
        <c:ser>
          <c:idx val="0"/>
          <c:order val="0"/>
          <c:tx>
            <c:strRef>
              <c:f>'Past Results'!$T$1</c:f>
              <c:strCache>
                <c:ptCount val="1"/>
                <c:pt idx="0">
                  <c:v>Execs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9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xVal>
            <c:numRef>
              <c:f>Sheet4!$I$3:$I$78</c:f>
              <c:numCache>
                <c:formatCode>"$"#,##0</c:formatCode>
                <c:ptCount val="76"/>
                <c:pt idx="0">
                  <c:v>20</c:v>
                </c:pt>
                <c:pt idx="1">
                  <c:v>40</c:v>
                </c:pt>
                <c:pt idx="2">
                  <c:v>65.5</c:v>
                </c:pt>
                <c:pt idx="3">
                  <c:v>53</c:v>
                </c:pt>
                <c:pt idx="4">
                  <c:v>20</c:v>
                </c:pt>
                <c:pt idx="5">
                  <c:v>85</c:v>
                </c:pt>
                <c:pt idx="6">
                  <c:v>74</c:v>
                </c:pt>
                <c:pt idx="7">
                  <c:v>80</c:v>
                </c:pt>
                <c:pt idx="8">
                  <c:v>73.5</c:v>
                </c:pt>
                <c:pt idx="9">
                  <c:v>40</c:v>
                </c:pt>
                <c:pt idx="10">
                  <c:v>85</c:v>
                </c:pt>
                <c:pt idx="11">
                  <c:v>50</c:v>
                </c:pt>
                <c:pt idx="12">
                  <c:v>60</c:v>
                </c:pt>
                <c:pt idx="13">
                  <c:v>45</c:v>
                </c:pt>
                <c:pt idx="14">
                  <c:v>55</c:v>
                </c:pt>
                <c:pt idx="15">
                  <c:v>75</c:v>
                </c:pt>
                <c:pt idx="16">
                  <c:v>65</c:v>
                </c:pt>
                <c:pt idx="17">
                  <c:v>51</c:v>
                </c:pt>
                <c:pt idx="18">
                  <c:v>0</c:v>
                </c:pt>
                <c:pt idx="19">
                  <c:v>54.578947368421062</c:v>
                </c:pt>
                <c:pt idx="20">
                  <c:v>54.578947368421062</c:v>
                </c:pt>
                <c:pt idx="21">
                  <c:v>54.578947368421062</c:v>
                </c:pt>
                <c:pt idx="22">
                  <c:v>54.578947368421062</c:v>
                </c:pt>
                <c:pt idx="23">
                  <c:v>54.578947368421062</c:v>
                </c:pt>
                <c:pt idx="24">
                  <c:v>54.578947368421062</c:v>
                </c:pt>
                <c:pt idx="25">
                  <c:v>54.578947368421062</c:v>
                </c:pt>
                <c:pt idx="26">
                  <c:v>54.578947368421062</c:v>
                </c:pt>
                <c:pt idx="27">
                  <c:v>54.578947368421062</c:v>
                </c:pt>
                <c:pt idx="28">
                  <c:v>54.578947368421062</c:v>
                </c:pt>
                <c:pt idx="29">
                  <c:v>54.578947368421062</c:v>
                </c:pt>
                <c:pt idx="30">
                  <c:v>54.578947368421062</c:v>
                </c:pt>
                <c:pt idx="31">
                  <c:v>54.578947368421062</c:v>
                </c:pt>
                <c:pt idx="32">
                  <c:v>54.578947368421062</c:v>
                </c:pt>
                <c:pt idx="33">
                  <c:v>54.578947368421062</c:v>
                </c:pt>
                <c:pt idx="34">
                  <c:v>54.578947368421062</c:v>
                </c:pt>
                <c:pt idx="35">
                  <c:v>54.578947368421062</c:v>
                </c:pt>
                <c:pt idx="36">
                  <c:v>54.578947368421062</c:v>
                </c:pt>
                <c:pt idx="37">
                  <c:v>54.578947368421062</c:v>
                </c:pt>
                <c:pt idx="38">
                  <c:v>54.578947368421062</c:v>
                </c:pt>
                <c:pt idx="39">
                  <c:v>54.578947368421062</c:v>
                </c:pt>
                <c:pt idx="40">
                  <c:v>54.578947368421062</c:v>
                </c:pt>
                <c:pt idx="41">
                  <c:v>54.578947368421062</c:v>
                </c:pt>
                <c:pt idx="42">
                  <c:v>54.578947368421062</c:v>
                </c:pt>
                <c:pt idx="43">
                  <c:v>54.578947368421062</c:v>
                </c:pt>
                <c:pt idx="44">
                  <c:v>54.578947368421062</c:v>
                </c:pt>
                <c:pt idx="45">
                  <c:v>54.578947368421062</c:v>
                </c:pt>
                <c:pt idx="46">
                  <c:v>54.578947368421062</c:v>
                </c:pt>
                <c:pt idx="47">
                  <c:v>54.578947368421062</c:v>
                </c:pt>
                <c:pt idx="48">
                  <c:v>54.578947368421062</c:v>
                </c:pt>
                <c:pt idx="49">
                  <c:v>54.578947368421062</c:v>
                </c:pt>
                <c:pt idx="50">
                  <c:v>54.578947368421062</c:v>
                </c:pt>
                <c:pt idx="51">
                  <c:v>54.578947368421062</c:v>
                </c:pt>
                <c:pt idx="52">
                  <c:v>54.578947368421062</c:v>
                </c:pt>
                <c:pt idx="53">
                  <c:v>54.578947368421062</c:v>
                </c:pt>
                <c:pt idx="54">
                  <c:v>54.578947368421062</c:v>
                </c:pt>
                <c:pt idx="55">
                  <c:v>54.578947368421062</c:v>
                </c:pt>
                <c:pt idx="56">
                  <c:v>54.578947368421062</c:v>
                </c:pt>
                <c:pt idx="57">
                  <c:v>54.578947368421062</c:v>
                </c:pt>
                <c:pt idx="58">
                  <c:v>54.578947368421062</c:v>
                </c:pt>
                <c:pt idx="59">
                  <c:v>54.578947368421062</c:v>
                </c:pt>
                <c:pt idx="60">
                  <c:v>54.578947368421062</c:v>
                </c:pt>
                <c:pt idx="61">
                  <c:v>54.578947368421062</c:v>
                </c:pt>
                <c:pt idx="62">
                  <c:v>54.578947368421062</c:v>
                </c:pt>
                <c:pt idx="63">
                  <c:v>54.578947368421062</c:v>
                </c:pt>
                <c:pt idx="64">
                  <c:v>54.578947368421062</c:v>
                </c:pt>
                <c:pt idx="65">
                  <c:v>54.578947368421062</c:v>
                </c:pt>
                <c:pt idx="66">
                  <c:v>54.578947368421062</c:v>
                </c:pt>
                <c:pt idx="67">
                  <c:v>54.578947368421062</c:v>
                </c:pt>
                <c:pt idx="68">
                  <c:v>54.578947368421062</c:v>
                </c:pt>
                <c:pt idx="69">
                  <c:v>54.578947368421062</c:v>
                </c:pt>
                <c:pt idx="70">
                  <c:v>54.578947368421062</c:v>
                </c:pt>
                <c:pt idx="71">
                  <c:v>54.578947368421062</c:v>
                </c:pt>
                <c:pt idx="72">
                  <c:v>54.578947368421062</c:v>
                </c:pt>
                <c:pt idx="73">
                  <c:v>54.578947368421062</c:v>
                </c:pt>
                <c:pt idx="74">
                  <c:v>54.578947368421062</c:v>
                </c:pt>
                <c:pt idx="75">
                  <c:v>54.578947368421062</c:v>
                </c:pt>
              </c:numCache>
            </c:numRef>
          </c:xVal>
          <c:yVal>
            <c:numRef>
              <c:f>Sheet4!$J$3:$J$78</c:f>
              <c:numCache>
                <c:formatCode>0%</c:formatCode>
                <c:ptCount val="76"/>
                <c:pt idx="0">
                  <c:v>0.31500000000000061</c:v>
                </c:pt>
                <c:pt idx="1">
                  <c:v>0.14500000000000021</c:v>
                </c:pt>
                <c:pt idx="2">
                  <c:v>0.24000000000000021</c:v>
                </c:pt>
                <c:pt idx="3">
                  <c:v>0.23500000000000001</c:v>
                </c:pt>
                <c:pt idx="4">
                  <c:v>0.26</c:v>
                </c:pt>
                <c:pt idx="5">
                  <c:v>0.24000000000000021</c:v>
                </c:pt>
                <c:pt idx="6">
                  <c:v>0.28000000000000008</c:v>
                </c:pt>
                <c:pt idx="7">
                  <c:v>0.45</c:v>
                </c:pt>
                <c:pt idx="8">
                  <c:v>0.24000000000000021</c:v>
                </c:pt>
                <c:pt idx="9">
                  <c:v>0.23500000000000001</c:v>
                </c:pt>
                <c:pt idx="10">
                  <c:v>0.45</c:v>
                </c:pt>
                <c:pt idx="11">
                  <c:v>0.1850000000000003</c:v>
                </c:pt>
                <c:pt idx="12">
                  <c:v>0.17</c:v>
                </c:pt>
                <c:pt idx="13">
                  <c:v>0.2150000000000003</c:v>
                </c:pt>
                <c:pt idx="14">
                  <c:v>0.12000000000000002</c:v>
                </c:pt>
                <c:pt idx="15">
                  <c:v>0.30500000000000038</c:v>
                </c:pt>
                <c:pt idx="16">
                  <c:v>0.24000000000000021</c:v>
                </c:pt>
                <c:pt idx="17">
                  <c:v>0.30500000000000038</c:v>
                </c:pt>
                <c:pt idx="18">
                  <c:v>1</c:v>
                </c:pt>
                <c:pt idx="19">
                  <c:v>0.29631578947368503</c:v>
                </c:pt>
                <c:pt idx="20">
                  <c:v>0.29631578947368503</c:v>
                </c:pt>
                <c:pt idx="21">
                  <c:v>0.29631578947368503</c:v>
                </c:pt>
                <c:pt idx="22">
                  <c:v>0.29631578947368503</c:v>
                </c:pt>
                <c:pt idx="23">
                  <c:v>0.29631578947368503</c:v>
                </c:pt>
                <c:pt idx="24">
                  <c:v>0.29631578947368503</c:v>
                </c:pt>
                <c:pt idx="25">
                  <c:v>0.29631578947368503</c:v>
                </c:pt>
                <c:pt idx="26">
                  <c:v>0.29631578947368503</c:v>
                </c:pt>
                <c:pt idx="27">
                  <c:v>0.29631578947368503</c:v>
                </c:pt>
                <c:pt idx="28">
                  <c:v>0.29631578947368503</c:v>
                </c:pt>
                <c:pt idx="29">
                  <c:v>0.29631578947368503</c:v>
                </c:pt>
                <c:pt idx="30">
                  <c:v>0.29631578947368503</c:v>
                </c:pt>
                <c:pt idx="31">
                  <c:v>0.29631578947368503</c:v>
                </c:pt>
                <c:pt idx="32">
                  <c:v>0.29631578947368503</c:v>
                </c:pt>
                <c:pt idx="33">
                  <c:v>0.29631578947368503</c:v>
                </c:pt>
                <c:pt idx="34">
                  <c:v>0.29631578947368503</c:v>
                </c:pt>
                <c:pt idx="35">
                  <c:v>0.29631578947368503</c:v>
                </c:pt>
                <c:pt idx="36">
                  <c:v>0.29631578947368503</c:v>
                </c:pt>
                <c:pt idx="37">
                  <c:v>0.29631578947368503</c:v>
                </c:pt>
                <c:pt idx="38">
                  <c:v>0.29631578947368503</c:v>
                </c:pt>
                <c:pt idx="39">
                  <c:v>0.29631578947368503</c:v>
                </c:pt>
                <c:pt idx="40">
                  <c:v>0.29631578947368503</c:v>
                </c:pt>
                <c:pt idx="41">
                  <c:v>0.29631578947368503</c:v>
                </c:pt>
                <c:pt idx="42">
                  <c:v>0.29631578947368503</c:v>
                </c:pt>
                <c:pt idx="43">
                  <c:v>0.29631578947368503</c:v>
                </c:pt>
                <c:pt idx="44">
                  <c:v>0.29631578947368503</c:v>
                </c:pt>
                <c:pt idx="45">
                  <c:v>0.29631578947368503</c:v>
                </c:pt>
                <c:pt idx="46">
                  <c:v>0.29631578947368503</c:v>
                </c:pt>
                <c:pt idx="47">
                  <c:v>0.29631578947368503</c:v>
                </c:pt>
                <c:pt idx="48">
                  <c:v>0.29631578947368503</c:v>
                </c:pt>
                <c:pt idx="49">
                  <c:v>0.29631578947368503</c:v>
                </c:pt>
                <c:pt idx="50">
                  <c:v>0.29631578947368503</c:v>
                </c:pt>
                <c:pt idx="51">
                  <c:v>0.29631578947368503</c:v>
                </c:pt>
                <c:pt idx="52">
                  <c:v>0.29631578947368503</c:v>
                </c:pt>
                <c:pt idx="53">
                  <c:v>0.29631578947368503</c:v>
                </c:pt>
                <c:pt idx="54">
                  <c:v>0.29631578947368503</c:v>
                </c:pt>
                <c:pt idx="55">
                  <c:v>0.29631578947368503</c:v>
                </c:pt>
                <c:pt idx="56">
                  <c:v>0.29631578947368503</c:v>
                </c:pt>
                <c:pt idx="57">
                  <c:v>0.29631578947368503</c:v>
                </c:pt>
                <c:pt idx="58">
                  <c:v>0.29631578947368503</c:v>
                </c:pt>
                <c:pt idx="59">
                  <c:v>0.29631578947368503</c:v>
                </c:pt>
                <c:pt idx="60">
                  <c:v>0.29631578947368503</c:v>
                </c:pt>
                <c:pt idx="61">
                  <c:v>0.29631578947368503</c:v>
                </c:pt>
                <c:pt idx="62">
                  <c:v>0.29631578947368503</c:v>
                </c:pt>
                <c:pt idx="63">
                  <c:v>0.29631578947368503</c:v>
                </c:pt>
                <c:pt idx="64">
                  <c:v>0.29631578947368503</c:v>
                </c:pt>
                <c:pt idx="65">
                  <c:v>0.29631578947368503</c:v>
                </c:pt>
                <c:pt idx="66">
                  <c:v>0.29631578947368503</c:v>
                </c:pt>
                <c:pt idx="67">
                  <c:v>0.29631578947368503</c:v>
                </c:pt>
                <c:pt idx="68">
                  <c:v>0.29631578947368503</c:v>
                </c:pt>
                <c:pt idx="69">
                  <c:v>0.29631578947368503</c:v>
                </c:pt>
                <c:pt idx="70">
                  <c:v>0.29631578947368503</c:v>
                </c:pt>
                <c:pt idx="71">
                  <c:v>0.29631578947368503</c:v>
                </c:pt>
                <c:pt idx="72">
                  <c:v>0.29631578947368503</c:v>
                </c:pt>
                <c:pt idx="73">
                  <c:v>0.29631578947368503</c:v>
                </c:pt>
                <c:pt idx="74">
                  <c:v>0.29631578947368503</c:v>
                </c:pt>
                <c:pt idx="75">
                  <c:v>0.29631578947368503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'Past Results'!$U$1</c:f>
              <c:strCache>
                <c:ptCount val="1"/>
                <c:pt idx="0">
                  <c:v>MBA-1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8"/>
            <c:spPr>
              <a:solidFill>
                <a:srgbClr val="993366"/>
              </a:solidFill>
              <a:ln>
                <a:solidFill>
                  <a:srgbClr val="993366"/>
                </a:solidFill>
                <a:prstDash val="solid"/>
              </a:ln>
            </c:spPr>
          </c:marker>
          <c:xVal>
            <c:numRef>
              <c:f>Sheet4!$K$3:$K$78</c:f>
              <c:numCache>
                <c:formatCode>"$"#,##0</c:formatCode>
                <c:ptCount val="76"/>
                <c:pt idx="0">
                  <c:v>88</c:v>
                </c:pt>
                <c:pt idx="1">
                  <c:v>40</c:v>
                </c:pt>
                <c:pt idx="2">
                  <c:v>30.25</c:v>
                </c:pt>
                <c:pt idx="3">
                  <c:v>39.5</c:v>
                </c:pt>
                <c:pt idx="4">
                  <c:v>72</c:v>
                </c:pt>
                <c:pt idx="5">
                  <c:v>30</c:v>
                </c:pt>
                <c:pt idx="6">
                  <c:v>95</c:v>
                </c:pt>
                <c:pt idx="7">
                  <c:v>50</c:v>
                </c:pt>
                <c:pt idx="8">
                  <c:v>0</c:v>
                </c:pt>
                <c:pt idx="9">
                  <c:v>80</c:v>
                </c:pt>
                <c:pt idx="10">
                  <c:v>104</c:v>
                </c:pt>
                <c:pt idx="11">
                  <c:v>70</c:v>
                </c:pt>
                <c:pt idx="12">
                  <c:v>60</c:v>
                </c:pt>
                <c:pt idx="13">
                  <c:v>42</c:v>
                </c:pt>
                <c:pt idx="14">
                  <c:v>40</c:v>
                </c:pt>
                <c:pt idx="15">
                  <c:v>100</c:v>
                </c:pt>
                <c:pt idx="16">
                  <c:v>90</c:v>
                </c:pt>
                <c:pt idx="17">
                  <c:v>69.2</c:v>
                </c:pt>
                <c:pt idx="18">
                  <c:v>28</c:v>
                </c:pt>
                <c:pt idx="19">
                  <c:v>81.5</c:v>
                </c:pt>
                <c:pt idx="20">
                  <c:v>41.5</c:v>
                </c:pt>
                <c:pt idx="21">
                  <c:v>15</c:v>
                </c:pt>
                <c:pt idx="22">
                  <c:v>57.5431818181819</c:v>
                </c:pt>
                <c:pt idx="23">
                  <c:v>57.5431818181819</c:v>
                </c:pt>
                <c:pt idx="24">
                  <c:v>57.5431818181819</c:v>
                </c:pt>
                <c:pt idx="25">
                  <c:v>57.5431818181819</c:v>
                </c:pt>
                <c:pt idx="26">
                  <c:v>57.5431818181819</c:v>
                </c:pt>
                <c:pt idx="27">
                  <c:v>57.5431818181819</c:v>
                </c:pt>
                <c:pt idx="28">
                  <c:v>57.5431818181819</c:v>
                </c:pt>
                <c:pt idx="29">
                  <c:v>57.5431818181819</c:v>
                </c:pt>
                <c:pt idx="30">
                  <c:v>57.5431818181819</c:v>
                </c:pt>
                <c:pt idx="31">
                  <c:v>57.5431818181819</c:v>
                </c:pt>
                <c:pt idx="32">
                  <c:v>57.5431818181819</c:v>
                </c:pt>
                <c:pt idx="33">
                  <c:v>57.5431818181819</c:v>
                </c:pt>
                <c:pt idx="34">
                  <c:v>57.5431818181819</c:v>
                </c:pt>
                <c:pt idx="35">
                  <c:v>57.5431818181819</c:v>
                </c:pt>
                <c:pt idx="36">
                  <c:v>57.5431818181819</c:v>
                </c:pt>
                <c:pt idx="37">
                  <c:v>57.5431818181819</c:v>
                </c:pt>
                <c:pt idx="38">
                  <c:v>57.5431818181819</c:v>
                </c:pt>
                <c:pt idx="39">
                  <c:v>57.5431818181819</c:v>
                </c:pt>
                <c:pt idx="40">
                  <c:v>57.5431818181819</c:v>
                </c:pt>
                <c:pt idx="41">
                  <c:v>57.5431818181819</c:v>
                </c:pt>
                <c:pt idx="42">
                  <c:v>57.5431818181819</c:v>
                </c:pt>
                <c:pt idx="43">
                  <c:v>57.5431818181819</c:v>
                </c:pt>
                <c:pt idx="44">
                  <c:v>57.5431818181819</c:v>
                </c:pt>
                <c:pt idx="45">
                  <c:v>57.5431818181819</c:v>
                </c:pt>
                <c:pt idx="46">
                  <c:v>57.5431818181819</c:v>
                </c:pt>
                <c:pt idx="47">
                  <c:v>57.5431818181819</c:v>
                </c:pt>
                <c:pt idx="48">
                  <c:v>57.5431818181819</c:v>
                </c:pt>
                <c:pt idx="49">
                  <c:v>57.5431818181819</c:v>
                </c:pt>
                <c:pt idx="50">
                  <c:v>57.5431818181819</c:v>
                </c:pt>
                <c:pt idx="51">
                  <c:v>57.5431818181819</c:v>
                </c:pt>
                <c:pt idx="52">
                  <c:v>57.5431818181819</c:v>
                </c:pt>
                <c:pt idx="53">
                  <c:v>57.5431818181819</c:v>
                </c:pt>
                <c:pt idx="54">
                  <c:v>57.5431818181819</c:v>
                </c:pt>
                <c:pt idx="55">
                  <c:v>57.5431818181819</c:v>
                </c:pt>
                <c:pt idx="56">
                  <c:v>57.5431818181819</c:v>
                </c:pt>
                <c:pt idx="57">
                  <c:v>57.5431818181819</c:v>
                </c:pt>
                <c:pt idx="58">
                  <c:v>57.5431818181819</c:v>
                </c:pt>
                <c:pt idx="59">
                  <c:v>57.5431818181819</c:v>
                </c:pt>
                <c:pt idx="60">
                  <c:v>57.5431818181819</c:v>
                </c:pt>
                <c:pt idx="61">
                  <c:v>57.5431818181819</c:v>
                </c:pt>
                <c:pt idx="62">
                  <c:v>57.5431818181819</c:v>
                </c:pt>
                <c:pt idx="63">
                  <c:v>57.5431818181819</c:v>
                </c:pt>
                <c:pt idx="64">
                  <c:v>57.5431818181819</c:v>
                </c:pt>
                <c:pt idx="65">
                  <c:v>57.5431818181819</c:v>
                </c:pt>
                <c:pt idx="66">
                  <c:v>57.5431818181819</c:v>
                </c:pt>
                <c:pt idx="67">
                  <c:v>57.5431818181819</c:v>
                </c:pt>
                <c:pt idx="68">
                  <c:v>57.5431818181819</c:v>
                </c:pt>
                <c:pt idx="69">
                  <c:v>57.5431818181819</c:v>
                </c:pt>
                <c:pt idx="70">
                  <c:v>57.5431818181819</c:v>
                </c:pt>
                <c:pt idx="71">
                  <c:v>57.5431818181819</c:v>
                </c:pt>
                <c:pt idx="72">
                  <c:v>57.5431818181819</c:v>
                </c:pt>
                <c:pt idx="73">
                  <c:v>57.5431818181819</c:v>
                </c:pt>
                <c:pt idx="74">
                  <c:v>57.5431818181819</c:v>
                </c:pt>
                <c:pt idx="75">
                  <c:v>57.5431818181819</c:v>
                </c:pt>
              </c:numCache>
            </c:numRef>
          </c:xVal>
          <c:yVal>
            <c:numRef>
              <c:f>Sheet4!$L$3:$L$78</c:f>
              <c:numCache>
                <c:formatCode>0%</c:formatCode>
                <c:ptCount val="76"/>
                <c:pt idx="0">
                  <c:v>0.1850000000000003</c:v>
                </c:pt>
                <c:pt idx="1">
                  <c:v>0.23500000000000001</c:v>
                </c:pt>
                <c:pt idx="2">
                  <c:v>0.23500000000000001</c:v>
                </c:pt>
                <c:pt idx="3">
                  <c:v>0.17</c:v>
                </c:pt>
                <c:pt idx="4">
                  <c:v>5.5000000000000014E-2</c:v>
                </c:pt>
                <c:pt idx="5">
                  <c:v>0.31500000000000061</c:v>
                </c:pt>
                <c:pt idx="6">
                  <c:v>0.48000000000000032</c:v>
                </c:pt>
                <c:pt idx="7">
                  <c:v>5.5000000000000014E-2</c:v>
                </c:pt>
                <c:pt idx="8">
                  <c:v>1</c:v>
                </c:pt>
                <c:pt idx="9">
                  <c:v>0.38500000000000068</c:v>
                </c:pt>
                <c:pt idx="10">
                  <c:v>0.17</c:v>
                </c:pt>
                <c:pt idx="11">
                  <c:v>0.26</c:v>
                </c:pt>
                <c:pt idx="12">
                  <c:v>5.5000000000000014E-2</c:v>
                </c:pt>
                <c:pt idx="13">
                  <c:v>6.5000000000000002E-2</c:v>
                </c:pt>
                <c:pt idx="14">
                  <c:v>0</c:v>
                </c:pt>
                <c:pt idx="15">
                  <c:v>0.24000000000000021</c:v>
                </c:pt>
                <c:pt idx="16">
                  <c:v>0.35500000000000032</c:v>
                </c:pt>
                <c:pt idx="17">
                  <c:v>0.505</c:v>
                </c:pt>
                <c:pt idx="18">
                  <c:v>5.5000000000000014E-2</c:v>
                </c:pt>
                <c:pt idx="19">
                  <c:v>0.30000000000000032</c:v>
                </c:pt>
                <c:pt idx="20">
                  <c:v>3.0000000000000002E-2</c:v>
                </c:pt>
                <c:pt idx="21">
                  <c:v>5.5000000000000014E-2</c:v>
                </c:pt>
                <c:pt idx="22">
                  <c:v>0.23659090909090921</c:v>
                </c:pt>
                <c:pt idx="23">
                  <c:v>0.23659090909090921</c:v>
                </c:pt>
                <c:pt idx="24">
                  <c:v>0.23659090909090921</c:v>
                </c:pt>
                <c:pt idx="25">
                  <c:v>0.23659090909090921</c:v>
                </c:pt>
                <c:pt idx="26">
                  <c:v>0.23659090909090921</c:v>
                </c:pt>
                <c:pt idx="27">
                  <c:v>0.23659090909090921</c:v>
                </c:pt>
                <c:pt idx="28">
                  <c:v>0.23659090909090921</c:v>
                </c:pt>
                <c:pt idx="29">
                  <c:v>0.23659090909090921</c:v>
                </c:pt>
                <c:pt idx="30">
                  <c:v>0.23659090909090921</c:v>
                </c:pt>
                <c:pt idx="31">
                  <c:v>0.23659090909090921</c:v>
                </c:pt>
                <c:pt idx="32">
                  <c:v>0.23659090909090921</c:v>
                </c:pt>
                <c:pt idx="33">
                  <c:v>0.23659090909090921</c:v>
                </c:pt>
                <c:pt idx="34">
                  <c:v>0.23659090909090921</c:v>
                </c:pt>
                <c:pt idx="35">
                  <c:v>0.23659090909090921</c:v>
                </c:pt>
                <c:pt idx="36">
                  <c:v>0.23659090909090921</c:v>
                </c:pt>
                <c:pt idx="37">
                  <c:v>0.23659090909090921</c:v>
                </c:pt>
                <c:pt idx="38">
                  <c:v>0.23659090909090921</c:v>
                </c:pt>
                <c:pt idx="39">
                  <c:v>0.23659090909090921</c:v>
                </c:pt>
                <c:pt idx="40">
                  <c:v>0.23659090909090921</c:v>
                </c:pt>
                <c:pt idx="41">
                  <c:v>0.23659090909090921</c:v>
                </c:pt>
                <c:pt idx="42">
                  <c:v>0.23659090909090921</c:v>
                </c:pt>
                <c:pt idx="43">
                  <c:v>0.23659090909090921</c:v>
                </c:pt>
                <c:pt idx="44">
                  <c:v>0.23659090909090921</c:v>
                </c:pt>
                <c:pt idx="45">
                  <c:v>0.23659090909090921</c:v>
                </c:pt>
                <c:pt idx="46">
                  <c:v>0.23659090909090921</c:v>
                </c:pt>
                <c:pt idx="47">
                  <c:v>0.23659090909090921</c:v>
                </c:pt>
                <c:pt idx="48">
                  <c:v>0.23659090909090921</c:v>
                </c:pt>
                <c:pt idx="49">
                  <c:v>0.23659090909090921</c:v>
                </c:pt>
                <c:pt idx="50">
                  <c:v>0.23659090909090921</c:v>
                </c:pt>
                <c:pt idx="51">
                  <c:v>0.23659090909090921</c:v>
                </c:pt>
                <c:pt idx="52">
                  <c:v>0.23659090909090921</c:v>
                </c:pt>
                <c:pt idx="53">
                  <c:v>0.23659090909090921</c:v>
                </c:pt>
                <c:pt idx="54">
                  <c:v>0.23659090909090921</c:v>
                </c:pt>
                <c:pt idx="55">
                  <c:v>0.23659090909090921</c:v>
                </c:pt>
                <c:pt idx="56">
                  <c:v>0.23659090909090921</c:v>
                </c:pt>
                <c:pt idx="57">
                  <c:v>0.23659090909090921</c:v>
                </c:pt>
                <c:pt idx="58">
                  <c:v>0.23659090909090921</c:v>
                </c:pt>
                <c:pt idx="59">
                  <c:v>0.23659090909090921</c:v>
                </c:pt>
                <c:pt idx="60">
                  <c:v>0.23659090909090921</c:v>
                </c:pt>
                <c:pt idx="61">
                  <c:v>0.23659090909090921</c:v>
                </c:pt>
                <c:pt idx="62">
                  <c:v>0.23659090909090921</c:v>
                </c:pt>
                <c:pt idx="63">
                  <c:v>0.23659090909090921</c:v>
                </c:pt>
                <c:pt idx="64">
                  <c:v>0.23659090909090921</c:v>
                </c:pt>
                <c:pt idx="65">
                  <c:v>0.23659090909090921</c:v>
                </c:pt>
                <c:pt idx="66">
                  <c:v>0.23659090909090921</c:v>
                </c:pt>
                <c:pt idx="67">
                  <c:v>0.23659090909090921</c:v>
                </c:pt>
                <c:pt idx="68">
                  <c:v>0.23659090909090921</c:v>
                </c:pt>
                <c:pt idx="69">
                  <c:v>0.23659090909090921</c:v>
                </c:pt>
                <c:pt idx="70">
                  <c:v>0.23659090909090921</c:v>
                </c:pt>
                <c:pt idx="71">
                  <c:v>0.23659090909090921</c:v>
                </c:pt>
                <c:pt idx="72">
                  <c:v>0.23659090909090921</c:v>
                </c:pt>
                <c:pt idx="73">
                  <c:v>0.23659090909090921</c:v>
                </c:pt>
                <c:pt idx="74">
                  <c:v>0.23659090909090921</c:v>
                </c:pt>
                <c:pt idx="75">
                  <c:v>0.23659090909090921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'Past Results'!$S$1</c:f>
              <c:strCache>
                <c:ptCount val="1"/>
                <c:pt idx="0">
                  <c:v>MBA-2</c:v>
                </c:pt>
              </c:strCache>
            </c:strRef>
          </c:tx>
          <c:spPr>
            <a:ln w="28575">
              <a:noFill/>
            </a:ln>
          </c:spPr>
          <c:marker>
            <c:symbol val="triangle"/>
            <c:size val="9"/>
            <c:spPr>
              <a:solidFill>
                <a:srgbClr val="008000"/>
              </a:solidFill>
              <a:ln>
                <a:solidFill>
                  <a:srgbClr val="008000"/>
                </a:solidFill>
                <a:prstDash val="solid"/>
              </a:ln>
            </c:spPr>
          </c:marker>
          <c:xVal>
            <c:numRef>
              <c:f>Sheet4!$M$3:$M$78</c:f>
              <c:numCache>
                <c:formatCode>"$"#,##0</c:formatCode>
                <c:ptCount val="76"/>
                <c:pt idx="0">
                  <c:v>25</c:v>
                </c:pt>
                <c:pt idx="1">
                  <c:v>35</c:v>
                </c:pt>
                <c:pt idx="2">
                  <c:v>40</c:v>
                </c:pt>
                <c:pt idx="3">
                  <c:v>37</c:v>
                </c:pt>
                <c:pt idx="4">
                  <c:v>42.5</c:v>
                </c:pt>
                <c:pt idx="5">
                  <c:v>65</c:v>
                </c:pt>
                <c:pt idx="6">
                  <c:v>34</c:v>
                </c:pt>
                <c:pt idx="7">
                  <c:v>45</c:v>
                </c:pt>
                <c:pt idx="8">
                  <c:v>30</c:v>
                </c:pt>
                <c:pt idx="9">
                  <c:v>20</c:v>
                </c:pt>
                <c:pt idx="10">
                  <c:v>92</c:v>
                </c:pt>
                <c:pt idx="11">
                  <c:v>40</c:v>
                </c:pt>
                <c:pt idx="12">
                  <c:v>25</c:v>
                </c:pt>
                <c:pt idx="13">
                  <c:v>65</c:v>
                </c:pt>
                <c:pt idx="14">
                  <c:v>70</c:v>
                </c:pt>
                <c:pt idx="15">
                  <c:v>42.25</c:v>
                </c:pt>
                <c:pt idx="16">
                  <c:v>55</c:v>
                </c:pt>
                <c:pt idx="17">
                  <c:v>50</c:v>
                </c:pt>
                <c:pt idx="18">
                  <c:v>35</c:v>
                </c:pt>
                <c:pt idx="19">
                  <c:v>35</c:v>
                </c:pt>
                <c:pt idx="20">
                  <c:v>70</c:v>
                </c:pt>
                <c:pt idx="21">
                  <c:v>0</c:v>
                </c:pt>
                <c:pt idx="22">
                  <c:v>43.306818181818144</c:v>
                </c:pt>
                <c:pt idx="23">
                  <c:v>43.306818181818144</c:v>
                </c:pt>
                <c:pt idx="24">
                  <c:v>43.306818181818144</c:v>
                </c:pt>
                <c:pt idx="25">
                  <c:v>43.306818181818144</c:v>
                </c:pt>
                <c:pt idx="26">
                  <c:v>43.306818181818144</c:v>
                </c:pt>
                <c:pt idx="27">
                  <c:v>43.306818181818144</c:v>
                </c:pt>
                <c:pt idx="28">
                  <c:v>43.306818181818144</c:v>
                </c:pt>
                <c:pt idx="29">
                  <c:v>43.306818181818144</c:v>
                </c:pt>
                <c:pt idx="30">
                  <c:v>43.306818181818144</c:v>
                </c:pt>
                <c:pt idx="31">
                  <c:v>43.306818181818144</c:v>
                </c:pt>
                <c:pt idx="32">
                  <c:v>43.306818181818144</c:v>
                </c:pt>
                <c:pt idx="33">
                  <c:v>43.306818181818144</c:v>
                </c:pt>
                <c:pt idx="34">
                  <c:v>43.306818181818144</c:v>
                </c:pt>
                <c:pt idx="35">
                  <c:v>43.306818181818144</c:v>
                </c:pt>
                <c:pt idx="36">
                  <c:v>43.306818181818144</c:v>
                </c:pt>
                <c:pt idx="37">
                  <c:v>43.306818181818144</c:v>
                </c:pt>
                <c:pt idx="38">
                  <c:v>43.306818181818144</c:v>
                </c:pt>
                <c:pt idx="39">
                  <c:v>43.306818181818144</c:v>
                </c:pt>
                <c:pt idx="40">
                  <c:v>43.306818181818144</c:v>
                </c:pt>
                <c:pt idx="41">
                  <c:v>43.306818181818144</c:v>
                </c:pt>
                <c:pt idx="42">
                  <c:v>43.306818181818144</c:v>
                </c:pt>
                <c:pt idx="43">
                  <c:v>43.306818181818144</c:v>
                </c:pt>
                <c:pt idx="44">
                  <c:v>43.306818181818144</c:v>
                </c:pt>
                <c:pt idx="45">
                  <c:v>43.306818181818144</c:v>
                </c:pt>
                <c:pt idx="46">
                  <c:v>43.306818181818144</c:v>
                </c:pt>
                <c:pt idx="47">
                  <c:v>43.306818181818144</c:v>
                </c:pt>
                <c:pt idx="48">
                  <c:v>43.306818181818144</c:v>
                </c:pt>
                <c:pt idx="49">
                  <c:v>43.306818181818144</c:v>
                </c:pt>
                <c:pt idx="50">
                  <c:v>43.306818181818144</c:v>
                </c:pt>
                <c:pt idx="51">
                  <c:v>43.306818181818144</c:v>
                </c:pt>
                <c:pt idx="52">
                  <c:v>43.306818181818144</c:v>
                </c:pt>
                <c:pt idx="53">
                  <c:v>43.306818181818144</c:v>
                </c:pt>
                <c:pt idx="54">
                  <c:v>43.306818181818144</c:v>
                </c:pt>
                <c:pt idx="55">
                  <c:v>43.306818181818144</c:v>
                </c:pt>
                <c:pt idx="56">
                  <c:v>43.306818181818144</c:v>
                </c:pt>
                <c:pt idx="57">
                  <c:v>43.306818181818144</c:v>
                </c:pt>
                <c:pt idx="58">
                  <c:v>43.306818181818144</c:v>
                </c:pt>
                <c:pt idx="59">
                  <c:v>43.306818181818144</c:v>
                </c:pt>
                <c:pt idx="60">
                  <c:v>43.306818181818144</c:v>
                </c:pt>
                <c:pt idx="61">
                  <c:v>43.306818181818144</c:v>
                </c:pt>
                <c:pt idx="62">
                  <c:v>43.306818181818144</c:v>
                </c:pt>
                <c:pt idx="63">
                  <c:v>43.306818181818144</c:v>
                </c:pt>
                <c:pt idx="64">
                  <c:v>43.306818181818144</c:v>
                </c:pt>
                <c:pt idx="65">
                  <c:v>43.306818181818144</c:v>
                </c:pt>
                <c:pt idx="66">
                  <c:v>43.306818181818144</c:v>
                </c:pt>
                <c:pt idx="67">
                  <c:v>43.306818181818144</c:v>
                </c:pt>
                <c:pt idx="68">
                  <c:v>43.306818181818144</c:v>
                </c:pt>
                <c:pt idx="69">
                  <c:v>43.306818181818144</c:v>
                </c:pt>
                <c:pt idx="70">
                  <c:v>43.306818181818144</c:v>
                </c:pt>
                <c:pt idx="71">
                  <c:v>43.306818181818144</c:v>
                </c:pt>
                <c:pt idx="72">
                  <c:v>43.306818181818144</c:v>
                </c:pt>
                <c:pt idx="73">
                  <c:v>43.306818181818144</c:v>
                </c:pt>
                <c:pt idx="74">
                  <c:v>43.306818181818144</c:v>
                </c:pt>
                <c:pt idx="75">
                  <c:v>43.306818181818144</c:v>
                </c:pt>
              </c:numCache>
            </c:numRef>
          </c:xVal>
          <c:yVal>
            <c:numRef>
              <c:f>Sheet4!$N$3:$N$78</c:f>
              <c:numCache>
                <c:formatCode>0%</c:formatCode>
                <c:ptCount val="76"/>
                <c:pt idx="0">
                  <c:v>0.1850000000000003</c:v>
                </c:pt>
                <c:pt idx="1">
                  <c:v>0.14500000000000021</c:v>
                </c:pt>
                <c:pt idx="2">
                  <c:v>0</c:v>
                </c:pt>
                <c:pt idx="3">
                  <c:v>0.1850000000000003</c:v>
                </c:pt>
                <c:pt idx="4">
                  <c:v>0.1850000000000003</c:v>
                </c:pt>
                <c:pt idx="5">
                  <c:v>0.17</c:v>
                </c:pt>
                <c:pt idx="6">
                  <c:v>0</c:v>
                </c:pt>
                <c:pt idx="7">
                  <c:v>0.1850000000000003</c:v>
                </c:pt>
                <c:pt idx="8">
                  <c:v>0.19500000000000001</c:v>
                </c:pt>
                <c:pt idx="9">
                  <c:v>0.17</c:v>
                </c:pt>
                <c:pt idx="10">
                  <c:v>0.2150000000000003</c:v>
                </c:pt>
                <c:pt idx="11">
                  <c:v>0.24000000000000021</c:v>
                </c:pt>
                <c:pt idx="12">
                  <c:v>5.5000000000000014E-2</c:v>
                </c:pt>
                <c:pt idx="13">
                  <c:v>0.4</c:v>
                </c:pt>
                <c:pt idx="14">
                  <c:v>0.12000000000000002</c:v>
                </c:pt>
                <c:pt idx="15">
                  <c:v>0.1850000000000003</c:v>
                </c:pt>
                <c:pt idx="16">
                  <c:v>0</c:v>
                </c:pt>
                <c:pt idx="17">
                  <c:v>0.1850000000000003</c:v>
                </c:pt>
                <c:pt idx="18">
                  <c:v>3.0000000000000002E-2</c:v>
                </c:pt>
                <c:pt idx="19">
                  <c:v>0.17</c:v>
                </c:pt>
                <c:pt idx="20">
                  <c:v>0.12000000000000002</c:v>
                </c:pt>
                <c:pt idx="21">
                  <c:v>1</c:v>
                </c:pt>
                <c:pt idx="22">
                  <c:v>0.1881818181818182</c:v>
                </c:pt>
                <c:pt idx="23">
                  <c:v>0.1881818181818182</c:v>
                </c:pt>
                <c:pt idx="24">
                  <c:v>0.1881818181818182</c:v>
                </c:pt>
                <c:pt idx="25">
                  <c:v>0.1881818181818182</c:v>
                </c:pt>
                <c:pt idx="26">
                  <c:v>0.1881818181818182</c:v>
                </c:pt>
                <c:pt idx="27">
                  <c:v>0.1881818181818182</c:v>
                </c:pt>
                <c:pt idx="28">
                  <c:v>0.1881818181818182</c:v>
                </c:pt>
                <c:pt idx="29">
                  <c:v>0.1881818181818182</c:v>
                </c:pt>
                <c:pt idx="30">
                  <c:v>0.1881818181818182</c:v>
                </c:pt>
                <c:pt idx="31">
                  <c:v>0.1881818181818182</c:v>
                </c:pt>
                <c:pt idx="32">
                  <c:v>0.1881818181818182</c:v>
                </c:pt>
                <c:pt idx="33">
                  <c:v>0.1881818181818182</c:v>
                </c:pt>
                <c:pt idx="34">
                  <c:v>0.1881818181818182</c:v>
                </c:pt>
                <c:pt idx="35">
                  <c:v>0.1881818181818182</c:v>
                </c:pt>
                <c:pt idx="36">
                  <c:v>0.1881818181818182</c:v>
                </c:pt>
                <c:pt idx="37">
                  <c:v>0.1881818181818182</c:v>
                </c:pt>
                <c:pt idx="38">
                  <c:v>0.1881818181818182</c:v>
                </c:pt>
                <c:pt idx="39">
                  <c:v>0.1881818181818182</c:v>
                </c:pt>
                <c:pt idx="40">
                  <c:v>0.1881818181818182</c:v>
                </c:pt>
                <c:pt idx="41">
                  <c:v>0.1881818181818182</c:v>
                </c:pt>
                <c:pt idx="42">
                  <c:v>0.1881818181818182</c:v>
                </c:pt>
                <c:pt idx="43">
                  <c:v>0.1881818181818182</c:v>
                </c:pt>
                <c:pt idx="44">
                  <c:v>0.1881818181818182</c:v>
                </c:pt>
                <c:pt idx="45">
                  <c:v>0.1881818181818182</c:v>
                </c:pt>
                <c:pt idx="46">
                  <c:v>0.1881818181818182</c:v>
                </c:pt>
                <c:pt idx="47">
                  <c:v>0.1881818181818182</c:v>
                </c:pt>
                <c:pt idx="48">
                  <c:v>0.1881818181818182</c:v>
                </c:pt>
                <c:pt idx="49">
                  <c:v>0.1881818181818182</c:v>
                </c:pt>
                <c:pt idx="50">
                  <c:v>0.1881818181818182</c:v>
                </c:pt>
                <c:pt idx="51">
                  <c:v>0.1881818181818182</c:v>
                </c:pt>
                <c:pt idx="52">
                  <c:v>0.1881818181818182</c:v>
                </c:pt>
                <c:pt idx="53">
                  <c:v>0.1881818181818182</c:v>
                </c:pt>
                <c:pt idx="54">
                  <c:v>0.1881818181818182</c:v>
                </c:pt>
                <c:pt idx="55">
                  <c:v>0.1881818181818182</c:v>
                </c:pt>
                <c:pt idx="56">
                  <c:v>0.1881818181818182</c:v>
                </c:pt>
                <c:pt idx="57">
                  <c:v>0.1881818181818182</c:v>
                </c:pt>
                <c:pt idx="58">
                  <c:v>0.1881818181818182</c:v>
                </c:pt>
                <c:pt idx="59">
                  <c:v>0.1881818181818182</c:v>
                </c:pt>
                <c:pt idx="60">
                  <c:v>0.1881818181818182</c:v>
                </c:pt>
                <c:pt idx="61">
                  <c:v>0.1881818181818182</c:v>
                </c:pt>
                <c:pt idx="62">
                  <c:v>0.1881818181818182</c:v>
                </c:pt>
                <c:pt idx="63">
                  <c:v>0.1881818181818182</c:v>
                </c:pt>
                <c:pt idx="64">
                  <c:v>0.1881818181818182</c:v>
                </c:pt>
                <c:pt idx="65">
                  <c:v>0.1881818181818182</c:v>
                </c:pt>
                <c:pt idx="66">
                  <c:v>0.1881818181818182</c:v>
                </c:pt>
                <c:pt idx="67">
                  <c:v>0.1881818181818182</c:v>
                </c:pt>
                <c:pt idx="68">
                  <c:v>0.1881818181818182</c:v>
                </c:pt>
                <c:pt idx="69">
                  <c:v>0.1881818181818182</c:v>
                </c:pt>
                <c:pt idx="70">
                  <c:v>0.1881818181818182</c:v>
                </c:pt>
                <c:pt idx="71">
                  <c:v>0.1881818181818182</c:v>
                </c:pt>
                <c:pt idx="72">
                  <c:v>0.1881818181818182</c:v>
                </c:pt>
                <c:pt idx="73">
                  <c:v>0.1881818181818182</c:v>
                </c:pt>
                <c:pt idx="74">
                  <c:v>0.1881818181818182</c:v>
                </c:pt>
                <c:pt idx="75">
                  <c:v>0.1881818181818182</c:v>
                </c:pt>
              </c:numCache>
            </c:numRef>
          </c:yVal>
          <c:smooth val="0"/>
        </c:ser>
        <c:ser>
          <c:idx val="3"/>
          <c:order val="3"/>
          <c:tx>
            <c:v>All points</c:v>
          </c:tx>
          <c:spPr>
            <a:ln w="28575">
              <a:noFill/>
            </a:ln>
          </c:spPr>
          <c:marker>
            <c:symbol val="x"/>
            <c:size val="2"/>
            <c:spPr>
              <a:noFill/>
              <a:ln>
                <a:solidFill>
                  <a:srgbClr val="00FFFF"/>
                </a:solidFill>
                <a:prstDash val="solid"/>
              </a:ln>
            </c:spPr>
          </c:marker>
          <c:trendline>
            <c:spPr>
              <a:ln w="38100">
                <a:solidFill>
                  <a:schemeClr val="accent1">
                    <a:lumMod val="50000"/>
                  </a:schemeClr>
                </a:solidFill>
                <a:prstDash val="solid"/>
              </a:ln>
            </c:spPr>
            <c:trendlineType val="poly"/>
            <c:order val="2"/>
            <c:dispRSqr val="0"/>
            <c:dispEq val="0"/>
          </c:trendline>
          <c:xVal>
            <c:numRef>
              <c:f>Sheet4!$P$3:$P$230</c:f>
              <c:numCache>
                <c:formatCode>0</c:formatCode>
                <c:ptCount val="228"/>
                <c:pt idx="0">
                  <c:v>20</c:v>
                </c:pt>
                <c:pt idx="1">
                  <c:v>40</c:v>
                </c:pt>
                <c:pt idx="2">
                  <c:v>65.5</c:v>
                </c:pt>
                <c:pt idx="3">
                  <c:v>53</c:v>
                </c:pt>
                <c:pt idx="4">
                  <c:v>20</c:v>
                </c:pt>
                <c:pt idx="5">
                  <c:v>85</c:v>
                </c:pt>
                <c:pt idx="6">
                  <c:v>74</c:v>
                </c:pt>
                <c:pt idx="7">
                  <c:v>80</c:v>
                </c:pt>
                <c:pt idx="8">
                  <c:v>73.5</c:v>
                </c:pt>
                <c:pt idx="9">
                  <c:v>40</c:v>
                </c:pt>
                <c:pt idx="10">
                  <c:v>85</c:v>
                </c:pt>
                <c:pt idx="11">
                  <c:v>50</c:v>
                </c:pt>
                <c:pt idx="12">
                  <c:v>60</c:v>
                </c:pt>
                <c:pt idx="13">
                  <c:v>45</c:v>
                </c:pt>
                <c:pt idx="14">
                  <c:v>55</c:v>
                </c:pt>
                <c:pt idx="15">
                  <c:v>75</c:v>
                </c:pt>
                <c:pt idx="16">
                  <c:v>65</c:v>
                </c:pt>
                <c:pt idx="17">
                  <c:v>51</c:v>
                </c:pt>
                <c:pt idx="18">
                  <c:v>0</c:v>
                </c:pt>
                <c:pt idx="19">
                  <c:v>54.578947368421062</c:v>
                </c:pt>
                <c:pt idx="20">
                  <c:v>54.578947368421062</c:v>
                </c:pt>
                <c:pt idx="21">
                  <c:v>54.578947368421062</c:v>
                </c:pt>
                <c:pt idx="22">
                  <c:v>54.578947368421062</c:v>
                </c:pt>
                <c:pt idx="23">
                  <c:v>54.578947368421062</c:v>
                </c:pt>
                <c:pt idx="24">
                  <c:v>54.578947368421062</c:v>
                </c:pt>
                <c:pt idx="25">
                  <c:v>54.578947368421062</c:v>
                </c:pt>
                <c:pt idx="26">
                  <c:v>54.578947368421062</c:v>
                </c:pt>
                <c:pt idx="27">
                  <c:v>54.578947368421062</c:v>
                </c:pt>
                <c:pt idx="28">
                  <c:v>54.578947368421062</c:v>
                </c:pt>
                <c:pt idx="29">
                  <c:v>54.578947368421062</c:v>
                </c:pt>
                <c:pt idx="30">
                  <c:v>54.578947368421062</c:v>
                </c:pt>
                <c:pt idx="31">
                  <c:v>54.578947368421062</c:v>
                </c:pt>
                <c:pt idx="32">
                  <c:v>54.578947368421062</c:v>
                </c:pt>
                <c:pt idx="33">
                  <c:v>54.578947368421062</c:v>
                </c:pt>
                <c:pt idx="34">
                  <c:v>54.578947368421062</c:v>
                </c:pt>
                <c:pt idx="35">
                  <c:v>54.578947368421062</c:v>
                </c:pt>
                <c:pt idx="36">
                  <c:v>54.578947368421062</c:v>
                </c:pt>
                <c:pt idx="37">
                  <c:v>54.578947368421062</c:v>
                </c:pt>
                <c:pt idx="38">
                  <c:v>54.578947368421062</c:v>
                </c:pt>
                <c:pt idx="39">
                  <c:v>54.578947368421062</c:v>
                </c:pt>
                <c:pt idx="40">
                  <c:v>54.578947368421062</c:v>
                </c:pt>
                <c:pt idx="41">
                  <c:v>54.578947368421062</c:v>
                </c:pt>
                <c:pt idx="42">
                  <c:v>54.578947368421062</c:v>
                </c:pt>
                <c:pt idx="43">
                  <c:v>54.578947368421062</c:v>
                </c:pt>
                <c:pt idx="44">
                  <c:v>54.578947368421062</c:v>
                </c:pt>
                <c:pt idx="45">
                  <c:v>54.578947368421062</c:v>
                </c:pt>
                <c:pt idx="46">
                  <c:v>54.578947368421062</c:v>
                </c:pt>
                <c:pt idx="47">
                  <c:v>54.578947368421062</c:v>
                </c:pt>
                <c:pt idx="48">
                  <c:v>54.578947368421062</c:v>
                </c:pt>
                <c:pt idx="49">
                  <c:v>54.578947368421062</c:v>
                </c:pt>
                <c:pt idx="50">
                  <c:v>54.578947368421062</c:v>
                </c:pt>
                <c:pt idx="51">
                  <c:v>54.578947368421062</c:v>
                </c:pt>
                <c:pt idx="52">
                  <c:v>54.578947368421062</c:v>
                </c:pt>
                <c:pt idx="53">
                  <c:v>54.578947368421062</c:v>
                </c:pt>
                <c:pt idx="54">
                  <c:v>54.578947368421062</c:v>
                </c:pt>
                <c:pt idx="55">
                  <c:v>54.578947368421062</c:v>
                </c:pt>
                <c:pt idx="56">
                  <c:v>54.578947368421062</c:v>
                </c:pt>
                <c:pt idx="57">
                  <c:v>54.578947368421062</c:v>
                </c:pt>
                <c:pt idx="58">
                  <c:v>54.578947368421062</c:v>
                </c:pt>
                <c:pt idx="59">
                  <c:v>54.578947368421062</c:v>
                </c:pt>
                <c:pt idx="60">
                  <c:v>54.578947368421062</c:v>
                </c:pt>
                <c:pt idx="61">
                  <c:v>54.578947368421062</c:v>
                </c:pt>
                <c:pt idx="62">
                  <c:v>54.578947368421062</c:v>
                </c:pt>
                <c:pt idx="63">
                  <c:v>54.578947368421062</c:v>
                </c:pt>
                <c:pt idx="64">
                  <c:v>54.578947368421062</c:v>
                </c:pt>
                <c:pt idx="65">
                  <c:v>54.578947368421062</c:v>
                </c:pt>
                <c:pt idx="66">
                  <c:v>54.578947368421062</c:v>
                </c:pt>
                <c:pt idx="67">
                  <c:v>54.578947368421062</c:v>
                </c:pt>
                <c:pt idx="68">
                  <c:v>54.578947368421062</c:v>
                </c:pt>
                <c:pt idx="69">
                  <c:v>54.578947368421062</c:v>
                </c:pt>
                <c:pt idx="70">
                  <c:v>54.578947368421062</c:v>
                </c:pt>
                <c:pt idx="71">
                  <c:v>54.578947368421062</c:v>
                </c:pt>
                <c:pt idx="72">
                  <c:v>54.578947368421062</c:v>
                </c:pt>
                <c:pt idx="73">
                  <c:v>54.578947368421062</c:v>
                </c:pt>
                <c:pt idx="74">
                  <c:v>54.578947368421062</c:v>
                </c:pt>
                <c:pt idx="75">
                  <c:v>54.578947368421062</c:v>
                </c:pt>
                <c:pt idx="76" formatCode="&quot;$&quot;#,##0">
                  <c:v>88</c:v>
                </c:pt>
                <c:pt idx="77" formatCode="&quot;$&quot;#,##0">
                  <c:v>40</c:v>
                </c:pt>
                <c:pt idx="78" formatCode="&quot;$&quot;#,##0">
                  <c:v>30.25</c:v>
                </c:pt>
                <c:pt idx="79" formatCode="&quot;$&quot;#,##0">
                  <c:v>39.5</c:v>
                </c:pt>
                <c:pt idx="80" formatCode="&quot;$&quot;#,##0">
                  <c:v>72</c:v>
                </c:pt>
                <c:pt idx="81" formatCode="&quot;$&quot;#,##0">
                  <c:v>30</c:v>
                </c:pt>
                <c:pt idx="82" formatCode="&quot;$&quot;#,##0">
                  <c:v>95</c:v>
                </c:pt>
                <c:pt idx="83" formatCode="&quot;$&quot;#,##0">
                  <c:v>50</c:v>
                </c:pt>
                <c:pt idx="84" formatCode="&quot;$&quot;#,##0">
                  <c:v>0</c:v>
                </c:pt>
                <c:pt idx="85" formatCode="&quot;$&quot;#,##0">
                  <c:v>80</c:v>
                </c:pt>
                <c:pt idx="86" formatCode="&quot;$&quot;#,##0">
                  <c:v>104</c:v>
                </c:pt>
                <c:pt idx="87" formatCode="&quot;$&quot;#,##0">
                  <c:v>70</c:v>
                </c:pt>
                <c:pt idx="88" formatCode="&quot;$&quot;#,##0">
                  <c:v>60</c:v>
                </c:pt>
                <c:pt idx="89" formatCode="&quot;$&quot;#,##0">
                  <c:v>42</c:v>
                </c:pt>
                <c:pt idx="90" formatCode="&quot;$&quot;#,##0">
                  <c:v>40</c:v>
                </c:pt>
                <c:pt idx="91" formatCode="&quot;$&quot;#,##0">
                  <c:v>100</c:v>
                </c:pt>
                <c:pt idx="92" formatCode="&quot;$&quot;#,##0">
                  <c:v>90</c:v>
                </c:pt>
                <c:pt idx="93" formatCode="&quot;$&quot;#,##0">
                  <c:v>69.2</c:v>
                </c:pt>
                <c:pt idx="94" formatCode="&quot;$&quot;#,##0">
                  <c:v>28</c:v>
                </c:pt>
                <c:pt idx="95" formatCode="&quot;$&quot;#,##0">
                  <c:v>81.5</c:v>
                </c:pt>
                <c:pt idx="96" formatCode="&quot;$&quot;#,##0">
                  <c:v>41.5</c:v>
                </c:pt>
                <c:pt idx="97" formatCode="&quot;$&quot;#,##0">
                  <c:v>15</c:v>
                </c:pt>
                <c:pt idx="98" formatCode="&quot;$&quot;#,##0">
                  <c:v>57.5431818181819</c:v>
                </c:pt>
                <c:pt idx="99" formatCode="&quot;$&quot;#,##0">
                  <c:v>57.5431818181819</c:v>
                </c:pt>
                <c:pt idx="100" formatCode="&quot;$&quot;#,##0">
                  <c:v>57.5431818181819</c:v>
                </c:pt>
                <c:pt idx="101" formatCode="&quot;$&quot;#,##0">
                  <c:v>57.5431818181819</c:v>
                </c:pt>
                <c:pt idx="102" formatCode="&quot;$&quot;#,##0">
                  <c:v>57.5431818181819</c:v>
                </c:pt>
                <c:pt idx="103" formatCode="&quot;$&quot;#,##0">
                  <c:v>57.5431818181819</c:v>
                </c:pt>
                <c:pt idx="104" formatCode="&quot;$&quot;#,##0">
                  <c:v>57.5431818181819</c:v>
                </c:pt>
                <c:pt idx="105" formatCode="&quot;$&quot;#,##0">
                  <c:v>57.5431818181819</c:v>
                </c:pt>
                <c:pt idx="106" formatCode="&quot;$&quot;#,##0">
                  <c:v>57.5431818181819</c:v>
                </c:pt>
                <c:pt idx="107" formatCode="&quot;$&quot;#,##0">
                  <c:v>57.5431818181819</c:v>
                </c:pt>
                <c:pt idx="108" formatCode="&quot;$&quot;#,##0">
                  <c:v>57.5431818181819</c:v>
                </c:pt>
                <c:pt idx="109" formatCode="&quot;$&quot;#,##0">
                  <c:v>57.5431818181819</c:v>
                </c:pt>
                <c:pt idx="110" formatCode="&quot;$&quot;#,##0">
                  <c:v>57.5431818181819</c:v>
                </c:pt>
                <c:pt idx="111" formatCode="&quot;$&quot;#,##0">
                  <c:v>57.5431818181819</c:v>
                </c:pt>
                <c:pt idx="112" formatCode="&quot;$&quot;#,##0">
                  <c:v>57.5431818181819</c:v>
                </c:pt>
                <c:pt idx="113" formatCode="&quot;$&quot;#,##0">
                  <c:v>57.5431818181819</c:v>
                </c:pt>
                <c:pt idx="114" formatCode="&quot;$&quot;#,##0">
                  <c:v>57.5431818181819</c:v>
                </c:pt>
                <c:pt idx="115" formatCode="&quot;$&quot;#,##0">
                  <c:v>57.5431818181819</c:v>
                </c:pt>
                <c:pt idx="116" formatCode="&quot;$&quot;#,##0">
                  <c:v>57.5431818181819</c:v>
                </c:pt>
                <c:pt idx="117" formatCode="&quot;$&quot;#,##0">
                  <c:v>57.5431818181819</c:v>
                </c:pt>
                <c:pt idx="118" formatCode="&quot;$&quot;#,##0">
                  <c:v>57.5431818181819</c:v>
                </c:pt>
                <c:pt idx="119" formatCode="&quot;$&quot;#,##0">
                  <c:v>57.5431818181819</c:v>
                </c:pt>
                <c:pt idx="120" formatCode="&quot;$&quot;#,##0">
                  <c:v>57.5431818181819</c:v>
                </c:pt>
                <c:pt idx="121" formatCode="&quot;$&quot;#,##0">
                  <c:v>57.5431818181819</c:v>
                </c:pt>
                <c:pt idx="122" formatCode="&quot;$&quot;#,##0">
                  <c:v>57.5431818181819</c:v>
                </c:pt>
                <c:pt idx="123" formatCode="&quot;$&quot;#,##0">
                  <c:v>57.5431818181819</c:v>
                </c:pt>
                <c:pt idx="124" formatCode="&quot;$&quot;#,##0">
                  <c:v>57.5431818181819</c:v>
                </c:pt>
                <c:pt idx="125" formatCode="&quot;$&quot;#,##0">
                  <c:v>57.5431818181819</c:v>
                </c:pt>
                <c:pt idx="126" formatCode="&quot;$&quot;#,##0">
                  <c:v>57.5431818181819</c:v>
                </c:pt>
                <c:pt idx="127" formatCode="&quot;$&quot;#,##0">
                  <c:v>57.5431818181819</c:v>
                </c:pt>
                <c:pt idx="128" formatCode="&quot;$&quot;#,##0">
                  <c:v>57.5431818181819</c:v>
                </c:pt>
                <c:pt idx="129" formatCode="&quot;$&quot;#,##0">
                  <c:v>57.5431818181819</c:v>
                </c:pt>
                <c:pt idx="130" formatCode="&quot;$&quot;#,##0">
                  <c:v>57.5431818181819</c:v>
                </c:pt>
                <c:pt idx="131" formatCode="&quot;$&quot;#,##0">
                  <c:v>57.5431818181819</c:v>
                </c:pt>
                <c:pt idx="132" formatCode="&quot;$&quot;#,##0">
                  <c:v>57.5431818181819</c:v>
                </c:pt>
                <c:pt idx="133" formatCode="&quot;$&quot;#,##0">
                  <c:v>57.5431818181819</c:v>
                </c:pt>
                <c:pt idx="134" formatCode="&quot;$&quot;#,##0">
                  <c:v>57.5431818181819</c:v>
                </c:pt>
                <c:pt idx="135" formatCode="&quot;$&quot;#,##0">
                  <c:v>57.5431818181819</c:v>
                </c:pt>
                <c:pt idx="136" formatCode="&quot;$&quot;#,##0">
                  <c:v>57.5431818181819</c:v>
                </c:pt>
                <c:pt idx="137" formatCode="&quot;$&quot;#,##0">
                  <c:v>57.5431818181819</c:v>
                </c:pt>
                <c:pt idx="138" formatCode="&quot;$&quot;#,##0">
                  <c:v>57.5431818181819</c:v>
                </c:pt>
                <c:pt idx="139" formatCode="&quot;$&quot;#,##0">
                  <c:v>57.5431818181819</c:v>
                </c:pt>
                <c:pt idx="140" formatCode="&quot;$&quot;#,##0">
                  <c:v>57.5431818181819</c:v>
                </c:pt>
                <c:pt idx="141" formatCode="&quot;$&quot;#,##0">
                  <c:v>57.5431818181819</c:v>
                </c:pt>
                <c:pt idx="142" formatCode="&quot;$&quot;#,##0">
                  <c:v>57.5431818181819</c:v>
                </c:pt>
                <c:pt idx="143" formatCode="&quot;$&quot;#,##0">
                  <c:v>57.5431818181819</c:v>
                </c:pt>
                <c:pt idx="144" formatCode="&quot;$&quot;#,##0">
                  <c:v>57.5431818181819</c:v>
                </c:pt>
                <c:pt idx="145" formatCode="&quot;$&quot;#,##0">
                  <c:v>57.5431818181819</c:v>
                </c:pt>
                <c:pt idx="146" formatCode="&quot;$&quot;#,##0">
                  <c:v>57.5431818181819</c:v>
                </c:pt>
                <c:pt idx="147" formatCode="&quot;$&quot;#,##0">
                  <c:v>57.5431818181819</c:v>
                </c:pt>
                <c:pt idx="148" formatCode="&quot;$&quot;#,##0">
                  <c:v>57.5431818181819</c:v>
                </c:pt>
                <c:pt idx="149" formatCode="&quot;$&quot;#,##0">
                  <c:v>57.5431818181819</c:v>
                </c:pt>
                <c:pt idx="150" formatCode="&quot;$&quot;#,##0">
                  <c:v>57.5431818181819</c:v>
                </c:pt>
                <c:pt idx="151" formatCode="&quot;$&quot;#,##0">
                  <c:v>57.5431818181819</c:v>
                </c:pt>
                <c:pt idx="152" formatCode="&quot;$&quot;#,##0">
                  <c:v>25</c:v>
                </c:pt>
                <c:pt idx="153" formatCode="&quot;$&quot;#,##0">
                  <c:v>35</c:v>
                </c:pt>
                <c:pt idx="154" formatCode="&quot;$&quot;#,##0">
                  <c:v>40</c:v>
                </c:pt>
                <c:pt idx="155" formatCode="&quot;$&quot;#,##0">
                  <c:v>37</c:v>
                </c:pt>
                <c:pt idx="156" formatCode="&quot;$&quot;#,##0">
                  <c:v>42.5</c:v>
                </c:pt>
                <c:pt idx="157" formatCode="&quot;$&quot;#,##0">
                  <c:v>65</c:v>
                </c:pt>
                <c:pt idx="158" formatCode="&quot;$&quot;#,##0">
                  <c:v>34</c:v>
                </c:pt>
                <c:pt idx="159" formatCode="&quot;$&quot;#,##0">
                  <c:v>45</c:v>
                </c:pt>
                <c:pt idx="160" formatCode="&quot;$&quot;#,##0">
                  <c:v>30</c:v>
                </c:pt>
                <c:pt idx="161" formatCode="&quot;$&quot;#,##0">
                  <c:v>20</c:v>
                </c:pt>
                <c:pt idx="162" formatCode="&quot;$&quot;#,##0">
                  <c:v>92</c:v>
                </c:pt>
                <c:pt idx="163" formatCode="&quot;$&quot;#,##0">
                  <c:v>40</c:v>
                </c:pt>
                <c:pt idx="164" formatCode="&quot;$&quot;#,##0">
                  <c:v>25</c:v>
                </c:pt>
                <c:pt idx="165" formatCode="&quot;$&quot;#,##0">
                  <c:v>65</c:v>
                </c:pt>
                <c:pt idx="166" formatCode="&quot;$&quot;#,##0">
                  <c:v>70</c:v>
                </c:pt>
                <c:pt idx="167" formatCode="&quot;$&quot;#,##0">
                  <c:v>42.25</c:v>
                </c:pt>
                <c:pt idx="168" formatCode="&quot;$&quot;#,##0">
                  <c:v>55</c:v>
                </c:pt>
                <c:pt idx="169" formatCode="&quot;$&quot;#,##0">
                  <c:v>50</c:v>
                </c:pt>
                <c:pt idx="170" formatCode="&quot;$&quot;#,##0">
                  <c:v>35</c:v>
                </c:pt>
                <c:pt idx="171" formatCode="&quot;$&quot;#,##0">
                  <c:v>35</c:v>
                </c:pt>
                <c:pt idx="172" formatCode="&quot;$&quot;#,##0">
                  <c:v>70</c:v>
                </c:pt>
                <c:pt idx="173" formatCode="&quot;$&quot;#,##0">
                  <c:v>0</c:v>
                </c:pt>
                <c:pt idx="174" formatCode="&quot;$&quot;#,##0">
                  <c:v>43.306818181818144</c:v>
                </c:pt>
                <c:pt idx="175" formatCode="&quot;$&quot;#,##0">
                  <c:v>43.306818181818144</c:v>
                </c:pt>
                <c:pt idx="176" formatCode="&quot;$&quot;#,##0">
                  <c:v>43.306818181818144</c:v>
                </c:pt>
                <c:pt idx="177" formatCode="&quot;$&quot;#,##0">
                  <c:v>43.306818181818144</c:v>
                </c:pt>
                <c:pt idx="178" formatCode="&quot;$&quot;#,##0">
                  <c:v>43.306818181818144</c:v>
                </c:pt>
                <c:pt idx="179" formatCode="&quot;$&quot;#,##0">
                  <c:v>43.306818181818144</c:v>
                </c:pt>
                <c:pt idx="180" formatCode="&quot;$&quot;#,##0">
                  <c:v>43.306818181818144</c:v>
                </c:pt>
                <c:pt idx="181" formatCode="&quot;$&quot;#,##0">
                  <c:v>43.306818181818144</c:v>
                </c:pt>
                <c:pt idx="182" formatCode="&quot;$&quot;#,##0">
                  <c:v>43.306818181818144</c:v>
                </c:pt>
                <c:pt idx="183" formatCode="&quot;$&quot;#,##0">
                  <c:v>43.306818181818144</c:v>
                </c:pt>
                <c:pt idx="184" formatCode="&quot;$&quot;#,##0">
                  <c:v>43.306818181818144</c:v>
                </c:pt>
                <c:pt idx="185" formatCode="&quot;$&quot;#,##0">
                  <c:v>43.306818181818144</c:v>
                </c:pt>
                <c:pt idx="186" formatCode="&quot;$&quot;#,##0">
                  <c:v>43.306818181818144</c:v>
                </c:pt>
                <c:pt idx="187" formatCode="&quot;$&quot;#,##0">
                  <c:v>43.306818181818144</c:v>
                </c:pt>
                <c:pt idx="188" formatCode="&quot;$&quot;#,##0">
                  <c:v>43.306818181818144</c:v>
                </c:pt>
                <c:pt idx="189" formatCode="&quot;$&quot;#,##0">
                  <c:v>43.306818181818144</c:v>
                </c:pt>
                <c:pt idx="190" formatCode="&quot;$&quot;#,##0">
                  <c:v>43.306818181818144</c:v>
                </c:pt>
                <c:pt idx="191" formatCode="&quot;$&quot;#,##0">
                  <c:v>43.306818181818144</c:v>
                </c:pt>
                <c:pt idx="192" formatCode="&quot;$&quot;#,##0">
                  <c:v>43.306818181818144</c:v>
                </c:pt>
                <c:pt idx="193" formatCode="&quot;$&quot;#,##0">
                  <c:v>43.306818181818144</c:v>
                </c:pt>
                <c:pt idx="194" formatCode="&quot;$&quot;#,##0">
                  <c:v>43.306818181818144</c:v>
                </c:pt>
                <c:pt idx="195" formatCode="&quot;$&quot;#,##0">
                  <c:v>43.306818181818144</c:v>
                </c:pt>
                <c:pt idx="196" formatCode="&quot;$&quot;#,##0">
                  <c:v>43.306818181818144</c:v>
                </c:pt>
                <c:pt idx="197" formatCode="&quot;$&quot;#,##0">
                  <c:v>43.306818181818144</c:v>
                </c:pt>
                <c:pt idx="198" formatCode="&quot;$&quot;#,##0">
                  <c:v>43.306818181818144</c:v>
                </c:pt>
                <c:pt idx="199" formatCode="&quot;$&quot;#,##0">
                  <c:v>43.306818181818144</c:v>
                </c:pt>
                <c:pt idx="200" formatCode="&quot;$&quot;#,##0">
                  <c:v>43.306818181818144</c:v>
                </c:pt>
                <c:pt idx="201" formatCode="&quot;$&quot;#,##0">
                  <c:v>43.306818181818144</c:v>
                </c:pt>
                <c:pt idx="202" formatCode="&quot;$&quot;#,##0">
                  <c:v>43.306818181818144</c:v>
                </c:pt>
                <c:pt idx="203" formatCode="&quot;$&quot;#,##0">
                  <c:v>43.306818181818144</c:v>
                </c:pt>
                <c:pt idx="204" formatCode="&quot;$&quot;#,##0">
                  <c:v>43.306818181818144</c:v>
                </c:pt>
                <c:pt idx="205" formatCode="&quot;$&quot;#,##0">
                  <c:v>43.306818181818144</c:v>
                </c:pt>
                <c:pt idx="206" formatCode="&quot;$&quot;#,##0">
                  <c:v>43.306818181818144</c:v>
                </c:pt>
                <c:pt idx="207" formatCode="&quot;$&quot;#,##0">
                  <c:v>43.306818181818144</c:v>
                </c:pt>
                <c:pt idx="208" formatCode="&quot;$&quot;#,##0">
                  <c:v>43.306818181818144</c:v>
                </c:pt>
                <c:pt idx="209" formatCode="&quot;$&quot;#,##0">
                  <c:v>43.306818181818144</c:v>
                </c:pt>
                <c:pt idx="210" formatCode="&quot;$&quot;#,##0">
                  <c:v>43.306818181818144</c:v>
                </c:pt>
                <c:pt idx="211" formatCode="&quot;$&quot;#,##0">
                  <c:v>43.306818181818144</c:v>
                </c:pt>
                <c:pt idx="212" formatCode="&quot;$&quot;#,##0">
                  <c:v>43.306818181818144</c:v>
                </c:pt>
                <c:pt idx="213" formatCode="&quot;$&quot;#,##0">
                  <c:v>43.306818181818144</c:v>
                </c:pt>
                <c:pt idx="214" formatCode="&quot;$&quot;#,##0">
                  <c:v>43.306818181818144</c:v>
                </c:pt>
                <c:pt idx="215" formatCode="&quot;$&quot;#,##0">
                  <c:v>43.306818181818144</c:v>
                </c:pt>
                <c:pt idx="216" formatCode="&quot;$&quot;#,##0">
                  <c:v>43.306818181818144</c:v>
                </c:pt>
                <c:pt idx="217" formatCode="&quot;$&quot;#,##0">
                  <c:v>43.306818181818144</c:v>
                </c:pt>
                <c:pt idx="218" formatCode="&quot;$&quot;#,##0">
                  <c:v>43.306818181818144</c:v>
                </c:pt>
                <c:pt idx="219" formatCode="&quot;$&quot;#,##0">
                  <c:v>43.306818181818144</c:v>
                </c:pt>
                <c:pt idx="220" formatCode="&quot;$&quot;#,##0">
                  <c:v>43.306818181818144</c:v>
                </c:pt>
                <c:pt idx="221" formatCode="&quot;$&quot;#,##0">
                  <c:v>43.306818181818144</c:v>
                </c:pt>
                <c:pt idx="222" formatCode="&quot;$&quot;#,##0">
                  <c:v>43.306818181818144</c:v>
                </c:pt>
                <c:pt idx="223" formatCode="&quot;$&quot;#,##0">
                  <c:v>43.306818181818144</c:v>
                </c:pt>
                <c:pt idx="224" formatCode="&quot;$&quot;#,##0">
                  <c:v>43.306818181818144</c:v>
                </c:pt>
                <c:pt idx="225" formatCode="&quot;$&quot;#,##0">
                  <c:v>43.306818181818144</c:v>
                </c:pt>
                <c:pt idx="226" formatCode="&quot;$&quot;#,##0">
                  <c:v>43.306818181818144</c:v>
                </c:pt>
                <c:pt idx="227" formatCode="&quot;$&quot;#,##0">
                  <c:v>43.306818181818144</c:v>
                </c:pt>
              </c:numCache>
            </c:numRef>
          </c:xVal>
          <c:yVal>
            <c:numRef>
              <c:f>Sheet4!$Q$3:$Q$230</c:f>
              <c:numCache>
                <c:formatCode>0%</c:formatCode>
                <c:ptCount val="228"/>
                <c:pt idx="0">
                  <c:v>0.31500000000000061</c:v>
                </c:pt>
                <c:pt idx="1">
                  <c:v>0.14500000000000021</c:v>
                </c:pt>
                <c:pt idx="2">
                  <c:v>0.24000000000000021</c:v>
                </c:pt>
                <c:pt idx="3">
                  <c:v>0.23500000000000001</c:v>
                </c:pt>
                <c:pt idx="4">
                  <c:v>0.26</c:v>
                </c:pt>
                <c:pt idx="5">
                  <c:v>0.24000000000000021</c:v>
                </c:pt>
                <c:pt idx="6">
                  <c:v>0.28000000000000008</c:v>
                </c:pt>
                <c:pt idx="7">
                  <c:v>0.45</c:v>
                </c:pt>
                <c:pt idx="8">
                  <c:v>0.24000000000000021</c:v>
                </c:pt>
                <c:pt idx="9">
                  <c:v>0.23500000000000001</c:v>
                </c:pt>
                <c:pt idx="10">
                  <c:v>0.45</c:v>
                </c:pt>
                <c:pt idx="11">
                  <c:v>0.1850000000000003</c:v>
                </c:pt>
                <c:pt idx="12">
                  <c:v>0.17</c:v>
                </c:pt>
                <c:pt idx="13">
                  <c:v>0.2150000000000003</c:v>
                </c:pt>
                <c:pt idx="14">
                  <c:v>0.12000000000000002</c:v>
                </c:pt>
                <c:pt idx="15">
                  <c:v>0.30500000000000038</c:v>
                </c:pt>
                <c:pt idx="16">
                  <c:v>0.24000000000000021</c:v>
                </c:pt>
                <c:pt idx="17">
                  <c:v>0.30500000000000038</c:v>
                </c:pt>
                <c:pt idx="18">
                  <c:v>1</c:v>
                </c:pt>
                <c:pt idx="19">
                  <c:v>0.29631578947368503</c:v>
                </c:pt>
                <c:pt idx="20">
                  <c:v>0.29631578947368503</c:v>
                </c:pt>
                <c:pt idx="21">
                  <c:v>0.29631578947368503</c:v>
                </c:pt>
                <c:pt idx="22">
                  <c:v>0.29631578947368503</c:v>
                </c:pt>
                <c:pt idx="23">
                  <c:v>0.29631578947368503</c:v>
                </c:pt>
                <c:pt idx="24">
                  <c:v>0.29631578947368503</c:v>
                </c:pt>
                <c:pt idx="25">
                  <c:v>0.29631578947368503</c:v>
                </c:pt>
                <c:pt idx="26">
                  <c:v>0.29631578947368503</c:v>
                </c:pt>
                <c:pt idx="27">
                  <c:v>0.29631578947368503</c:v>
                </c:pt>
                <c:pt idx="28">
                  <c:v>0.29631578947368503</c:v>
                </c:pt>
                <c:pt idx="29">
                  <c:v>0.29631578947368503</c:v>
                </c:pt>
                <c:pt idx="30">
                  <c:v>0.29631578947368503</c:v>
                </c:pt>
                <c:pt idx="31">
                  <c:v>0.29631578947368503</c:v>
                </c:pt>
                <c:pt idx="32">
                  <c:v>0.29631578947368503</c:v>
                </c:pt>
                <c:pt idx="33">
                  <c:v>0.29631578947368503</c:v>
                </c:pt>
                <c:pt idx="34">
                  <c:v>0.29631578947368503</c:v>
                </c:pt>
                <c:pt idx="35">
                  <c:v>0.29631578947368503</c:v>
                </c:pt>
                <c:pt idx="36">
                  <c:v>0.29631578947368503</c:v>
                </c:pt>
                <c:pt idx="37">
                  <c:v>0.29631578947368503</c:v>
                </c:pt>
                <c:pt idx="38">
                  <c:v>0.29631578947368503</c:v>
                </c:pt>
                <c:pt idx="39">
                  <c:v>0.29631578947368503</c:v>
                </c:pt>
                <c:pt idx="40">
                  <c:v>0.29631578947368503</c:v>
                </c:pt>
                <c:pt idx="41">
                  <c:v>0.29631578947368503</c:v>
                </c:pt>
                <c:pt idx="42">
                  <c:v>0.29631578947368503</c:v>
                </c:pt>
                <c:pt idx="43">
                  <c:v>0.29631578947368503</c:v>
                </c:pt>
                <c:pt idx="44">
                  <c:v>0.29631578947368503</c:v>
                </c:pt>
                <c:pt idx="45">
                  <c:v>0.29631578947368503</c:v>
                </c:pt>
                <c:pt idx="46">
                  <c:v>0.29631578947368503</c:v>
                </c:pt>
                <c:pt idx="47">
                  <c:v>0.29631578947368503</c:v>
                </c:pt>
                <c:pt idx="48">
                  <c:v>0.29631578947368503</c:v>
                </c:pt>
                <c:pt idx="49">
                  <c:v>0.29631578947368503</c:v>
                </c:pt>
                <c:pt idx="50">
                  <c:v>0.29631578947368503</c:v>
                </c:pt>
                <c:pt idx="51">
                  <c:v>0.29631578947368503</c:v>
                </c:pt>
                <c:pt idx="52">
                  <c:v>0.29631578947368503</c:v>
                </c:pt>
                <c:pt idx="53">
                  <c:v>0.29631578947368503</c:v>
                </c:pt>
                <c:pt idx="54">
                  <c:v>0.29631578947368503</c:v>
                </c:pt>
                <c:pt idx="55">
                  <c:v>0.29631578947368503</c:v>
                </c:pt>
                <c:pt idx="56">
                  <c:v>0.29631578947368503</c:v>
                </c:pt>
                <c:pt idx="57">
                  <c:v>0.29631578947368503</c:v>
                </c:pt>
                <c:pt idx="58">
                  <c:v>0.29631578947368503</c:v>
                </c:pt>
                <c:pt idx="59">
                  <c:v>0.29631578947368503</c:v>
                </c:pt>
                <c:pt idx="60">
                  <c:v>0.29631578947368503</c:v>
                </c:pt>
                <c:pt idx="61">
                  <c:v>0.29631578947368503</c:v>
                </c:pt>
                <c:pt idx="62">
                  <c:v>0.29631578947368503</c:v>
                </c:pt>
                <c:pt idx="63">
                  <c:v>0.29631578947368503</c:v>
                </c:pt>
                <c:pt idx="64">
                  <c:v>0.29631578947368503</c:v>
                </c:pt>
                <c:pt idx="65">
                  <c:v>0.29631578947368503</c:v>
                </c:pt>
                <c:pt idx="66">
                  <c:v>0.29631578947368503</c:v>
                </c:pt>
                <c:pt idx="67">
                  <c:v>0.29631578947368503</c:v>
                </c:pt>
                <c:pt idx="68">
                  <c:v>0.29631578947368503</c:v>
                </c:pt>
                <c:pt idx="69">
                  <c:v>0.29631578947368503</c:v>
                </c:pt>
                <c:pt idx="70">
                  <c:v>0.29631578947368503</c:v>
                </c:pt>
                <c:pt idx="71">
                  <c:v>0.29631578947368503</c:v>
                </c:pt>
                <c:pt idx="72">
                  <c:v>0.29631578947368503</c:v>
                </c:pt>
                <c:pt idx="73">
                  <c:v>0.29631578947368503</c:v>
                </c:pt>
                <c:pt idx="74">
                  <c:v>0.29631578947368503</c:v>
                </c:pt>
                <c:pt idx="75">
                  <c:v>0.29631578947368503</c:v>
                </c:pt>
                <c:pt idx="76">
                  <c:v>0.1850000000000003</c:v>
                </c:pt>
                <c:pt idx="77">
                  <c:v>0.23500000000000001</c:v>
                </c:pt>
                <c:pt idx="78">
                  <c:v>0.23500000000000001</c:v>
                </c:pt>
                <c:pt idx="79">
                  <c:v>0.17</c:v>
                </c:pt>
                <c:pt idx="80">
                  <c:v>5.5000000000000014E-2</c:v>
                </c:pt>
                <c:pt idx="81">
                  <c:v>0.31500000000000061</c:v>
                </c:pt>
                <c:pt idx="82">
                  <c:v>0.48000000000000032</c:v>
                </c:pt>
                <c:pt idx="83">
                  <c:v>5.5000000000000014E-2</c:v>
                </c:pt>
                <c:pt idx="84">
                  <c:v>1</c:v>
                </c:pt>
                <c:pt idx="85">
                  <c:v>0.38500000000000068</c:v>
                </c:pt>
                <c:pt idx="86">
                  <c:v>0.17</c:v>
                </c:pt>
                <c:pt idx="87">
                  <c:v>0.26</c:v>
                </c:pt>
                <c:pt idx="88">
                  <c:v>5.5000000000000014E-2</c:v>
                </c:pt>
                <c:pt idx="89">
                  <c:v>6.5000000000000002E-2</c:v>
                </c:pt>
                <c:pt idx="90">
                  <c:v>0</c:v>
                </c:pt>
                <c:pt idx="91">
                  <c:v>0.24000000000000021</c:v>
                </c:pt>
                <c:pt idx="92">
                  <c:v>0.35500000000000032</c:v>
                </c:pt>
                <c:pt idx="93">
                  <c:v>0.505</c:v>
                </c:pt>
                <c:pt idx="94">
                  <c:v>5.5000000000000014E-2</c:v>
                </c:pt>
                <c:pt idx="95">
                  <c:v>0.30000000000000032</c:v>
                </c:pt>
                <c:pt idx="96">
                  <c:v>3.0000000000000002E-2</c:v>
                </c:pt>
                <c:pt idx="97">
                  <c:v>5.5000000000000014E-2</c:v>
                </c:pt>
                <c:pt idx="98">
                  <c:v>0.23659090909090921</c:v>
                </c:pt>
                <c:pt idx="99">
                  <c:v>0.23659090909090921</c:v>
                </c:pt>
                <c:pt idx="100">
                  <c:v>0.23659090909090921</c:v>
                </c:pt>
                <c:pt idx="101">
                  <c:v>0.23659090909090921</c:v>
                </c:pt>
                <c:pt idx="102">
                  <c:v>0.23659090909090921</c:v>
                </c:pt>
                <c:pt idx="103">
                  <c:v>0.23659090909090921</c:v>
                </c:pt>
                <c:pt idx="104">
                  <c:v>0.23659090909090921</c:v>
                </c:pt>
                <c:pt idx="105">
                  <c:v>0.23659090909090921</c:v>
                </c:pt>
                <c:pt idx="106">
                  <c:v>0.23659090909090921</c:v>
                </c:pt>
                <c:pt idx="107">
                  <c:v>0.23659090909090921</c:v>
                </c:pt>
                <c:pt idx="108">
                  <c:v>0.23659090909090921</c:v>
                </c:pt>
                <c:pt idx="109">
                  <c:v>0.23659090909090921</c:v>
                </c:pt>
                <c:pt idx="110">
                  <c:v>0.23659090909090921</c:v>
                </c:pt>
                <c:pt idx="111">
                  <c:v>0.23659090909090921</c:v>
                </c:pt>
                <c:pt idx="112">
                  <c:v>0.23659090909090921</c:v>
                </c:pt>
                <c:pt idx="113">
                  <c:v>0.23659090909090921</c:v>
                </c:pt>
                <c:pt idx="114">
                  <c:v>0.23659090909090921</c:v>
                </c:pt>
                <c:pt idx="115">
                  <c:v>0.23659090909090921</c:v>
                </c:pt>
                <c:pt idx="116">
                  <c:v>0.23659090909090921</c:v>
                </c:pt>
                <c:pt idx="117">
                  <c:v>0.23659090909090921</c:v>
                </c:pt>
                <c:pt idx="118">
                  <c:v>0.23659090909090921</c:v>
                </c:pt>
                <c:pt idx="119">
                  <c:v>0.23659090909090921</c:v>
                </c:pt>
                <c:pt idx="120">
                  <c:v>0.23659090909090921</c:v>
                </c:pt>
                <c:pt idx="121">
                  <c:v>0.23659090909090921</c:v>
                </c:pt>
                <c:pt idx="122">
                  <c:v>0.23659090909090921</c:v>
                </c:pt>
                <c:pt idx="123">
                  <c:v>0.23659090909090921</c:v>
                </c:pt>
                <c:pt idx="124">
                  <c:v>0.23659090909090921</c:v>
                </c:pt>
                <c:pt idx="125">
                  <c:v>0.23659090909090921</c:v>
                </c:pt>
                <c:pt idx="126">
                  <c:v>0.23659090909090921</c:v>
                </c:pt>
                <c:pt idx="127">
                  <c:v>0.23659090909090921</c:v>
                </c:pt>
                <c:pt idx="128">
                  <c:v>0.23659090909090921</c:v>
                </c:pt>
                <c:pt idx="129">
                  <c:v>0.23659090909090921</c:v>
                </c:pt>
                <c:pt idx="130">
                  <c:v>0.23659090909090921</c:v>
                </c:pt>
                <c:pt idx="131">
                  <c:v>0.23659090909090921</c:v>
                </c:pt>
                <c:pt idx="132">
                  <c:v>0.23659090909090921</c:v>
                </c:pt>
                <c:pt idx="133">
                  <c:v>0.23659090909090921</c:v>
                </c:pt>
                <c:pt idx="134">
                  <c:v>0.23659090909090921</c:v>
                </c:pt>
                <c:pt idx="135">
                  <c:v>0.23659090909090921</c:v>
                </c:pt>
                <c:pt idx="136">
                  <c:v>0.23659090909090921</c:v>
                </c:pt>
                <c:pt idx="137">
                  <c:v>0.23659090909090921</c:v>
                </c:pt>
                <c:pt idx="138">
                  <c:v>0.23659090909090921</c:v>
                </c:pt>
                <c:pt idx="139">
                  <c:v>0.23659090909090921</c:v>
                </c:pt>
                <c:pt idx="140">
                  <c:v>0.23659090909090921</c:v>
                </c:pt>
                <c:pt idx="141">
                  <c:v>0.23659090909090921</c:v>
                </c:pt>
                <c:pt idx="142">
                  <c:v>0.23659090909090921</c:v>
                </c:pt>
                <c:pt idx="143">
                  <c:v>0.23659090909090921</c:v>
                </c:pt>
                <c:pt idx="144">
                  <c:v>0.23659090909090921</c:v>
                </c:pt>
                <c:pt idx="145">
                  <c:v>0.23659090909090921</c:v>
                </c:pt>
                <c:pt idx="146">
                  <c:v>0.23659090909090921</c:v>
                </c:pt>
                <c:pt idx="147">
                  <c:v>0.23659090909090921</c:v>
                </c:pt>
                <c:pt idx="148">
                  <c:v>0.23659090909090921</c:v>
                </c:pt>
                <c:pt idx="149">
                  <c:v>0.23659090909090921</c:v>
                </c:pt>
                <c:pt idx="150">
                  <c:v>0.23659090909090921</c:v>
                </c:pt>
                <c:pt idx="151">
                  <c:v>0.23659090909090921</c:v>
                </c:pt>
                <c:pt idx="152">
                  <c:v>0.1850000000000003</c:v>
                </c:pt>
                <c:pt idx="153">
                  <c:v>0.14500000000000021</c:v>
                </c:pt>
                <c:pt idx="154">
                  <c:v>0</c:v>
                </c:pt>
                <c:pt idx="155">
                  <c:v>0.1850000000000003</c:v>
                </c:pt>
                <c:pt idx="156">
                  <c:v>0.1850000000000003</c:v>
                </c:pt>
                <c:pt idx="157">
                  <c:v>0.17</c:v>
                </c:pt>
                <c:pt idx="158">
                  <c:v>0</c:v>
                </c:pt>
                <c:pt idx="159">
                  <c:v>0.1850000000000003</c:v>
                </c:pt>
                <c:pt idx="160">
                  <c:v>0.19500000000000001</c:v>
                </c:pt>
                <c:pt idx="161">
                  <c:v>0.17</c:v>
                </c:pt>
                <c:pt idx="162">
                  <c:v>0.2150000000000003</c:v>
                </c:pt>
                <c:pt idx="163">
                  <c:v>0.24000000000000021</c:v>
                </c:pt>
                <c:pt idx="164">
                  <c:v>5.5000000000000014E-2</c:v>
                </c:pt>
                <c:pt idx="165">
                  <c:v>0.4</c:v>
                </c:pt>
                <c:pt idx="166">
                  <c:v>0.12000000000000002</c:v>
                </c:pt>
                <c:pt idx="167">
                  <c:v>0.1850000000000003</c:v>
                </c:pt>
                <c:pt idx="168">
                  <c:v>0</c:v>
                </c:pt>
                <c:pt idx="169">
                  <c:v>0.1850000000000003</c:v>
                </c:pt>
                <c:pt idx="170">
                  <c:v>3.0000000000000002E-2</c:v>
                </c:pt>
                <c:pt idx="171">
                  <c:v>0.17</c:v>
                </c:pt>
                <c:pt idx="172">
                  <c:v>0.12000000000000002</c:v>
                </c:pt>
                <c:pt idx="173">
                  <c:v>1</c:v>
                </c:pt>
                <c:pt idx="174">
                  <c:v>0.1881818181818182</c:v>
                </c:pt>
                <c:pt idx="175">
                  <c:v>0.1881818181818182</c:v>
                </c:pt>
                <c:pt idx="176">
                  <c:v>0.1881818181818182</c:v>
                </c:pt>
                <c:pt idx="177">
                  <c:v>0.1881818181818182</c:v>
                </c:pt>
                <c:pt idx="178">
                  <c:v>0.1881818181818182</c:v>
                </c:pt>
                <c:pt idx="179">
                  <c:v>0.1881818181818182</c:v>
                </c:pt>
                <c:pt idx="180">
                  <c:v>0.1881818181818182</c:v>
                </c:pt>
                <c:pt idx="181">
                  <c:v>0.1881818181818182</c:v>
                </c:pt>
                <c:pt idx="182">
                  <c:v>0.1881818181818182</c:v>
                </c:pt>
                <c:pt idx="183">
                  <c:v>0.1881818181818182</c:v>
                </c:pt>
                <c:pt idx="184">
                  <c:v>0.1881818181818182</c:v>
                </c:pt>
                <c:pt idx="185">
                  <c:v>0.1881818181818182</c:v>
                </c:pt>
                <c:pt idx="186">
                  <c:v>0.1881818181818182</c:v>
                </c:pt>
                <c:pt idx="187">
                  <c:v>0.1881818181818182</c:v>
                </c:pt>
                <c:pt idx="188">
                  <c:v>0.1881818181818182</c:v>
                </c:pt>
                <c:pt idx="189">
                  <c:v>0.1881818181818182</c:v>
                </c:pt>
                <c:pt idx="190">
                  <c:v>0.1881818181818182</c:v>
                </c:pt>
                <c:pt idx="191">
                  <c:v>0.1881818181818182</c:v>
                </c:pt>
                <c:pt idx="192">
                  <c:v>0.1881818181818182</c:v>
                </c:pt>
                <c:pt idx="193">
                  <c:v>0.1881818181818182</c:v>
                </c:pt>
                <c:pt idx="194">
                  <c:v>0.1881818181818182</c:v>
                </c:pt>
                <c:pt idx="195">
                  <c:v>0.1881818181818182</c:v>
                </c:pt>
                <c:pt idx="196">
                  <c:v>0.1881818181818182</c:v>
                </c:pt>
                <c:pt idx="197">
                  <c:v>0.1881818181818182</c:v>
                </c:pt>
                <c:pt idx="198">
                  <c:v>0.1881818181818182</c:v>
                </c:pt>
                <c:pt idx="199">
                  <c:v>0.1881818181818182</c:v>
                </c:pt>
                <c:pt idx="200">
                  <c:v>0.1881818181818182</c:v>
                </c:pt>
                <c:pt idx="201">
                  <c:v>0.1881818181818182</c:v>
                </c:pt>
                <c:pt idx="202">
                  <c:v>0.1881818181818182</c:v>
                </c:pt>
                <c:pt idx="203">
                  <c:v>0.1881818181818182</c:v>
                </c:pt>
                <c:pt idx="204">
                  <c:v>0.1881818181818182</c:v>
                </c:pt>
                <c:pt idx="205">
                  <c:v>0.1881818181818182</c:v>
                </c:pt>
                <c:pt idx="206">
                  <c:v>0.1881818181818182</c:v>
                </c:pt>
                <c:pt idx="207">
                  <c:v>0.1881818181818182</c:v>
                </c:pt>
                <c:pt idx="208">
                  <c:v>0.1881818181818182</c:v>
                </c:pt>
                <c:pt idx="209">
                  <c:v>0.1881818181818182</c:v>
                </c:pt>
                <c:pt idx="210">
                  <c:v>0.1881818181818182</c:v>
                </c:pt>
                <c:pt idx="211">
                  <c:v>0.1881818181818182</c:v>
                </c:pt>
                <c:pt idx="212">
                  <c:v>0.1881818181818182</c:v>
                </c:pt>
                <c:pt idx="213">
                  <c:v>0.1881818181818182</c:v>
                </c:pt>
                <c:pt idx="214">
                  <c:v>0.1881818181818182</c:v>
                </c:pt>
                <c:pt idx="215">
                  <c:v>0.1881818181818182</c:v>
                </c:pt>
                <c:pt idx="216">
                  <c:v>0.1881818181818182</c:v>
                </c:pt>
                <c:pt idx="217">
                  <c:v>0.1881818181818182</c:v>
                </c:pt>
                <c:pt idx="218">
                  <c:v>0.1881818181818182</c:v>
                </c:pt>
                <c:pt idx="219">
                  <c:v>0.1881818181818182</c:v>
                </c:pt>
                <c:pt idx="220">
                  <c:v>0.1881818181818182</c:v>
                </c:pt>
                <c:pt idx="221">
                  <c:v>0.1881818181818182</c:v>
                </c:pt>
                <c:pt idx="222">
                  <c:v>0.1881818181818182</c:v>
                </c:pt>
                <c:pt idx="223">
                  <c:v>0.1881818181818182</c:v>
                </c:pt>
                <c:pt idx="224">
                  <c:v>0.1881818181818182</c:v>
                </c:pt>
                <c:pt idx="225">
                  <c:v>0.1881818181818182</c:v>
                </c:pt>
                <c:pt idx="226">
                  <c:v>0.1881818181818182</c:v>
                </c:pt>
                <c:pt idx="227">
                  <c:v>0.1881818181818182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0388736"/>
        <c:axId val="90411392"/>
      </c:scatterChart>
      <c:valAx>
        <c:axId val="90388736"/>
        <c:scaling>
          <c:orientation val="minMax"/>
        </c:scaling>
        <c:delete val="0"/>
        <c:axPos val="b"/>
        <c:majorGridlines>
          <c:spPr>
            <a:ln w="3175">
              <a:solidFill>
                <a:srgbClr val="C0C0C0"/>
              </a:solidFill>
              <a:prstDash val="sysDash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Transfer Price</a:t>
                </a:r>
              </a:p>
            </c:rich>
          </c:tx>
          <c:layout>
            <c:manualLayout>
              <c:xMode val="edge"/>
              <c:yMode val="edge"/>
              <c:x val="0.44728079911209923"/>
              <c:y val="0.93964113732919941"/>
            </c:manualLayout>
          </c:layout>
          <c:overlay val="0"/>
          <c:spPr>
            <a:noFill/>
            <a:ln w="25400">
              <a:noFill/>
            </a:ln>
          </c:spPr>
        </c:title>
        <c:numFmt formatCode="&quot;$&quot;#,##0" sourceLinked="1"/>
        <c:majorTickMark val="cross"/>
        <c:minorTickMark val="none"/>
        <c:tickLblPos val="nextTo"/>
        <c:spPr>
          <a:ln w="3175">
            <a:solidFill>
              <a:srgbClr val="969696"/>
            </a:solidFill>
            <a:prstDash val="solid"/>
          </a:ln>
        </c:spPr>
        <c:txPr>
          <a:bodyPr rot="0" vert="horz"/>
          <a:lstStyle/>
          <a:p>
            <a:pPr>
              <a:defRPr sz="1425" b="0" i="0" u="none" strike="noStrike" baseline="0">
                <a:solidFill>
                  <a:schemeClr val="bg2"/>
                </a:solidFill>
                <a:latin typeface="Arial Narrow"/>
                <a:ea typeface="Arial Narrow"/>
                <a:cs typeface="Arial Narrow"/>
              </a:defRPr>
            </a:pPr>
            <a:endParaRPr lang="en-US"/>
          </a:p>
        </c:txPr>
        <c:crossAx val="90411392"/>
        <c:crosses val="autoZero"/>
        <c:crossBetween val="midCat"/>
      </c:valAx>
      <c:valAx>
        <c:axId val="90411392"/>
        <c:scaling>
          <c:orientation val="minMax"/>
          <c:max val="1"/>
        </c:scaling>
        <c:delete val="0"/>
        <c:axPos val="l"/>
        <c:majorGridlines>
          <c:spPr>
            <a:ln w="3175">
              <a:solidFill>
                <a:srgbClr val="C0C0C0"/>
              </a:solidFill>
              <a:prstDash val="sysDash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% Left on Table . </a:t>
                </a:r>
              </a:p>
            </c:rich>
          </c:tx>
          <c:layout>
            <c:manualLayout>
              <c:xMode val="edge"/>
              <c:yMode val="edge"/>
              <c:x val="0"/>
              <c:y val="0.34910284332298275"/>
            </c:manualLayout>
          </c:layout>
          <c:overlay val="0"/>
          <c:spPr>
            <a:noFill/>
            <a:ln w="25400">
              <a:noFill/>
            </a:ln>
          </c:spPr>
        </c:title>
        <c:numFmt formatCode="0%" sourceLinked="0"/>
        <c:majorTickMark val="cross"/>
        <c:minorTickMark val="none"/>
        <c:tickLblPos val="nextTo"/>
        <c:spPr>
          <a:ln w="3175">
            <a:solidFill>
              <a:srgbClr val="C0C0C0"/>
            </a:solidFill>
            <a:prstDash val="solid"/>
          </a:ln>
        </c:spPr>
        <c:txPr>
          <a:bodyPr rot="0" vert="horz"/>
          <a:lstStyle/>
          <a:p>
            <a:pPr>
              <a:defRPr sz="1425" b="0" i="0" u="none" strike="noStrike" baseline="0">
                <a:solidFill>
                  <a:srgbClr val="FFFFFF"/>
                </a:solidFill>
                <a:latin typeface="Arial Narrow"/>
                <a:ea typeface="Arial Narrow"/>
                <a:cs typeface="Arial Narrow"/>
              </a:defRPr>
            </a:pPr>
            <a:endParaRPr lang="en-US"/>
          </a:p>
        </c:txPr>
        <c:crossAx val="90388736"/>
        <c:crosses val="autoZero"/>
        <c:crossBetween val="midCat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r"/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0.86829448760636363"/>
          <c:y val="9.0016366612111293E-2"/>
          <c:w val="8.5557546150238986E-2"/>
          <c:h val="0.14715878191167181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  <a:effectLst>
          <a:outerShdw dist="35921" dir="2700000" algn="br">
            <a:srgbClr val="000000"/>
          </a:outerShdw>
        </a:effectLst>
      </c:spPr>
      <c:txPr>
        <a:bodyPr/>
        <a:lstStyle/>
        <a:p>
          <a:pPr>
            <a:defRPr sz="1470" b="0" i="0" u="none" strike="noStrike" baseline="0">
              <a:solidFill>
                <a:srgbClr val="000000"/>
              </a:solidFill>
              <a:latin typeface="Arial Narrow"/>
              <a:ea typeface="Arial Narrow"/>
              <a:cs typeface="Arial Narrow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F497D">
        <a:lumMod val="50000"/>
      </a:srgbClr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4035319" cy="351313"/>
          </a:xfrm>
          <a:prstGeom prst="rect">
            <a:avLst/>
          </a:prstGeom>
        </p:spPr>
        <p:txBody>
          <a:bodyPr vert="horz" lIns="93334" tIns="46669" rIns="93334" bIns="4666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74805" y="2"/>
            <a:ext cx="4035319" cy="351313"/>
          </a:xfrm>
          <a:prstGeom prst="rect">
            <a:avLst/>
          </a:prstGeom>
        </p:spPr>
        <p:txBody>
          <a:bodyPr vert="horz" lIns="93334" tIns="46669" rIns="93334" bIns="46669" rtlCol="0"/>
          <a:lstStyle>
            <a:lvl1pPr algn="r">
              <a:defRPr sz="1200"/>
            </a:lvl1pPr>
          </a:lstStyle>
          <a:p>
            <a:fld id="{08449A50-C6F7-4D6A-9AEE-11DB5627F87A}" type="datetimeFigureOut">
              <a:rPr lang="en-US" smtClean="0"/>
              <a:pPr/>
              <a:t>11/19/2011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" y="6673748"/>
            <a:ext cx="4035319" cy="351313"/>
          </a:xfrm>
          <a:prstGeom prst="rect">
            <a:avLst/>
          </a:prstGeom>
        </p:spPr>
        <p:txBody>
          <a:bodyPr vert="horz" lIns="93334" tIns="46669" rIns="93334" bIns="4666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4805" y="6673748"/>
            <a:ext cx="4035319" cy="351313"/>
          </a:xfrm>
          <a:prstGeom prst="rect">
            <a:avLst/>
          </a:prstGeom>
        </p:spPr>
        <p:txBody>
          <a:bodyPr vert="horz" lIns="93334" tIns="46669" rIns="93334" bIns="46669" rtlCol="0" anchor="b"/>
          <a:lstStyle>
            <a:lvl1pPr algn="r">
              <a:defRPr sz="1200"/>
            </a:lvl1pPr>
          </a:lstStyle>
          <a:p>
            <a:fld id="{0D8F552F-E4EB-4D91-9C14-3321473E9D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2179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2"/>
            <a:ext cx="4035319" cy="3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34" tIns="46669" rIns="93334" bIns="4666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ndara" pitchFamily="34" charset="0"/>
              </a:defRPr>
            </a:lvl1pPr>
          </a:lstStyle>
          <a:p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74805" y="2"/>
            <a:ext cx="4035319" cy="3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34" tIns="46669" rIns="93334" bIns="4666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ndara" pitchFamily="34" charset="0"/>
              </a:defRPr>
            </a:lvl1pPr>
          </a:lstStyle>
          <a:p>
            <a:fld id="{DE652645-254F-46E1-8102-C8920B498343}" type="datetimeFigureOut">
              <a:rPr lang="en-US"/>
              <a:pPr/>
              <a:t>11/19/2011</a:t>
            </a:fld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8775" y="527050"/>
            <a:ext cx="3514725" cy="26368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228" y="3337483"/>
            <a:ext cx="7449820" cy="316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34" tIns="46669" rIns="93334" bIns="466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6673748"/>
            <a:ext cx="4035319" cy="3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34" tIns="46669" rIns="93334" bIns="4666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ndara" pitchFamily="34" charset="0"/>
              </a:defRPr>
            </a:lvl1pPr>
          </a:lstStyle>
          <a:p>
            <a:endParaRPr 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74805" y="6673748"/>
            <a:ext cx="4035319" cy="3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34" tIns="46669" rIns="93334" bIns="4666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ndara" pitchFamily="34" charset="0"/>
              </a:defRPr>
            </a:lvl1pPr>
          </a:lstStyle>
          <a:p>
            <a:fld id="{6C7DD2F3-A5B8-4028-903B-8F2131776E5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8703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D3FEE-1B68-4D39-8A2F-5CAFAC1F24B9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854870-F201-47BF-9ADA-6BFBD0A10900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861378-2850-4EC9-B611-84CF3AB700A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0363" y="527050"/>
            <a:ext cx="3516312" cy="2636838"/>
          </a:xfrm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494" y="3336760"/>
            <a:ext cx="6833295" cy="3162784"/>
          </a:xfrm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4587DF-7F62-47EB-8059-4AF98E51FB64}" type="slidenum">
              <a:rPr lang="en-US"/>
              <a:pPr/>
              <a:t>16</a:t>
            </a:fld>
            <a:endParaRPr lang="en-US"/>
          </a:p>
        </p:txBody>
      </p:sp>
      <p:sp>
        <p:nvSpPr>
          <p:cNvPr id="32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5FEE27-AB16-4DCB-AE67-25E373E8E5BC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0363" y="527050"/>
            <a:ext cx="3516312" cy="2636838"/>
          </a:xfrm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493" y="3336762"/>
            <a:ext cx="6833295" cy="3162784"/>
          </a:xfrm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D0D97A-BCF9-4117-8A58-6F408D00F05E}" type="slidenum">
              <a:rPr lang="en-US"/>
              <a:pPr/>
              <a:t>19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E1FE8-B62C-4ED1-B5B2-B6CA920367F5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Competitive Advantage: The Resource-Based View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Professor Richard Makadok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2292EC-57D3-4649-A551-BEBDDAD03C0B}" type="slidenum">
              <a:rPr lang="en-US"/>
              <a:pPr/>
              <a:t>24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804" tIns="45901" rIns="91804" bIns="45901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9CFBD8-F48A-40D4-924A-68E62266761E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 txBox="1">
            <a:spLocks noGrp="1" noChangeArrowheads="1"/>
          </p:cNvSpPr>
          <p:nvPr/>
        </p:nvSpPr>
        <p:spPr bwMode="auto">
          <a:xfrm>
            <a:off x="5276255" y="6674967"/>
            <a:ext cx="4036024" cy="351313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lIns="93318" tIns="46659" rIns="93318" bIns="46659" anchor="b"/>
          <a:lstStyle/>
          <a:p>
            <a:pPr algn="r" defTabSz="933044"/>
            <a:fld id="{D7C6F0A5-66CC-470B-B745-C2BBEEB2A614}" type="slidenum">
              <a:rPr lang="en-US" sz="1200"/>
              <a:pPr algn="r" defTabSz="933044"/>
              <a:t>28</a:t>
            </a:fld>
            <a:endParaRPr lang="en-US" sz="1200" dirty="0"/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 txBox="1">
            <a:spLocks noGrp="1" noChangeArrowheads="1"/>
          </p:cNvSpPr>
          <p:nvPr/>
        </p:nvSpPr>
        <p:spPr bwMode="auto">
          <a:xfrm>
            <a:off x="5276429" y="6673369"/>
            <a:ext cx="4035849" cy="352910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lIns="93039" tIns="46519" rIns="93039" bIns="46519" anchor="b"/>
          <a:lstStyle/>
          <a:p>
            <a:pPr algn="r" defTabSz="926861"/>
            <a:fld id="{75D7D1C5-A8E7-4F2B-93A5-B91D42835B11}" type="slidenum">
              <a:rPr lang="en-US" sz="1200"/>
              <a:pPr algn="r" defTabSz="926861"/>
              <a:t>29</a:t>
            </a:fld>
            <a:endParaRPr lang="en-US" sz="1200" dirty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17900" cy="2638425"/>
          </a:xfrm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2178" y="3337484"/>
            <a:ext cx="6827938" cy="3163420"/>
          </a:xfrm>
          <a:noFill/>
          <a:ln w="9525"/>
        </p:spPr>
        <p:txBody>
          <a:bodyPr lIns="93039" tIns="46519" rIns="93039" bIns="46519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D3FEE-1B68-4D39-8A2F-5CAFAC1F24B9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 txBox="1">
            <a:spLocks noGrp="1" noChangeArrowheads="1"/>
          </p:cNvSpPr>
          <p:nvPr/>
        </p:nvSpPr>
        <p:spPr bwMode="auto">
          <a:xfrm>
            <a:off x="5276429" y="6673369"/>
            <a:ext cx="4035849" cy="352910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lIns="93039" tIns="46519" rIns="93039" bIns="46519" anchor="b"/>
          <a:lstStyle/>
          <a:p>
            <a:pPr algn="r" defTabSz="926861"/>
            <a:fld id="{4E791036-354B-4C4F-B91B-5BDE58924B8B}" type="slidenum">
              <a:rPr lang="en-US" sz="1200"/>
              <a:pPr algn="r" defTabSz="926861"/>
              <a:t>30</a:t>
            </a:fld>
            <a:endParaRPr lang="en-US" sz="1200" dirty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17900" cy="2638425"/>
          </a:xfrm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2178" y="3337484"/>
            <a:ext cx="6827938" cy="3163420"/>
          </a:xfrm>
          <a:noFill/>
          <a:ln w="9525"/>
        </p:spPr>
        <p:txBody>
          <a:bodyPr lIns="93039" tIns="46519" rIns="93039" bIns="46519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A957ED-D5DF-4C75-93A2-DAD584FE3C5C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BAA9F8-02C5-48C1-A09B-65C8CAD00C10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803960-F476-4B6B-BB1B-3FBD08F04B5E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699527B-3A5E-45A7-B932-E48FEF8F009A}" type="slidenum">
              <a:rPr lang="en-US" smtClean="0"/>
              <a:pPr/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478ACF-486B-4023-8563-481ED4595812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45059" name="Rectangle 7"/>
          <p:cNvSpPr txBox="1">
            <a:spLocks noGrp="1" noChangeArrowheads="1"/>
          </p:cNvSpPr>
          <p:nvPr/>
        </p:nvSpPr>
        <p:spPr bwMode="auto">
          <a:xfrm>
            <a:off x="5278022" y="6674961"/>
            <a:ext cx="4034257" cy="351314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lIns="93236" tIns="46618" rIns="93236" bIns="46618" anchor="b"/>
          <a:lstStyle/>
          <a:p>
            <a:pPr algn="r" defTabSz="931470"/>
            <a:fld id="{5D817E47-2CFE-4ED3-9501-850092C00E2D}" type="slidenum">
              <a:rPr lang="en-US" sz="1200"/>
              <a:pPr algn="r" defTabSz="931470"/>
              <a:t>42</a:t>
            </a:fld>
            <a:endParaRPr lang="en-US" sz="1200" dirty="0"/>
          </a:p>
        </p:txBody>
      </p:sp>
      <p:sp>
        <p:nvSpPr>
          <p:cNvPr id="450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8775" y="527050"/>
            <a:ext cx="3514725" cy="2636838"/>
          </a:xfrm>
          <a:ln/>
        </p:spPr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2174" y="3339083"/>
            <a:ext cx="6827938" cy="3160226"/>
          </a:xfrm>
          <a:noFill/>
          <a:ln w="9525"/>
        </p:spPr>
        <p:txBody>
          <a:bodyPr lIns="93236" tIns="46618" rIns="93236" bIns="46618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241374-1EDF-474E-AEBE-86AF4FA41E86}" type="slidenum">
              <a:rPr lang="en-US"/>
              <a:pPr/>
              <a:t>44</a:t>
            </a:fld>
            <a:endParaRPr lang="en-US" dirty="0"/>
          </a:p>
        </p:txBody>
      </p:sp>
      <p:sp>
        <p:nvSpPr>
          <p:cNvPr id="257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634B04-42D7-4731-A040-2807A301D739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6C1DD1-1BA5-4B01-8595-E239AA72FB99}" type="slidenum">
              <a:rPr lang="en-US"/>
              <a:pPr/>
              <a:t>48</a:t>
            </a:fld>
            <a:endParaRPr lang="en-US"/>
          </a:p>
        </p:txBody>
      </p:sp>
      <p:sp>
        <p:nvSpPr>
          <p:cNvPr id="208898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3538" y="523875"/>
            <a:ext cx="3513137" cy="2635250"/>
          </a:xfrm>
          <a:ln/>
        </p:spPr>
      </p:sp>
      <p:sp>
        <p:nvSpPr>
          <p:cNvPr id="20889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 lIns="91762" tIns="45880" rIns="91762" bIns="45880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771AE1-1921-476A-A16F-C444F3D7E9E5}" type="slidenum">
              <a:rPr lang="en-US"/>
              <a:pPr/>
              <a:t>3</a:t>
            </a:fld>
            <a:endParaRPr lang="en-US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42169" y="3337484"/>
            <a:ext cx="6829534" cy="3163421"/>
          </a:xfrm>
          <a:noFill/>
          <a:ln w="9525"/>
        </p:spPr>
        <p:txBody>
          <a:bodyPr lIns="92290" tIns="45336" rIns="92290" bIns="45336"/>
          <a:lstStyle/>
          <a:p>
            <a:endParaRPr lang="en-US" sz="1400" dirty="0"/>
          </a:p>
        </p:txBody>
      </p:sp>
      <p:sp>
        <p:nvSpPr>
          <p:cNvPr id="57348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 txBox="1">
            <a:spLocks noGrp="1" noChangeArrowheads="1"/>
          </p:cNvSpPr>
          <p:nvPr/>
        </p:nvSpPr>
        <p:spPr bwMode="auto">
          <a:xfrm>
            <a:off x="5276255" y="6674967"/>
            <a:ext cx="4036024" cy="351313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lIns="93318" tIns="46659" rIns="93318" bIns="46659" anchor="b"/>
          <a:lstStyle/>
          <a:p>
            <a:pPr algn="r" defTabSz="933044"/>
            <a:fld id="{D7C6F0A5-66CC-470B-B745-C2BBEEB2A614}" type="slidenum">
              <a:rPr lang="en-US" sz="1200"/>
              <a:pPr algn="r" defTabSz="933044"/>
              <a:t>4</a:t>
            </a:fld>
            <a:endParaRPr lang="en-US" sz="1200" dirty="0"/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33360"/>
            <a:fld id="{8CBCE094-5ABC-47AF-9521-A9C8979D3323}" type="slidenum">
              <a:rPr lang="en-US" smtClean="0"/>
              <a:pPr defTabSz="933360"/>
              <a:t>5</a:t>
            </a:fld>
            <a:endParaRPr lang="en-US" dirty="0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 smtClean="0"/>
              <a:t>For each factor that a student names, ask him/her to provide a concrete example.</a:t>
            </a:r>
            <a:endParaRPr lang="en-US" dirty="0" smtClean="0"/>
          </a:p>
          <a:p>
            <a:endParaRPr lang="en-US" dirty="0" smtClean="0"/>
          </a:p>
          <a:p>
            <a:r>
              <a:rPr lang="en-US" b="1" u="sng" dirty="0" smtClean="0"/>
              <a:t>Organize these answers into 2 columns on the board:</a:t>
            </a:r>
            <a:endParaRPr lang="en-US" dirty="0" smtClean="0"/>
          </a:p>
          <a:p>
            <a:r>
              <a:rPr lang="en-US" dirty="0" smtClean="0"/>
              <a:t>1.) External factors</a:t>
            </a:r>
          </a:p>
          <a:p>
            <a:r>
              <a:rPr lang="en-US" dirty="0" smtClean="0"/>
              <a:t>2.) Internal factors</a:t>
            </a:r>
          </a:p>
          <a:p>
            <a:endParaRPr lang="en-US" dirty="0" smtClean="0"/>
          </a:p>
          <a:p>
            <a:r>
              <a:rPr lang="en-US" dirty="0" smtClean="0"/>
              <a:t>Write these column headings only </a:t>
            </a:r>
            <a:r>
              <a:rPr lang="en-US" b="1" u="sng" dirty="0" smtClean="0"/>
              <a:t>after</a:t>
            </a:r>
            <a:r>
              <a:rPr lang="en-US" dirty="0" smtClean="0"/>
              <a:t> all the answers have been recorded on the board.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33360"/>
            <a:fld id="{58A18137-E2D4-43D1-9DA0-21A25CC75CB1}" type="slidenum">
              <a:rPr lang="en-US" smtClean="0"/>
              <a:pPr defTabSz="933360"/>
              <a:t>6</a:t>
            </a:fld>
            <a:endParaRPr lang="en-US" dirty="0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The year effect captures the impact of macroeconomic cycles.  So, can roughly approximate external factors by combining industry effect &amp; year effect -- 22%.</a:t>
            </a:r>
          </a:p>
          <a:p>
            <a:endParaRPr lang="en-US" dirty="0" smtClean="0"/>
          </a:p>
          <a:p>
            <a:r>
              <a:rPr lang="en-US" dirty="0" smtClean="0"/>
              <a:t>Internal factors include both business-unit effect and corporate parent effect -- 36%.</a:t>
            </a:r>
          </a:p>
          <a:p>
            <a:endParaRPr lang="en-US" dirty="0" smtClean="0"/>
          </a:p>
          <a:p>
            <a:r>
              <a:rPr lang="en-US" dirty="0" smtClean="0"/>
              <a:t>If we believe these results, then they would seem to indicate that internal factors explain a lot more variation in profit rates than external factors.</a:t>
            </a:r>
          </a:p>
          <a:p>
            <a:endParaRPr lang="en-US" dirty="0" smtClean="0"/>
          </a:p>
          <a:p>
            <a:r>
              <a:rPr lang="en-US" dirty="0" smtClean="0"/>
              <a:t>What are your reactions to this result?</a:t>
            </a:r>
          </a:p>
          <a:p>
            <a:endParaRPr lang="en-US" dirty="0" smtClean="0"/>
          </a:p>
          <a:p>
            <a:r>
              <a:rPr lang="en-US" dirty="0" smtClean="0"/>
              <a:t>Do you find it surprising?  If so, then why?  If not, then why not?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B0A8E5-E478-4A88-ADF3-237311893BE1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0363" y="527050"/>
            <a:ext cx="3516312" cy="2636838"/>
          </a:xfrm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9493" y="3336762"/>
            <a:ext cx="6833295" cy="3162784"/>
          </a:xfrm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 txBox="1">
            <a:spLocks noGrp="1" noChangeArrowheads="1"/>
          </p:cNvSpPr>
          <p:nvPr/>
        </p:nvSpPr>
        <p:spPr bwMode="auto">
          <a:xfrm>
            <a:off x="5276326" y="6674557"/>
            <a:ext cx="4035955" cy="351721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lIns="93760" tIns="46881" rIns="93760" bIns="46881" anchor="b"/>
          <a:lstStyle/>
          <a:p>
            <a:pPr algn="r" defTabSz="936085"/>
            <a:fld id="{3913B4CA-3B8B-41C5-9970-7546BC0B941E}" type="slidenum">
              <a:rPr lang="en-US" sz="1200"/>
              <a:pPr algn="r" defTabSz="936085"/>
              <a:t>9</a:t>
            </a:fld>
            <a:endParaRPr lang="en-US" sz="1200" dirty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19487" cy="2638425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1957" y="3337281"/>
            <a:ext cx="6828366" cy="3162228"/>
          </a:xfrm>
          <a:noFill/>
          <a:ln w="9525"/>
        </p:spPr>
        <p:txBody>
          <a:bodyPr lIns="93760" tIns="46881" rIns="93760" bIns="46881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4587DF-7F62-47EB-8059-4AF98E51FB64}" type="slidenum">
              <a:rPr lang="en-US"/>
              <a:pPr/>
              <a:t>10</a:t>
            </a:fld>
            <a:endParaRPr lang="en-US"/>
          </a:p>
        </p:txBody>
      </p:sp>
      <p:sp>
        <p:nvSpPr>
          <p:cNvPr id="32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685800" y="990601"/>
            <a:ext cx="7772400" cy="2609850"/>
          </a:xfrm>
        </p:spPr>
        <p:txBody>
          <a:bodyPr>
            <a:noAutofit/>
            <a:sp3d prstMaterial="matte">
              <a:bevelT w="38100" h="38100"/>
              <a:contourClr>
                <a:srgbClr val="FFFFFF"/>
              </a:contourClr>
            </a:sp3d>
          </a:bodyPr>
          <a:lstStyle>
            <a:lvl1pPr algn="ctr">
              <a:lnSpc>
                <a:spcPct val="80000"/>
              </a:lnSpc>
              <a:defRPr lang="en-US" sz="5800" dirty="0" smtClean="0">
                <a:ln w="9525">
                  <a:noFill/>
                </a:ln>
                <a:effectLst>
                  <a:outerShdw blurRad="50800" dist="38100" dir="822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967089"/>
          </a:xfrm>
        </p:spPr>
        <p:txBody>
          <a:bodyPr>
            <a:normAutofit/>
          </a:bodyPr>
          <a:lstStyle>
            <a:lvl1pPr marL="0" indent="0" algn="ctr">
              <a:buNone/>
              <a:defRPr lang="en-US" sz="3000" b="0">
                <a:solidFill>
                  <a:schemeClr val="tx2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26325-2DA2-45C0-95B6-4A2DCCDA9962}" type="datetimeFigureOut">
              <a:rPr/>
              <a:pPr>
                <a:defRPr/>
              </a:pPr>
              <a:t>9/9/2008</a:t>
            </a:fld>
            <a:endParaRPr/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>
          <a:xfrm>
            <a:off x="6553200" y="56388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130D7-AF5C-443F-BDEA-E2EC539D97E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1A25A-8D21-4319-ABEF-B4BD233571C4}" type="datetimeFigureOut">
              <a:rPr/>
              <a:pPr>
                <a:defRPr/>
              </a:pPr>
              <a:t>9/9/2008</a:t>
            </a:fld>
            <a:endParaRPr/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>
          <a:xfrm>
            <a:off x="6553200" y="56388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AD7B5-EC79-4A3F-872D-9D81E324F70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33AD0-7BFB-4AB8-B1A6-296AA0AC4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5156C-BE90-4635-854E-294C855FE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48061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419600"/>
          </a:xfrm>
        </p:spPr>
        <p:txBody>
          <a:bodyPr/>
          <a:lstStyle>
            <a:lvl1pPr>
              <a:buClr>
                <a:schemeClr val="accent3">
                  <a:lumMod val="50000"/>
                </a:schemeClr>
              </a:buClr>
              <a:buSzPct val="100000"/>
              <a:buFont typeface="Wingdings" pitchFamily="2" charset="2"/>
              <a:buChar char="§"/>
              <a:defRPr/>
            </a:lvl1pPr>
            <a:lvl2pPr>
              <a:buClr>
                <a:srgbClr val="195985"/>
              </a:buClr>
              <a:buSzPct val="100000"/>
              <a:buFont typeface="Wingdings" pitchFamily="2" charset="2"/>
              <a:buChar char="§"/>
              <a:defRPr/>
            </a:lvl2pPr>
            <a:lvl3pPr>
              <a:buClr>
                <a:srgbClr val="237DBB"/>
              </a:buClr>
              <a:buSzPct val="100000"/>
              <a:buFont typeface="Wingdings" pitchFamily="2" charset="2"/>
              <a:buChar char="§"/>
              <a:defRPr/>
            </a:lvl3pPr>
            <a:lvl4pPr>
              <a:buClr>
                <a:schemeClr val="bg2">
                  <a:lumMod val="25000"/>
                </a:schemeClr>
              </a:buClr>
              <a:buSzPct val="100000"/>
              <a:buFont typeface="Wingdings" pitchFamily="2" charset="2"/>
              <a:buChar char="§"/>
              <a:defRPr/>
            </a:lvl4pPr>
            <a:lvl5pPr>
              <a:buClr>
                <a:schemeClr val="bg2">
                  <a:lumMod val="75000"/>
                </a:schemeClr>
              </a:buClr>
              <a:buSzPct val="100000"/>
              <a:buFont typeface="Wingdings" pitchFamily="2" charset="2"/>
              <a:buChar char="§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22313" y="2685391"/>
            <a:ext cx="7772400" cy="3112843"/>
          </a:xfrm>
        </p:spPr>
        <p:txBody>
          <a:bodyPr anchor="t"/>
          <a:lstStyle>
            <a:lvl1pPr algn="ctr">
              <a:buNone/>
              <a:defRPr lang="en-US" sz="6000" b="1" dirty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22313" y="1128932"/>
            <a:ext cx="7772400" cy="1509712"/>
          </a:xfrm>
        </p:spPr>
        <p:txBody>
          <a:bodyPr anchor="b">
            <a:normAutofit/>
          </a:bodyPr>
          <a:lstStyle>
            <a:lvl1pPr algn="ctr">
              <a:buNone/>
              <a:defRPr lang="en-US" sz="24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F7C61-C152-4F0C-8E67-BB4964B6F456}" type="datetimeFigureOut">
              <a:rPr/>
              <a:pPr>
                <a:defRPr/>
              </a:pPr>
              <a:t>9/9/2008</a:t>
            </a:fld>
            <a:endParaRPr/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>
          <a:xfrm>
            <a:off x="6553200" y="56388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71A22-433D-438E-8938-569C13BC3638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06F8C1-F50A-461E-AB25-EB98EF9A4E49}" type="datetimeFigureOut">
              <a:rPr/>
              <a:pPr>
                <a:defRPr/>
              </a:pPr>
              <a:t>9/9/2008</a:t>
            </a:fld>
            <a:endParaRPr/>
          </a:p>
        </p:txBody>
      </p:sp>
      <p:sp>
        <p:nvSpPr>
          <p:cNvPr id="6" name="Rectangle 1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15"/>
          <p:cNvSpPr>
            <a:spLocks noGrp="1"/>
          </p:cNvSpPr>
          <p:nvPr>
            <p:ph type="sldNum" sz="quarter" idx="12"/>
          </p:nvPr>
        </p:nvSpPr>
        <p:spPr>
          <a:xfrm>
            <a:off x="6553200" y="56388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6DF50-27FB-48B7-A4B4-4070A0E7DE0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2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2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AF93D-8770-4C03-83BC-98E8C02BC3D0}" type="datetimeFigureOut">
              <a:rPr/>
              <a:pPr>
                <a:defRPr/>
              </a:pPr>
              <a:t>9/9/2008</a:t>
            </a:fld>
            <a:endParaRPr/>
          </a:p>
        </p:txBody>
      </p:sp>
      <p:sp>
        <p:nvSpPr>
          <p:cNvPr id="8" name="Rectangle 1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15"/>
          <p:cNvSpPr>
            <a:spLocks noGrp="1"/>
          </p:cNvSpPr>
          <p:nvPr>
            <p:ph type="sldNum" sz="quarter" idx="12"/>
          </p:nvPr>
        </p:nvSpPr>
        <p:spPr>
          <a:xfrm>
            <a:off x="6553200" y="56388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6DE32-6B59-41D4-BA99-EBAFD5CF8E9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80000"/>
              </a:lnSpc>
              <a:defRPr lang="en-US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2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98890-74BA-455B-8B6D-B203974D5E90}" type="datetimeFigureOut">
              <a:rPr/>
              <a:pPr>
                <a:defRPr/>
              </a:pPr>
              <a:t>9/9/2008</a:t>
            </a:fld>
            <a:endParaRPr/>
          </a:p>
        </p:txBody>
      </p:sp>
      <p:sp>
        <p:nvSpPr>
          <p:cNvPr id="4" name="Rectangle 1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Rectangle 15"/>
          <p:cNvSpPr>
            <a:spLocks noGrp="1"/>
          </p:cNvSpPr>
          <p:nvPr>
            <p:ph type="sldNum" sz="quarter" idx="12"/>
          </p:nvPr>
        </p:nvSpPr>
        <p:spPr>
          <a:xfrm>
            <a:off x="6553200" y="56388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DA200-4B39-4347-B839-91AA3F0FD2A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B79405-7801-4A78-AEE8-C9E003D36BE3}" type="datetimeFigureOut">
              <a:rPr/>
              <a:pPr>
                <a:defRPr/>
              </a:pPr>
              <a:t>9/9/2008</a:t>
            </a:fld>
            <a:endParaRPr/>
          </a:p>
        </p:txBody>
      </p:sp>
      <p:sp>
        <p:nvSpPr>
          <p:cNvPr id="3" name="Rectangle 1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Rectangle 15"/>
          <p:cNvSpPr>
            <a:spLocks noGrp="1"/>
          </p:cNvSpPr>
          <p:nvPr>
            <p:ph type="sldNum" sz="quarter" idx="12"/>
          </p:nvPr>
        </p:nvSpPr>
        <p:spPr>
          <a:xfrm>
            <a:off x="6553200" y="56388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1BB2F-B994-497C-8F6A-6F91DBAC617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ctr">
              <a:defRPr sz="2400" b="1">
                <a:solidFill>
                  <a:schemeClr val="tx2"/>
                </a:solidFill>
                <a:effectLst>
                  <a:outerShdw blurRad="38100" dist="25400" dir="8220000" algn="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918D6-8FDF-4E0A-A17D-871D72261577}" type="datetimeFigureOut">
              <a:rPr/>
              <a:pPr>
                <a:defRPr/>
              </a:pPr>
              <a:t>9/9/2008</a:t>
            </a:fld>
            <a:endParaRPr/>
          </a:p>
        </p:txBody>
      </p:sp>
      <p:sp>
        <p:nvSpPr>
          <p:cNvPr id="6" name="Rectangle 1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Rectangle 15"/>
          <p:cNvSpPr>
            <a:spLocks noGrp="1"/>
          </p:cNvSpPr>
          <p:nvPr>
            <p:ph type="sldNum" sz="quarter" idx="12"/>
          </p:nvPr>
        </p:nvSpPr>
        <p:spPr>
          <a:xfrm>
            <a:off x="6553200" y="56388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E5D4A-9F5E-4346-9DD7-101B151F069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 userDrawn="1"/>
        </p:nvSpPr>
        <p:spPr>
          <a:xfrm>
            <a:off x="0" y="6248400"/>
            <a:ext cx="14478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6"/>
          <p:cNvSpPr/>
          <p:nvPr userDrawn="1"/>
        </p:nvSpPr>
        <p:spPr>
          <a:xfrm>
            <a:off x="0" y="6096000"/>
            <a:ext cx="9144000" cy="762000"/>
          </a:xfrm>
          <a:prstGeom prst="rect">
            <a:avLst/>
          </a:prstGeom>
          <a:solidFill>
            <a:schemeClr val="accent3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" name="Content Placeholder 3" descr="Goizueta_Logo.gi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6625" y="6081713"/>
            <a:ext cx="3127375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11"/>
          <p:cNvSpPr/>
          <p:nvPr userDrawn="1"/>
        </p:nvSpPr>
        <p:spPr>
          <a:xfrm>
            <a:off x="152400" y="6324600"/>
            <a:ext cx="838200" cy="457200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extBox 9"/>
          <p:cNvSpPr txBox="1"/>
          <p:nvPr userDrawn="1"/>
        </p:nvSpPr>
        <p:spPr>
          <a:xfrm>
            <a:off x="152400" y="6335713"/>
            <a:ext cx="8382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21FC4D2-D11A-4D45-B613-2F2084532637}" type="slidenum">
              <a:rPr lang="en-US">
                <a:solidFill>
                  <a:schemeClr val="bg2">
                    <a:lumMod val="90000"/>
                  </a:schemeClr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chemeClr val="bg2">
                  <a:lumMod val="90000"/>
                </a:schemeClr>
              </a:solidFill>
              <a:latin typeface="+mn-lt"/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727075" y="1062038"/>
            <a:ext cx="4600575" cy="3978275"/>
          </a:xfrm>
          <a:prstGeom prst="rect">
            <a:avLst/>
          </a:prstGeom>
          <a:solidFill>
            <a:schemeClr val="tx2">
              <a:shade val="15000"/>
            </a:schemeClr>
          </a:solidFill>
          <a:ln w="63500">
            <a:noFill/>
            <a:miter lim="800000"/>
          </a:ln>
          <a:effectLst>
            <a:outerShdw blurRad="63500" dist="25400" dir="7200000" algn="t" rotWithShape="0">
              <a:prstClr val="black">
                <a:alpha val="45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45720" rIns="45720" anchor="ctr">
            <a:normAutofit/>
          </a:bodyPr>
          <a:lstStyle/>
          <a:p>
            <a:pPr indent="-27432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endParaRPr lang="en-US" sz="200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514536" y="4343400"/>
            <a:ext cx="3048000" cy="709858"/>
          </a:xfrm>
        </p:spPr>
        <p:txBody>
          <a:bodyPr anchor="t">
            <a:noAutofit/>
          </a:bodyPr>
          <a:lstStyle>
            <a:lvl1pPr algn="l">
              <a:buNone/>
              <a:defRPr sz="2200" b="1">
                <a:solidFill>
                  <a:schemeClr val="tx2"/>
                </a:solidFill>
                <a:effectLst>
                  <a:outerShdw blurRad="38100" dist="25400" dir="8220000" algn="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739645" y="1222657"/>
            <a:ext cx="4575601" cy="3657600"/>
          </a:xfrm>
          <a:solidFill>
            <a:schemeClr val="tx2">
              <a:shade val="75000"/>
            </a:schemeClr>
          </a:solidFill>
          <a:ln w="63500">
            <a:noFill/>
            <a:miter lim="800000"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>
            <a:lvl1pPr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14536" y="1371600"/>
            <a:ext cx="3044952" cy="2930086"/>
          </a:xfrm>
        </p:spPr>
        <p:txBody>
          <a:bodyPr bIns="0" anchor="b">
            <a:normAutofit/>
          </a:bodyPr>
          <a:lstStyle>
            <a:lvl1pPr marL="0" marR="0" indent="0" algn="l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E71EF-92F8-495A-8A49-0A9597D52F91}" type="datetimeFigureOut">
              <a:rPr/>
              <a:pPr>
                <a:defRPr/>
              </a:pPr>
              <a:t>9/9/2008</a:t>
            </a:fld>
            <a:endParaRPr/>
          </a:p>
        </p:txBody>
      </p:sp>
      <p:sp>
        <p:nvSpPr>
          <p:cNvPr id="12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3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563880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CDF98-0C54-464A-974D-85F152628FF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57000"/>
                <a:satMod val="400000"/>
                <a:alpha val="10000"/>
              </a:schemeClr>
            </a:gs>
            <a:gs pos="100000">
              <a:schemeClr val="bg2">
                <a:tint val="87000"/>
                <a:shade val="40000"/>
                <a:satMod val="500000"/>
                <a:alpha val="3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27" name="Rectangle 11"/>
          <p:cNvSpPr>
            <a:spLocks noGrp="1"/>
          </p:cNvSpPr>
          <p:nvPr>
            <p:ph type="body" idx="1"/>
          </p:nvPr>
        </p:nvSpPr>
        <p:spPr bwMode="auto">
          <a:xfrm>
            <a:off x="457200" y="1265237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-9144" y="6409944"/>
            <a:ext cx="9153144" cy="457200"/>
          </a:xfrm>
          <a:prstGeom prst="rect">
            <a:avLst/>
          </a:prstGeom>
          <a:gradFill flip="none" rotWithShape="1">
            <a:gsLst>
              <a:gs pos="20000">
                <a:schemeClr val="accent3">
                  <a:shade val="30000"/>
                  <a:satMod val="115000"/>
                </a:schemeClr>
              </a:gs>
              <a:gs pos="70000">
                <a:srgbClr val="0B446B"/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6477000"/>
            <a:ext cx="685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fld id="{E17D7F07-F678-4E40-BCAB-F39AC5F52C59}" type="slidenum">
              <a:rPr lang="en-US" sz="160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60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Rectangle 10"/>
          <p:cNvSpPr>
            <a:spLocks/>
          </p:cNvSpPr>
          <p:nvPr userDrawn="1"/>
        </p:nvSpPr>
        <p:spPr bwMode="auto">
          <a:xfrm>
            <a:off x="5105400" y="6400800"/>
            <a:ext cx="403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r>
              <a:rPr lang="en-US" sz="2400" b="0" dirty="0" smtClean="0">
                <a:solidFill>
                  <a:srgbClr val="1959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Global Strategy</a:t>
            </a:r>
            <a:endParaRPr lang="en-US" sz="2400" b="0" dirty="0">
              <a:solidFill>
                <a:srgbClr val="1959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2" r:id="rId2"/>
    <p:sldLayoutId id="2147483801" r:id="rId3"/>
    <p:sldLayoutId id="2147483800" r:id="rId4"/>
    <p:sldLayoutId id="2147483799" r:id="rId5"/>
    <p:sldLayoutId id="2147483798" r:id="rId6"/>
    <p:sldLayoutId id="2147483797" r:id="rId7"/>
    <p:sldLayoutId id="2147483796" r:id="rId8"/>
    <p:sldLayoutId id="2147483804" r:id="rId9"/>
    <p:sldLayoutId id="2147483795" r:id="rId10"/>
    <p:sldLayoutId id="2147483794" r:id="rId11"/>
    <p:sldLayoutId id="2147483806" r:id="rId12"/>
    <p:sldLayoutId id="2147483807" r:id="rId13"/>
  </p:sldLayoutIdLst>
  <p:transition>
    <p:fade thruBlk="1"/>
  </p:transition>
  <p:txStyles>
    <p:titleStyle>
      <a:defPPr>
        <a:defRPr sz="4400">
          <a:solidFill>
            <a:schemeClr val="tx2">
              <a:shade val="85000"/>
              <a:satMod val="150000"/>
            </a:schemeClr>
          </a:solidFill>
          <a:latin typeface="+mj-lt"/>
          <a:ea typeface="+mj-ea"/>
          <a:cs typeface="+mj-cs"/>
        </a:defRPr>
      </a:defPPr>
      <a:lvl1pPr algn="ctr" rtl="0" fontAlgn="base">
        <a:lnSpc>
          <a:spcPct val="80000"/>
        </a:lnSpc>
        <a:spcBef>
          <a:spcPct val="0"/>
        </a:spcBef>
        <a:spcAft>
          <a:spcPct val="0"/>
        </a:spcAft>
        <a:defRPr lang="en-US" sz="4400" b="1" kern="1200" dirty="0">
          <a:solidFill>
            <a:schemeClr val="accent3"/>
          </a:solidFill>
          <a:effectLst>
            <a:outerShdw blurRad="63500" dist="38100" dir="8220000" algn="tl" rotWithShape="0">
              <a:srgbClr val="000000">
                <a:alpha val="30000"/>
              </a:srgbClr>
            </a:outerShdw>
          </a:effectLst>
          <a:latin typeface="+mj-lt"/>
          <a:ea typeface="+mj-lt"/>
          <a:cs typeface="+mj-lt"/>
        </a:defRPr>
      </a:lvl1pPr>
      <a:lvl2pPr algn="ctr" rtl="0" fontAlgn="base">
        <a:spcBef>
          <a:spcPct val="0"/>
        </a:spcBef>
        <a:spcAft>
          <a:spcPct val="0"/>
        </a:spcAft>
        <a:defRPr sz="4800" b="1">
          <a:solidFill>
            <a:srgbClr val="17517A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800" b="1">
          <a:solidFill>
            <a:srgbClr val="17517A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800" b="1">
          <a:solidFill>
            <a:srgbClr val="17517A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800" b="1">
          <a:solidFill>
            <a:srgbClr val="17517A"/>
          </a:solidFill>
          <a:latin typeface="Candar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 b="1">
          <a:solidFill>
            <a:srgbClr val="17517A"/>
          </a:solidFill>
          <a:latin typeface="Candar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 b="1">
          <a:solidFill>
            <a:srgbClr val="17517A"/>
          </a:solidFill>
          <a:latin typeface="Candar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 b="1">
          <a:solidFill>
            <a:srgbClr val="17517A"/>
          </a:solidFill>
          <a:latin typeface="Candar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 b="1">
          <a:solidFill>
            <a:srgbClr val="17517A"/>
          </a:solidFill>
          <a:latin typeface="Candara" pitchFamily="34" charset="0"/>
        </a:defRPr>
      </a:lvl9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273050" indent="-273050" algn="l" rtl="0" fontAlgn="base">
        <a:lnSpc>
          <a:spcPct val="85000"/>
        </a:lnSpc>
        <a:spcBef>
          <a:spcPts val="1800"/>
        </a:spcBef>
        <a:spcAft>
          <a:spcPct val="0"/>
        </a:spcAft>
        <a:buClr>
          <a:schemeClr val="accent2">
            <a:lumMod val="50000"/>
          </a:schemeClr>
        </a:buClr>
        <a:buSzPct val="100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557213" indent="-228600" algn="l" rtl="0" fontAlgn="base">
        <a:lnSpc>
          <a:spcPct val="85000"/>
        </a:lnSpc>
        <a:spcBef>
          <a:spcPts val="600"/>
        </a:spcBef>
        <a:spcAft>
          <a:spcPct val="0"/>
        </a:spcAft>
        <a:buClr>
          <a:srgbClr val="0B446C"/>
        </a:buClr>
        <a:buSzPct val="100000"/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812800" indent="-228600" algn="l" rtl="0" fontAlgn="base">
        <a:lnSpc>
          <a:spcPct val="85000"/>
        </a:lnSpc>
        <a:spcBef>
          <a:spcPts val="600"/>
        </a:spcBef>
        <a:spcAft>
          <a:spcPct val="0"/>
        </a:spcAft>
        <a:buClr>
          <a:srgbClr val="1B6191"/>
        </a:buClr>
        <a:buSzPct val="10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068388" indent="-228600" algn="l" rtl="0" fontAlgn="base">
        <a:lnSpc>
          <a:spcPct val="85000"/>
        </a:lnSpc>
        <a:spcBef>
          <a:spcPts val="600"/>
        </a:spcBef>
        <a:spcAft>
          <a:spcPct val="0"/>
        </a:spcAft>
        <a:buClr>
          <a:schemeClr val="bg2">
            <a:lumMod val="25000"/>
          </a:schemeClr>
        </a:buClr>
        <a:buSzPct val="100000"/>
        <a:buFont typeface="Wingdings" pitchFamily="2" charset="2"/>
        <a:buChar char="§"/>
        <a:defRPr>
          <a:solidFill>
            <a:schemeClr val="tx1"/>
          </a:solidFill>
          <a:latin typeface="+mn-lt"/>
          <a:ea typeface="+mn-lt"/>
          <a:cs typeface="+mn-lt"/>
        </a:defRPr>
      </a:lvl4pPr>
      <a:lvl5pPr marL="1316038" indent="-228600" algn="l" rtl="0" fontAlgn="base">
        <a:lnSpc>
          <a:spcPct val="85000"/>
        </a:lnSpc>
        <a:spcBef>
          <a:spcPts val="600"/>
        </a:spcBef>
        <a:spcAft>
          <a:spcPct val="0"/>
        </a:spcAft>
        <a:buClr>
          <a:schemeClr val="bg2">
            <a:lumMod val="50000"/>
          </a:schemeClr>
        </a:buClr>
        <a:buSzPct val="100000"/>
        <a:buFont typeface="Wingdings" pitchFamily="2" charset="2"/>
        <a:buChar char="§"/>
        <a:defRPr>
          <a:solidFill>
            <a:schemeClr val="tx1"/>
          </a:solidFill>
          <a:latin typeface="+mn-lt"/>
          <a:ea typeface="+mn-lt"/>
          <a:cs typeface="+mn-lt"/>
        </a:defRPr>
      </a:lvl5pPr>
      <a:lvl6pPr marL="157276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1819656" indent="-228600" algn="l" eaLnBrk="1" hangingPunct="1">
        <a:buClr>
          <a:schemeClr val="accent1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066544" indent="-228600" algn="l" eaLnBrk="1" hangingPunct="1">
        <a:buClr>
          <a:schemeClr val="tx2"/>
        </a:buClr>
        <a:buFont typeface="Wingdings 2" pitchFamily="18" charset="2"/>
        <a:buChar char=""/>
        <a:defRPr sz="1600" baseline="0">
          <a:latin typeface="+mn-lt"/>
        </a:defRPr>
      </a:lvl8pPr>
      <a:lvl9pPr marL="2313432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aldi.us/us/html/company/9381_ENU_HTML.htm" TargetMode="Externa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11.png"/><Relationship Id="rId5" Type="http://schemas.openxmlformats.org/officeDocument/2006/relationships/hyperlink" Target="http://aldi.us/us/html/company/9377_ENU_HTML.htm" TargetMode="External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71600"/>
            <a:ext cx="9144000" cy="9906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sz="4800" dirty="0" smtClean="0">
                <a:solidFill>
                  <a:srgbClr val="1B6191"/>
                </a:solidFill>
              </a:rPr>
              <a:t>Internal Analysis &amp; Competitive Advantage</a:t>
            </a:r>
            <a:r>
              <a:rPr lang="en-US" dirty="0" smtClean="0">
                <a:solidFill>
                  <a:srgbClr val="093757"/>
                </a:solidFill>
              </a:rPr>
              <a:t/>
            </a:r>
            <a:br>
              <a:rPr lang="en-US" dirty="0" smtClean="0">
                <a:solidFill>
                  <a:srgbClr val="093757"/>
                </a:solidFill>
              </a:rPr>
            </a:br>
            <a:r>
              <a:rPr lang="en-US" sz="2400" b="0" dirty="0" smtClean="0">
                <a:solidFill>
                  <a:srgbClr val="093757"/>
                </a:solidFill>
                <a:effectLst/>
              </a:rPr>
              <a:t>11/19/11</a:t>
            </a:r>
          </a:p>
        </p:txBody>
      </p:sp>
      <p:pic>
        <p:nvPicPr>
          <p:cNvPr id="4" name="Picture 3" descr="COMP_AD7.GIF"/>
          <p:cNvPicPr>
            <a:picLocks noChangeAspect="1"/>
          </p:cNvPicPr>
          <p:nvPr/>
        </p:nvPicPr>
        <p:blipFill>
          <a:blip r:embed="rId3" cstate="print">
            <a:lum bright="-20000" contrast="30000"/>
          </a:blip>
          <a:srcRect l="8137" t="11868" r="6419" b="4407"/>
          <a:stretch>
            <a:fillRect/>
          </a:stretch>
        </p:blipFill>
        <p:spPr>
          <a:xfrm>
            <a:off x="1371600" y="2819400"/>
            <a:ext cx="6400800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0" y="5943600"/>
            <a:ext cx="9144000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093757"/>
                </a:solidFill>
                <a:latin typeface="+mn-lt"/>
              </a:rPr>
              <a:t>Be sure you are ready to start the Micro Design exercise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09600" y="2320924"/>
            <a:ext cx="7924800" cy="2632076"/>
            <a:chOff x="192" y="1422"/>
            <a:chExt cx="4992" cy="1658"/>
          </a:xfrm>
        </p:grpSpPr>
        <p:sp>
          <p:nvSpPr>
            <p:cNvPr id="246788" name="AutoShape 4"/>
            <p:cNvSpPr>
              <a:spLocks noChangeArrowheads="1"/>
            </p:cNvSpPr>
            <p:nvPr/>
          </p:nvSpPr>
          <p:spPr bwMode="auto">
            <a:xfrm>
              <a:off x="735" y="1422"/>
              <a:ext cx="4449" cy="1554"/>
            </a:xfrm>
            <a:prstGeom prst="homePlate">
              <a:avLst>
                <a:gd name="adj" fmla="val 71573"/>
              </a:avLst>
            </a:prstGeom>
            <a:gradFill flip="none" rotWithShape="1">
              <a:gsLst>
                <a:gs pos="0">
                  <a:srgbClr val="33CC33"/>
                </a:gs>
                <a:gs pos="50000">
                  <a:srgbClr val="003300"/>
                </a:gs>
                <a:gs pos="100000">
                  <a:srgbClr val="33CC33"/>
                </a:gs>
              </a:gsLst>
              <a:lin ang="5400000" scaled="1"/>
              <a:tileRect/>
            </a:gradFill>
            <a:ln w="222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789" name="AutoShape 5"/>
            <p:cNvSpPr>
              <a:spLocks noChangeArrowheads="1"/>
            </p:cNvSpPr>
            <p:nvPr/>
          </p:nvSpPr>
          <p:spPr bwMode="auto">
            <a:xfrm>
              <a:off x="255" y="1422"/>
              <a:ext cx="4449" cy="1554"/>
            </a:xfrm>
            <a:prstGeom prst="homePlate">
              <a:avLst>
                <a:gd name="adj" fmla="val 71573"/>
              </a:avLst>
            </a:prstGeom>
            <a:gradFill rotWithShape="0">
              <a:gsLst>
                <a:gs pos="0">
                  <a:schemeClr val="accent3">
                    <a:lumMod val="50000"/>
                  </a:schemeClr>
                </a:gs>
                <a:gs pos="100000">
                  <a:srgbClr val="1B6191"/>
                </a:gs>
              </a:gsLst>
              <a:lin ang="0" scaled="1"/>
            </a:gradFill>
            <a:ln w="222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790" name="Text Box 6"/>
            <p:cNvSpPr txBox="1">
              <a:spLocks noChangeArrowheads="1"/>
            </p:cNvSpPr>
            <p:nvPr/>
          </p:nvSpPr>
          <p:spPr bwMode="auto">
            <a:xfrm>
              <a:off x="192" y="2498"/>
              <a:ext cx="1140" cy="39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  Inbound</a:t>
              </a:r>
            </a:p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  Logistics</a:t>
              </a:r>
            </a:p>
          </p:txBody>
        </p:sp>
        <p:sp>
          <p:nvSpPr>
            <p:cNvPr id="246791" name="Text Box 7"/>
            <p:cNvSpPr txBox="1">
              <a:spLocks noChangeArrowheads="1"/>
            </p:cNvSpPr>
            <p:nvPr/>
          </p:nvSpPr>
          <p:spPr bwMode="auto">
            <a:xfrm>
              <a:off x="1204" y="2498"/>
              <a:ext cx="1330" cy="20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  Operations</a:t>
              </a:r>
            </a:p>
          </p:txBody>
        </p:sp>
        <p:sp>
          <p:nvSpPr>
            <p:cNvPr id="246792" name="Text Box 8"/>
            <p:cNvSpPr txBox="1">
              <a:spLocks noChangeArrowheads="1"/>
            </p:cNvSpPr>
            <p:nvPr/>
          </p:nvSpPr>
          <p:spPr bwMode="auto">
            <a:xfrm>
              <a:off x="2410" y="2498"/>
              <a:ext cx="822" cy="58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  Mktng/ </a:t>
              </a:r>
            </a:p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  Sales</a:t>
              </a:r>
            </a:p>
            <a:p>
              <a:pPr algn="l">
                <a:lnSpc>
                  <a:spcPct val="70000"/>
                </a:lnSpc>
                <a:spcBef>
                  <a:spcPct val="0"/>
                </a:spcBef>
              </a:pPr>
              <a:endParaRPr lang="en-US" sz="28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endParaRPr>
            </a:p>
          </p:txBody>
        </p:sp>
        <p:sp>
          <p:nvSpPr>
            <p:cNvPr id="246793" name="Text Box 9"/>
            <p:cNvSpPr txBox="1">
              <a:spLocks noChangeArrowheads="1"/>
            </p:cNvSpPr>
            <p:nvPr/>
          </p:nvSpPr>
          <p:spPr bwMode="auto">
            <a:xfrm>
              <a:off x="3104" y="2498"/>
              <a:ext cx="1016" cy="20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   Service</a:t>
              </a:r>
            </a:p>
          </p:txBody>
        </p:sp>
        <p:sp>
          <p:nvSpPr>
            <p:cNvPr id="246794" name="Text Box 10"/>
            <p:cNvSpPr txBox="1">
              <a:spLocks noChangeArrowheads="1"/>
            </p:cNvSpPr>
            <p:nvPr/>
          </p:nvSpPr>
          <p:spPr bwMode="auto">
            <a:xfrm>
              <a:off x="308" y="1537"/>
              <a:ext cx="3676" cy="823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Technology Development</a:t>
              </a:r>
            </a:p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Human Resource Management</a:t>
              </a:r>
            </a:p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Procurement</a:t>
              </a:r>
            </a:p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Infrastructure (</a:t>
              </a:r>
              <a:r>
                <a:rPr lang="en-US" sz="2800" b="1" dirty="0" err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accting</a:t>
              </a: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, finance, etc.)</a:t>
              </a:r>
            </a:p>
          </p:txBody>
        </p:sp>
        <p:sp>
          <p:nvSpPr>
            <p:cNvPr id="246795" name="Line 11"/>
            <p:cNvSpPr>
              <a:spLocks noChangeShapeType="1"/>
            </p:cNvSpPr>
            <p:nvPr/>
          </p:nvSpPr>
          <p:spPr bwMode="auto">
            <a:xfrm>
              <a:off x="255" y="2448"/>
              <a:ext cx="4113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796" name="Line 12"/>
            <p:cNvSpPr>
              <a:spLocks noChangeShapeType="1"/>
            </p:cNvSpPr>
            <p:nvPr/>
          </p:nvSpPr>
          <p:spPr bwMode="auto">
            <a:xfrm>
              <a:off x="2472" y="2448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797" name="Text Box 13"/>
            <p:cNvSpPr txBox="1">
              <a:spLocks noChangeArrowheads="1"/>
            </p:cNvSpPr>
            <p:nvPr/>
          </p:nvSpPr>
          <p:spPr bwMode="auto">
            <a:xfrm rot="1963428">
              <a:off x="3832" y="1686"/>
              <a:ext cx="1016" cy="20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Margin</a:t>
              </a:r>
            </a:p>
          </p:txBody>
        </p:sp>
        <p:sp>
          <p:nvSpPr>
            <p:cNvPr id="246798" name="Text Box 14"/>
            <p:cNvSpPr txBox="1">
              <a:spLocks noChangeArrowheads="1"/>
            </p:cNvSpPr>
            <p:nvPr/>
          </p:nvSpPr>
          <p:spPr bwMode="auto">
            <a:xfrm rot="8545896">
              <a:off x="3880" y="2479"/>
              <a:ext cx="1016" cy="20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Margin</a:t>
              </a:r>
            </a:p>
          </p:txBody>
        </p:sp>
        <p:sp>
          <p:nvSpPr>
            <p:cNvPr id="246799" name="Line 15"/>
            <p:cNvSpPr>
              <a:spLocks noChangeShapeType="1"/>
            </p:cNvSpPr>
            <p:nvPr/>
          </p:nvSpPr>
          <p:spPr bwMode="auto">
            <a:xfrm>
              <a:off x="3216" y="2448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800" name="Line 16"/>
            <p:cNvSpPr>
              <a:spLocks noChangeShapeType="1"/>
            </p:cNvSpPr>
            <p:nvPr/>
          </p:nvSpPr>
          <p:spPr bwMode="auto">
            <a:xfrm>
              <a:off x="1248" y="2448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709612" y="2286000"/>
            <a:ext cx="7977187" cy="2515023"/>
            <a:chOff x="255" y="1422"/>
            <a:chExt cx="4929" cy="1554"/>
          </a:xfrm>
        </p:grpSpPr>
        <p:sp>
          <p:nvSpPr>
            <p:cNvPr id="246805" name="AutoShape 21"/>
            <p:cNvSpPr>
              <a:spLocks noChangeArrowheads="1"/>
            </p:cNvSpPr>
            <p:nvPr/>
          </p:nvSpPr>
          <p:spPr bwMode="auto">
            <a:xfrm>
              <a:off x="735" y="1422"/>
              <a:ext cx="4449" cy="1554"/>
            </a:xfrm>
            <a:prstGeom prst="homePlate">
              <a:avLst>
                <a:gd name="adj" fmla="val 71573"/>
              </a:avLst>
            </a:prstGeom>
            <a:gradFill flip="none" rotWithShape="1">
              <a:gsLst>
                <a:gs pos="0">
                  <a:srgbClr val="33CC33"/>
                </a:gs>
                <a:gs pos="50000">
                  <a:srgbClr val="003300"/>
                </a:gs>
                <a:gs pos="100000">
                  <a:srgbClr val="33CC33"/>
                </a:gs>
              </a:gsLst>
              <a:lin ang="5400000" scaled="1"/>
              <a:tileRect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139700" dist="1397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806" name="AutoShape 22"/>
            <p:cNvSpPr>
              <a:spLocks noChangeArrowheads="1"/>
            </p:cNvSpPr>
            <p:nvPr/>
          </p:nvSpPr>
          <p:spPr bwMode="auto">
            <a:xfrm>
              <a:off x="255" y="1422"/>
              <a:ext cx="4449" cy="1554"/>
            </a:xfrm>
            <a:prstGeom prst="homePlate">
              <a:avLst>
                <a:gd name="adj" fmla="val 71573"/>
              </a:avLst>
            </a:prstGeom>
            <a:gradFill rotWithShape="0">
              <a:gsLst>
                <a:gs pos="0">
                  <a:schemeClr val="accent3">
                    <a:lumMod val="50000"/>
                  </a:schemeClr>
                </a:gs>
                <a:gs pos="100000">
                  <a:srgbClr val="1B6191"/>
                </a:gs>
              </a:gsLst>
              <a:lin ang="0" scaled="1"/>
            </a:gradFill>
            <a:ln w="222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807" name="Text Box 23"/>
            <p:cNvSpPr txBox="1">
              <a:spLocks noChangeArrowheads="1"/>
            </p:cNvSpPr>
            <p:nvPr/>
          </p:nvSpPr>
          <p:spPr bwMode="auto">
            <a:xfrm>
              <a:off x="288" y="2498"/>
              <a:ext cx="960" cy="385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Inbound</a:t>
              </a:r>
            </a:p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Logistics</a:t>
              </a:r>
              <a:endPara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246808" name="Text Box 24"/>
            <p:cNvSpPr txBox="1">
              <a:spLocks noChangeArrowheads="1"/>
            </p:cNvSpPr>
            <p:nvPr/>
          </p:nvSpPr>
          <p:spPr bwMode="auto">
            <a:xfrm>
              <a:off x="1296" y="2496"/>
              <a:ext cx="969" cy="373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Store ops/</a:t>
              </a:r>
            </a:p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Inventory</a:t>
              </a:r>
            </a:p>
          </p:txBody>
        </p:sp>
        <p:sp>
          <p:nvSpPr>
            <p:cNvPr id="246809" name="Text Box 25"/>
            <p:cNvSpPr txBox="1">
              <a:spLocks noChangeArrowheads="1"/>
            </p:cNvSpPr>
            <p:nvPr/>
          </p:nvSpPr>
          <p:spPr bwMode="auto">
            <a:xfrm>
              <a:off x="2406" y="2498"/>
              <a:ext cx="826" cy="373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err="1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Mktng</a:t>
              </a: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/</a:t>
              </a:r>
            </a:p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Ads</a:t>
              </a:r>
              <a:endPara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246810" name="Text Box 26"/>
            <p:cNvSpPr txBox="1">
              <a:spLocks noChangeArrowheads="1"/>
            </p:cNvSpPr>
            <p:nvPr/>
          </p:nvSpPr>
          <p:spPr bwMode="auto">
            <a:xfrm>
              <a:off x="3254" y="2498"/>
              <a:ext cx="941" cy="186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Service</a:t>
              </a:r>
              <a:endPara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246811" name="Text Box 27"/>
            <p:cNvSpPr txBox="1">
              <a:spLocks noChangeArrowheads="1"/>
            </p:cNvSpPr>
            <p:nvPr/>
          </p:nvSpPr>
          <p:spPr bwMode="auto">
            <a:xfrm>
              <a:off x="308" y="1516"/>
              <a:ext cx="3676" cy="823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Technology Integration</a:t>
              </a:r>
            </a:p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Human Resource Management</a:t>
              </a:r>
            </a:p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Purchasing &amp; procurement</a:t>
              </a:r>
              <a:endPara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Infrastructure (</a:t>
              </a:r>
              <a:r>
                <a:rPr lang="en-US" sz="2800" b="1" dirty="0" err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accting</a:t>
              </a: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, finance, etc.)</a:t>
              </a:r>
            </a:p>
          </p:txBody>
        </p:sp>
        <p:sp>
          <p:nvSpPr>
            <p:cNvPr id="246812" name="Line 28"/>
            <p:cNvSpPr>
              <a:spLocks noChangeShapeType="1"/>
            </p:cNvSpPr>
            <p:nvPr/>
          </p:nvSpPr>
          <p:spPr bwMode="auto">
            <a:xfrm>
              <a:off x="257" y="2448"/>
              <a:ext cx="4078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813" name="Line 29"/>
            <p:cNvSpPr>
              <a:spLocks noChangeShapeType="1"/>
            </p:cNvSpPr>
            <p:nvPr/>
          </p:nvSpPr>
          <p:spPr bwMode="auto">
            <a:xfrm>
              <a:off x="2312" y="2448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814" name="Text Box 30"/>
            <p:cNvSpPr txBox="1">
              <a:spLocks noChangeArrowheads="1"/>
            </p:cNvSpPr>
            <p:nvPr/>
          </p:nvSpPr>
          <p:spPr bwMode="auto">
            <a:xfrm rot="1963428">
              <a:off x="3832" y="1686"/>
              <a:ext cx="1016" cy="20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Margin</a:t>
              </a:r>
            </a:p>
          </p:txBody>
        </p:sp>
        <p:sp>
          <p:nvSpPr>
            <p:cNvPr id="246815" name="Text Box 31"/>
            <p:cNvSpPr txBox="1">
              <a:spLocks noChangeArrowheads="1"/>
            </p:cNvSpPr>
            <p:nvPr/>
          </p:nvSpPr>
          <p:spPr bwMode="auto">
            <a:xfrm rot="8545896">
              <a:off x="3880" y="2479"/>
              <a:ext cx="1016" cy="20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Margin</a:t>
              </a:r>
            </a:p>
          </p:txBody>
        </p:sp>
        <p:sp>
          <p:nvSpPr>
            <p:cNvPr id="246816" name="Line 32"/>
            <p:cNvSpPr>
              <a:spLocks noChangeShapeType="1"/>
            </p:cNvSpPr>
            <p:nvPr/>
          </p:nvSpPr>
          <p:spPr bwMode="auto">
            <a:xfrm>
              <a:off x="3216" y="2448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817" name="Line 33"/>
            <p:cNvSpPr>
              <a:spLocks noChangeShapeType="1"/>
            </p:cNvSpPr>
            <p:nvPr/>
          </p:nvSpPr>
          <p:spPr bwMode="auto">
            <a:xfrm>
              <a:off x="1248" y="2448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</p:grpSp>
      <p:sp>
        <p:nvSpPr>
          <p:cNvPr id="3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4572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Guided SWOT: 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Value 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Chain as a 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 for Internal Analysis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77" name="Group 93"/>
          <p:cNvGraphicFramePr>
            <a:graphicFrameLocks noGrp="1"/>
          </p:cNvGraphicFramePr>
          <p:nvPr>
            <p:ph idx="4294967295"/>
          </p:nvPr>
        </p:nvGraphicFramePr>
        <p:xfrm>
          <a:off x="381001" y="990600"/>
          <a:ext cx="8381999" cy="4667314"/>
        </p:xfrm>
        <a:graphic>
          <a:graphicData uri="http://schemas.openxmlformats.org/drawingml/2006/table">
            <a:tbl>
              <a:tblPr/>
              <a:tblGrid>
                <a:gridCol w="1533820"/>
                <a:gridCol w="904579"/>
                <a:gridCol w="2133600"/>
                <a:gridCol w="1822516"/>
                <a:gridCol w="1987484"/>
              </a:tblGrid>
              <a:tr h="398463">
                <a:tc gridSpan="4"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Resource/Capability Attributes</a:t>
                      </a:r>
                    </a:p>
                  </a:txBody>
                  <a:tcPr marL="27432" marR="27432" marT="27432" marB="27432" horzOverflow="overflow">
                    <a:lnL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19598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Competitive Outcome:</a:t>
                      </a:r>
                    </a:p>
                  </a:txBody>
                  <a:tcPr marL="27432" marR="27432" marT="27432" marB="27432" anchor="b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195985"/>
                    </a:solidFill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marL="0" marR="0" lvl="0" indent="0" algn="l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V</a:t>
                      </a:r>
                      <a:r>
                        <a:rPr kumimoji="0" 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aluable?</a:t>
                      </a:r>
                    </a:p>
                  </a:txBody>
                  <a:tcPr marL="27432" marR="27432" marT="27432" marB="27432" anchor="b" horzOverflow="overflow">
                    <a:lnL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1959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kumimoji="0" 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are?</a:t>
                      </a:r>
                    </a:p>
                  </a:txBody>
                  <a:tcPr marL="27432" marR="27432" marT="27432" marB="27432" anchor="b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1959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nimitable &amp; </a:t>
                      </a: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kumimoji="0" 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on-substitutable? </a:t>
                      </a:r>
                    </a:p>
                  </a:txBody>
                  <a:tcPr marL="27432" marR="27432" marT="27432" marB="27432" anchor="b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1959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  <a:r>
                        <a:rPr kumimoji="0" 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xploitable by the Firm?</a:t>
                      </a:r>
                    </a:p>
                  </a:txBody>
                  <a:tcPr marL="27432" marR="27432" marT="27432" marB="27432" anchor="b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19598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4675"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27432" marR="27432" marT="54864" marB="54864" anchor="ctr" anchorCtr="1" horzOverflow="overflow">
                    <a:lnL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14413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Disadvantage</a:t>
                      </a:r>
                    </a:p>
                  </a:txBody>
                  <a:tcPr marL="27432" marR="27432" marT="54864" marB="54864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27432" marR="27432" marT="54864" marB="54864" anchor="ctr" anchorCtr="1" horzOverflow="overflow">
                    <a:lnL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14413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Competitive Parity</a:t>
                      </a:r>
                    </a:p>
                  </a:txBody>
                  <a:tcPr marL="27432" marR="27432" marT="54864" marB="54864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27432" marR="27432" marT="54864" marB="54864" anchor="ctr" anchorCtr="1" horzOverflow="overflow">
                    <a:lnL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14413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Potential Advantage</a:t>
                      </a:r>
                    </a:p>
                  </a:txBody>
                  <a:tcPr marL="27432" marR="27432" marT="54864" marB="54864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27432" marR="27432" marT="54864" marB="54864" anchor="ctr" anchorCtr="1" horzOverflow="overflow">
                    <a:lnL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14413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Temporary Advantage</a:t>
                      </a:r>
                    </a:p>
                  </a:txBody>
                  <a:tcPr marL="27432" marR="27432" marT="54864" marB="54864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27432" marR="27432" marT="54864" marB="54864" anchor="ctr" anchorCtr="1" horzOverflow="overflow">
                    <a:lnL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14413" rtl="0" eaLnBrk="0" fontAlgn="base" latinLnBrk="0" hangingPunct="0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Yes</a:t>
                      </a:r>
                    </a:p>
                  </a:txBody>
                  <a:tcPr marL="27432" marR="27432" marT="54864" marB="54864" anchor="ctr" anchorCtr="1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14413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Sustained Advantage</a:t>
                      </a:r>
                    </a:p>
                  </a:txBody>
                  <a:tcPr marL="27432" marR="27432" marT="54864" marB="54864" horzOverflow="overflow">
                    <a:lnL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937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1524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75000"/>
              </a:lnSpc>
              <a:spcBef>
                <a:spcPct val="0"/>
              </a:spcBef>
              <a:defRPr/>
            </a:pPr>
            <a:r>
              <a:rPr lang="en-US" sz="4400" b="1" dirty="0" smtClean="0">
                <a:solidFill>
                  <a:srgbClr val="0B446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VRINE </a:t>
            </a:r>
            <a:r>
              <a:rPr lang="en-US" sz="4400" b="1" dirty="0">
                <a:solidFill>
                  <a:srgbClr val="0B446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Framework</a:t>
            </a:r>
          </a:p>
        </p:txBody>
      </p:sp>
      <p:sp>
        <p:nvSpPr>
          <p:cNvPr id="16434" name="Text Box 22"/>
          <p:cNvSpPr txBox="1">
            <a:spLocks noChangeArrowheads="1"/>
          </p:cNvSpPr>
          <p:nvPr/>
        </p:nvSpPr>
        <p:spPr bwMode="auto">
          <a:xfrm>
            <a:off x="0" y="6096000"/>
            <a:ext cx="5105400" cy="30777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>
                <a:latin typeface="+mn-lt"/>
              </a:rPr>
              <a:t>Source: Barney, </a:t>
            </a:r>
            <a:r>
              <a:rPr lang="en-US" sz="1400" u="sng" dirty="0">
                <a:latin typeface="+mn-lt"/>
              </a:rPr>
              <a:t>Strategic Management &amp; Competitive Advantage</a:t>
            </a:r>
          </a:p>
        </p:txBody>
      </p:sp>
    </p:spTree>
    <p:extLst>
      <p:ext uri="{BB962C8B-B14F-4D97-AF65-F5344CB8AC3E}">
        <p14:creationId xmlns:p14="http://schemas.microsoft.com/office/powerpoint/2010/main" val="318649968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81100" y="76200"/>
            <a:ext cx="6781800" cy="762000"/>
          </a:xfrm>
        </p:spPr>
        <p:txBody>
          <a:bodyPr anchor="t">
            <a:noAutofit/>
          </a:bodyPr>
          <a:lstStyle/>
          <a:p>
            <a:pPr>
              <a:lnSpc>
                <a:spcPct val="70000"/>
              </a:lnSpc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 Things that Make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Resources Hard to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Imitate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524000"/>
            <a:ext cx="7543800" cy="4114800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b="1" dirty="0">
                <a:solidFill>
                  <a:srgbClr val="093757"/>
                </a:solidFill>
              </a:rPr>
              <a:t>Firm-Specificity:</a:t>
            </a:r>
            <a:r>
              <a:rPr lang="en-US" dirty="0">
                <a:solidFill>
                  <a:srgbClr val="093757"/>
                </a:solidFill>
              </a:rPr>
              <a:t> assets aren’t applicable to </a:t>
            </a:r>
            <a:r>
              <a:rPr lang="en-US" dirty="0" smtClean="0">
                <a:solidFill>
                  <a:srgbClr val="093757"/>
                </a:solidFill>
              </a:rPr>
              <a:t>rivals</a:t>
            </a:r>
            <a:endParaRPr lang="en-US" dirty="0">
              <a:solidFill>
                <a:srgbClr val="093757"/>
              </a:solidFill>
            </a:endParaRPr>
          </a:p>
          <a:p>
            <a:pPr lvl="1">
              <a:lnSpc>
                <a:spcPct val="75000"/>
              </a:lnSpc>
              <a:spcBef>
                <a:spcPct val="0"/>
              </a:spcBef>
            </a:pPr>
            <a:r>
              <a:rPr lang="en-US" sz="2400" dirty="0">
                <a:solidFill>
                  <a:srgbClr val="093757"/>
                </a:solidFill>
              </a:rPr>
              <a:t>Knowledge of </a:t>
            </a:r>
            <a:r>
              <a:rPr lang="en-US" sz="2400" dirty="0" err="1" smtClean="0">
                <a:solidFill>
                  <a:srgbClr val="093757"/>
                </a:solidFill>
              </a:rPr>
              <a:t>Genzyme’s</a:t>
            </a:r>
            <a:r>
              <a:rPr lang="en-US" sz="2400" dirty="0" smtClean="0">
                <a:solidFill>
                  <a:srgbClr val="093757"/>
                </a:solidFill>
              </a:rPr>
              <a:t> proprietary research program for an “orphan” disease may not be applicable to a firm that cannot serve that niche.</a:t>
            </a:r>
          </a:p>
          <a:p>
            <a:pPr lvl="1">
              <a:lnSpc>
                <a:spcPct val="75000"/>
              </a:lnSpc>
              <a:spcBef>
                <a:spcPct val="0"/>
              </a:spcBef>
            </a:pPr>
            <a:endParaRPr lang="en-US" sz="2800" dirty="0">
              <a:solidFill>
                <a:srgbClr val="093757"/>
              </a:solidFill>
            </a:endParaRP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b="1" dirty="0">
                <a:solidFill>
                  <a:srgbClr val="093757"/>
                </a:solidFill>
              </a:rPr>
              <a:t>Causal Ambiguity:</a:t>
            </a:r>
            <a:r>
              <a:rPr lang="en-US" dirty="0">
                <a:solidFill>
                  <a:srgbClr val="093757"/>
                </a:solidFill>
              </a:rPr>
              <a:t> </a:t>
            </a:r>
            <a:r>
              <a:rPr lang="en-US" dirty="0" smtClean="0">
                <a:solidFill>
                  <a:srgbClr val="093757"/>
                </a:solidFill>
              </a:rPr>
              <a:t>Unclear what leads to success</a:t>
            </a:r>
            <a:endParaRPr lang="en-US" dirty="0">
              <a:solidFill>
                <a:srgbClr val="093757"/>
              </a:solidFill>
            </a:endParaRPr>
          </a:p>
          <a:p>
            <a:pPr lvl="1">
              <a:lnSpc>
                <a:spcPct val="75000"/>
              </a:lnSpc>
              <a:spcBef>
                <a:spcPct val="0"/>
              </a:spcBef>
            </a:pPr>
            <a:r>
              <a:rPr lang="en-US" sz="2400" dirty="0" smtClean="0">
                <a:solidFill>
                  <a:srgbClr val="093757"/>
                </a:solidFill>
              </a:rPr>
              <a:t>eHarmony: what makes a good match?</a:t>
            </a:r>
          </a:p>
          <a:p>
            <a:pPr lvl="1">
              <a:lnSpc>
                <a:spcPct val="75000"/>
              </a:lnSpc>
              <a:spcBef>
                <a:spcPct val="0"/>
              </a:spcBef>
            </a:pPr>
            <a:r>
              <a:rPr lang="en-US" sz="2400" dirty="0" smtClean="0">
                <a:solidFill>
                  <a:srgbClr val="093757"/>
                </a:solidFill>
              </a:rPr>
              <a:t>Cask-backwards </a:t>
            </a:r>
            <a:r>
              <a:rPr lang="en-US" sz="2400" dirty="0">
                <a:solidFill>
                  <a:srgbClr val="093757"/>
                </a:solidFill>
              </a:rPr>
              <a:t>-- Winemaking skills are so tacit that rivals can’t imitate the process</a:t>
            </a:r>
            <a:r>
              <a:rPr lang="en-US" sz="2400" dirty="0" smtClean="0">
                <a:solidFill>
                  <a:srgbClr val="093757"/>
                </a:solidFill>
              </a:rPr>
              <a:t>.</a:t>
            </a:r>
          </a:p>
          <a:p>
            <a:pPr lvl="1">
              <a:lnSpc>
                <a:spcPct val="75000"/>
              </a:lnSpc>
              <a:spcBef>
                <a:spcPct val="0"/>
              </a:spcBef>
            </a:pPr>
            <a:endParaRPr lang="en-US" sz="2400" dirty="0">
              <a:solidFill>
                <a:srgbClr val="093757"/>
              </a:solidFill>
            </a:endParaRP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b="1" dirty="0" smtClean="0">
                <a:solidFill>
                  <a:srgbClr val="093757"/>
                </a:solidFill>
              </a:rPr>
              <a:t>Complexity</a:t>
            </a:r>
            <a:r>
              <a:rPr lang="en-US" b="1" dirty="0">
                <a:solidFill>
                  <a:srgbClr val="093757"/>
                </a:solidFill>
              </a:rPr>
              <a:t>: </a:t>
            </a:r>
            <a:r>
              <a:rPr lang="en-US" dirty="0">
                <a:solidFill>
                  <a:srgbClr val="093757"/>
                </a:solidFill>
              </a:rPr>
              <a:t>embedded in </a:t>
            </a:r>
            <a:r>
              <a:rPr lang="en-US" dirty="0" smtClean="0">
                <a:solidFill>
                  <a:srgbClr val="093757"/>
                </a:solidFill>
              </a:rPr>
              <a:t>teams/networks/assets</a:t>
            </a:r>
            <a:endParaRPr lang="en-US" dirty="0">
              <a:solidFill>
                <a:srgbClr val="093757"/>
              </a:solidFill>
            </a:endParaRPr>
          </a:p>
          <a:p>
            <a:pPr lvl="1">
              <a:lnSpc>
                <a:spcPct val="75000"/>
              </a:lnSpc>
              <a:spcBef>
                <a:spcPct val="0"/>
              </a:spcBef>
            </a:pPr>
            <a:r>
              <a:rPr lang="en-US" sz="2400" dirty="0">
                <a:solidFill>
                  <a:srgbClr val="093757"/>
                </a:solidFill>
              </a:rPr>
              <a:t>IDEO relies on social ties to leverage learning from past design projects.</a:t>
            </a:r>
          </a:p>
          <a:p>
            <a:pPr lvl="1">
              <a:lnSpc>
                <a:spcPct val="75000"/>
              </a:lnSpc>
              <a:spcBef>
                <a:spcPct val="0"/>
              </a:spcBef>
            </a:pPr>
            <a:r>
              <a:rPr lang="en-US" sz="2400" dirty="0">
                <a:solidFill>
                  <a:srgbClr val="093757"/>
                </a:solidFill>
              </a:rPr>
              <a:t>Brokers control 95% of clients (if you keep them…).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 rot="19864792">
            <a:off x="522376" y="3289124"/>
            <a:ext cx="8082820" cy="830997"/>
          </a:xfrm>
          <a:prstGeom prst="rect">
            <a:avLst/>
          </a:prstGeom>
          <a:solidFill>
            <a:srgbClr val="093757">
              <a:alpha val="75000"/>
            </a:srgbClr>
          </a:solidFill>
          <a:ln w="22225">
            <a:noFill/>
            <a:miter lim="800000"/>
            <a:headEnd/>
            <a:tailEnd/>
          </a:ln>
          <a:effectLst>
            <a:outerShdw blurRad="114300" dist="38100" dir="2700000" sx="101000" sy="101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What kind of assets are these?</a:t>
            </a:r>
          </a:p>
        </p:txBody>
      </p:sp>
    </p:spTree>
    <p:extLst>
      <p:ext uri="{BB962C8B-B14F-4D97-AF65-F5344CB8AC3E}">
        <p14:creationId xmlns:p14="http://schemas.microsoft.com/office/powerpoint/2010/main" val="51549228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3999" cy="762000"/>
          </a:xfrm>
        </p:spPr>
        <p:txBody>
          <a:bodyPr/>
          <a:lstStyle/>
          <a:p>
            <a:r>
              <a:rPr lang="en-US" dirty="0" smtClean="0"/>
              <a:t>Non Substitutable?</a:t>
            </a:r>
            <a:endParaRPr lang="en-US" dirty="0"/>
          </a:p>
        </p:txBody>
      </p:sp>
      <p:pic>
        <p:nvPicPr>
          <p:cNvPr id="5" name="PrincessBride-Nonsubstitutability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5730" y="1143000"/>
            <a:ext cx="8192539" cy="4506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623064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533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400" dirty="0" smtClean="0"/>
              <a:t>Implications for </a:t>
            </a:r>
            <a:r>
              <a:rPr lang="en-US" sz="4400" dirty="0" err="1" smtClean="0"/>
              <a:t>Aldi’s</a:t>
            </a:r>
            <a:r>
              <a:rPr lang="en-US" sz="4400" dirty="0" smtClean="0"/>
              <a:t> Rivals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900" y="1314450"/>
            <a:ext cx="8458200" cy="4476750"/>
          </a:xfrm>
          <a:noFill/>
        </p:spPr>
        <p:txBody>
          <a:bodyPr/>
          <a:lstStyle/>
          <a:p>
            <a:pPr defTabSz="1014413">
              <a:lnSpc>
                <a:spcPct val="75000"/>
              </a:lnSpc>
              <a:spcBef>
                <a:spcPts val="1800"/>
              </a:spcBef>
            </a:pPr>
            <a:r>
              <a:rPr lang="en-US" b="1" dirty="0" smtClean="0">
                <a:solidFill>
                  <a:srgbClr val="093757"/>
                </a:solidFill>
              </a:rPr>
              <a:t>Imitate or substitute?</a:t>
            </a:r>
            <a:r>
              <a:rPr lang="en-US" dirty="0" smtClean="0">
                <a:solidFill>
                  <a:srgbClr val="093757"/>
                </a:solidFill>
              </a:rPr>
              <a:t> What policies can’t be copied? Are there strategic substitutes?</a:t>
            </a:r>
          </a:p>
          <a:p>
            <a:pPr lvl="1"/>
            <a:r>
              <a:rPr lang="en-US" sz="2400" dirty="0">
                <a:solidFill>
                  <a:srgbClr val="093757"/>
                </a:solidFill>
              </a:rPr>
              <a:t>Team 1-2: </a:t>
            </a:r>
            <a:r>
              <a:rPr lang="en-US" sz="2400" dirty="0" err="1">
                <a:solidFill>
                  <a:srgbClr val="093757"/>
                </a:solidFill>
              </a:rPr>
              <a:t>Copp’s</a:t>
            </a:r>
            <a:r>
              <a:rPr lang="en-US" sz="2400" dirty="0">
                <a:solidFill>
                  <a:srgbClr val="093757"/>
                </a:solidFill>
              </a:rPr>
              <a:t>, Metcalfe’s Sentry foods, or Hy-Vee</a:t>
            </a:r>
          </a:p>
          <a:p>
            <a:pPr lvl="1"/>
            <a:r>
              <a:rPr lang="en-US" sz="2400" dirty="0">
                <a:solidFill>
                  <a:srgbClr val="093757"/>
                </a:solidFill>
              </a:rPr>
              <a:t>Team 3-4: Costco/Sam’s club, Wal-Mart super </a:t>
            </a:r>
            <a:r>
              <a:rPr lang="en-US" sz="2400" dirty="0" err="1">
                <a:solidFill>
                  <a:srgbClr val="093757"/>
                </a:solidFill>
              </a:rPr>
              <a:t>ctr</a:t>
            </a:r>
            <a:r>
              <a:rPr lang="en-US" sz="2400" dirty="0">
                <a:solidFill>
                  <a:srgbClr val="093757"/>
                </a:solidFill>
              </a:rPr>
              <a:t>, </a:t>
            </a:r>
            <a:r>
              <a:rPr lang="en-US" sz="2400" dirty="0" err="1">
                <a:solidFill>
                  <a:srgbClr val="093757"/>
                </a:solidFill>
              </a:rPr>
              <a:t>Woodmans</a:t>
            </a:r>
            <a:endParaRPr lang="en-US" sz="2400" dirty="0">
              <a:solidFill>
                <a:srgbClr val="093757"/>
              </a:solidFill>
            </a:endParaRPr>
          </a:p>
          <a:p>
            <a:pPr lvl="1"/>
            <a:r>
              <a:rPr lang="en-US" sz="2400" dirty="0">
                <a:solidFill>
                  <a:srgbClr val="093757"/>
                </a:solidFill>
              </a:rPr>
              <a:t>Team 5-6: Cub foods, Pick-N-Save</a:t>
            </a:r>
          </a:p>
          <a:p>
            <a:pPr lvl="1"/>
            <a:r>
              <a:rPr lang="en-US" sz="2400" dirty="0">
                <a:solidFill>
                  <a:srgbClr val="093757"/>
                </a:solidFill>
              </a:rPr>
              <a:t>Team 7: Whole foods, Willy St. Co-op, Fresh Madison Mkt</a:t>
            </a:r>
          </a:p>
          <a:p>
            <a:pPr defTabSz="1014413">
              <a:lnSpc>
                <a:spcPct val="75000"/>
              </a:lnSpc>
              <a:spcBef>
                <a:spcPts val="2400"/>
              </a:spcBef>
            </a:pPr>
            <a:r>
              <a:rPr lang="en-US" b="1" dirty="0" smtClean="0">
                <a:solidFill>
                  <a:srgbClr val="093757"/>
                </a:solidFill>
              </a:rPr>
              <a:t>Repositioning?</a:t>
            </a:r>
            <a:r>
              <a:rPr lang="en-US" dirty="0" smtClean="0">
                <a:solidFill>
                  <a:srgbClr val="093757"/>
                </a:solidFill>
              </a:rPr>
              <a:t> </a:t>
            </a:r>
          </a:p>
          <a:p>
            <a:pPr lvl="1" defTabSz="1014413">
              <a:lnSpc>
                <a:spcPct val="75000"/>
              </a:lnSpc>
            </a:pPr>
            <a:r>
              <a:rPr lang="en-US" sz="2400" b="1" dirty="0" smtClean="0">
                <a:solidFill>
                  <a:srgbClr val="093757"/>
                </a:solidFill>
              </a:rPr>
              <a:t>In response to </a:t>
            </a:r>
            <a:r>
              <a:rPr lang="en-US" sz="2400" b="1" dirty="0" err="1" smtClean="0">
                <a:solidFill>
                  <a:srgbClr val="093757"/>
                </a:solidFill>
              </a:rPr>
              <a:t>Aldi</a:t>
            </a:r>
            <a:r>
              <a:rPr lang="en-US" sz="2400" dirty="0" smtClean="0">
                <a:solidFill>
                  <a:srgbClr val="093757"/>
                </a:solidFill>
              </a:rPr>
              <a:t>. Should your client change anything?</a:t>
            </a:r>
          </a:p>
          <a:p>
            <a:pPr lvl="1" defTabSz="1014413">
              <a:lnSpc>
                <a:spcPct val="75000"/>
              </a:lnSpc>
            </a:pPr>
            <a:r>
              <a:rPr lang="en-US" sz="2400" b="1" dirty="0" smtClean="0">
                <a:solidFill>
                  <a:srgbClr val="093757"/>
                </a:solidFill>
              </a:rPr>
              <a:t>In response to other rivals’</a:t>
            </a:r>
            <a:r>
              <a:rPr lang="en-US" sz="2400" dirty="0" smtClean="0">
                <a:solidFill>
                  <a:srgbClr val="093757"/>
                </a:solidFill>
              </a:rPr>
              <a:t> shifting positions?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26774" y="5181600"/>
            <a:ext cx="864826" cy="106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34147219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Can Clients Adopt </a:t>
            </a:r>
            <a:r>
              <a:rPr lang="en-US" dirty="0" err="1" smtClean="0"/>
              <a:t>Aldi</a:t>
            </a:r>
            <a:r>
              <a:rPr lang="en-US" dirty="0" smtClean="0"/>
              <a:t> Practices?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707311"/>
              </p:ext>
            </p:extLst>
          </p:nvPr>
        </p:nvGraphicFramePr>
        <p:xfrm>
          <a:off x="0" y="609600"/>
          <a:ext cx="9144000" cy="596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5466433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09600" y="2320924"/>
            <a:ext cx="7924800" cy="2632076"/>
            <a:chOff x="192" y="1422"/>
            <a:chExt cx="4992" cy="1658"/>
          </a:xfrm>
        </p:grpSpPr>
        <p:sp>
          <p:nvSpPr>
            <p:cNvPr id="246788" name="AutoShape 4"/>
            <p:cNvSpPr>
              <a:spLocks noChangeArrowheads="1"/>
            </p:cNvSpPr>
            <p:nvPr/>
          </p:nvSpPr>
          <p:spPr bwMode="auto">
            <a:xfrm>
              <a:off x="735" y="1422"/>
              <a:ext cx="4449" cy="1554"/>
            </a:xfrm>
            <a:prstGeom prst="homePlate">
              <a:avLst>
                <a:gd name="adj" fmla="val 71573"/>
              </a:avLst>
            </a:prstGeom>
            <a:gradFill flip="none" rotWithShape="1">
              <a:gsLst>
                <a:gs pos="0">
                  <a:srgbClr val="33CC33"/>
                </a:gs>
                <a:gs pos="50000">
                  <a:srgbClr val="003300"/>
                </a:gs>
                <a:gs pos="100000">
                  <a:srgbClr val="33CC33"/>
                </a:gs>
              </a:gsLst>
              <a:lin ang="5400000" scaled="1"/>
              <a:tileRect/>
            </a:gradFill>
            <a:ln w="22225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789" name="AutoShape 5"/>
            <p:cNvSpPr>
              <a:spLocks noChangeArrowheads="1"/>
            </p:cNvSpPr>
            <p:nvPr/>
          </p:nvSpPr>
          <p:spPr bwMode="auto">
            <a:xfrm>
              <a:off x="255" y="1422"/>
              <a:ext cx="4449" cy="1554"/>
            </a:xfrm>
            <a:prstGeom prst="homePlate">
              <a:avLst>
                <a:gd name="adj" fmla="val 71573"/>
              </a:avLst>
            </a:prstGeom>
            <a:gradFill rotWithShape="0">
              <a:gsLst>
                <a:gs pos="0">
                  <a:schemeClr val="accent3">
                    <a:lumMod val="50000"/>
                  </a:schemeClr>
                </a:gs>
                <a:gs pos="100000">
                  <a:srgbClr val="1B6191"/>
                </a:gs>
              </a:gsLst>
              <a:lin ang="0" scaled="1"/>
            </a:gradFill>
            <a:ln w="222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790" name="Text Box 6"/>
            <p:cNvSpPr txBox="1">
              <a:spLocks noChangeArrowheads="1"/>
            </p:cNvSpPr>
            <p:nvPr/>
          </p:nvSpPr>
          <p:spPr bwMode="auto">
            <a:xfrm>
              <a:off x="192" y="2498"/>
              <a:ext cx="1140" cy="39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  Inbound</a:t>
              </a:r>
            </a:p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  Logistics</a:t>
              </a:r>
            </a:p>
          </p:txBody>
        </p:sp>
        <p:sp>
          <p:nvSpPr>
            <p:cNvPr id="246791" name="Text Box 7"/>
            <p:cNvSpPr txBox="1">
              <a:spLocks noChangeArrowheads="1"/>
            </p:cNvSpPr>
            <p:nvPr/>
          </p:nvSpPr>
          <p:spPr bwMode="auto">
            <a:xfrm>
              <a:off x="1204" y="2498"/>
              <a:ext cx="1330" cy="20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  Operations</a:t>
              </a:r>
            </a:p>
          </p:txBody>
        </p:sp>
        <p:sp>
          <p:nvSpPr>
            <p:cNvPr id="246792" name="Text Box 8"/>
            <p:cNvSpPr txBox="1">
              <a:spLocks noChangeArrowheads="1"/>
            </p:cNvSpPr>
            <p:nvPr/>
          </p:nvSpPr>
          <p:spPr bwMode="auto">
            <a:xfrm>
              <a:off x="2410" y="2498"/>
              <a:ext cx="822" cy="58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  Mktng/ </a:t>
              </a:r>
            </a:p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  Sales</a:t>
              </a:r>
            </a:p>
            <a:p>
              <a:pPr algn="l">
                <a:lnSpc>
                  <a:spcPct val="70000"/>
                </a:lnSpc>
                <a:spcBef>
                  <a:spcPct val="0"/>
                </a:spcBef>
              </a:pPr>
              <a:endParaRPr lang="en-US" sz="28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endParaRPr>
            </a:p>
          </p:txBody>
        </p:sp>
        <p:sp>
          <p:nvSpPr>
            <p:cNvPr id="246793" name="Text Box 9"/>
            <p:cNvSpPr txBox="1">
              <a:spLocks noChangeArrowheads="1"/>
            </p:cNvSpPr>
            <p:nvPr/>
          </p:nvSpPr>
          <p:spPr bwMode="auto">
            <a:xfrm>
              <a:off x="3104" y="2498"/>
              <a:ext cx="1016" cy="20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   Service</a:t>
              </a:r>
            </a:p>
          </p:txBody>
        </p:sp>
        <p:sp>
          <p:nvSpPr>
            <p:cNvPr id="246794" name="Text Box 10"/>
            <p:cNvSpPr txBox="1">
              <a:spLocks noChangeArrowheads="1"/>
            </p:cNvSpPr>
            <p:nvPr/>
          </p:nvSpPr>
          <p:spPr bwMode="auto">
            <a:xfrm>
              <a:off x="308" y="1537"/>
              <a:ext cx="3676" cy="823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Technology Development</a:t>
              </a:r>
            </a:p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Human Resource Management</a:t>
              </a:r>
            </a:p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Procurement</a:t>
              </a:r>
            </a:p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Infrastructure (</a:t>
              </a:r>
              <a:r>
                <a:rPr lang="en-US" sz="2800" b="1" dirty="0" err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accting</a:t>
              </a: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, finance, etc.)</a:t>
              </a:r>
            </a:p>
          </p:txBody>
        </p:sp>
        <p:sp>
          <p:nvSpPr>
            <p:cNvPr id="246795" name="Line 11"/>
            <p:cNvSpPr>
              <a:spLocks noChangeShapeType="1"/>
            </p:cNvSpPr>
            <p:nvPr/>
          </p:nvSpPr>
          <p:spPr bwMode="auto">
            <a:xfrm>
              <a:off x="255" y="2448"/>
              <a:ext cx="4113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796" name="Line 12"/>
            <p:cNvSpPr>
              <a:spLocks noChangeShapeType="1"/>
            </p:cNvSpPr>
            <p:nvPr/>
          </p:nvSpPr>
          <p:spPr bwMode="auto">
            <a:xfrm>
              <a:off x="2472" y="2448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797" name="Text Box 13"/>
            <p:cNvSpPr txBox="1">
              <a:spLocks noChangeArrowheads="1"/>
            </p:cNvSpPr>
            <p:nvPr/>
          </p:nvSpPr>
          <p:spPr bwMode="auto">
            <a:xfrm rot="1963428">
              <a:off x="3832" y="1686"/>
              <a:ext cx="1016" cy="20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Margin</a:t>
              </a:r>
            </a:p>
          </p:txBody>
        </p:sp>
        <p:sp>
          <p:nvSpPr>
            <p:cNvPr id="246798" name="Text Box 14"/>
            <p:cNvSpPr txBox="1">
              <a:spLocks noChangeArrowheads="1"/>
            </p:cNvSpPr>
            <p:nvPr/>
          </p:nvSpPr>
          <p:spPr bwMode="auto">
            <a:xfrm rot="8545896">
              <a:off x="3880" y="2479"/>
              <a:ext cx="1016" cy="20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rPr>
                <a:t>Margin</a:t>
              </a:r>
            </a:p>
          </p:txBody>
        </p:sp>
        <p:sp>
          <p:nvSpPr>
            <p:cNvPr id="246799" name="Line 15"/>
            <p:cNvSpPr>
              <a:spLocks noChangeShapeType="1"/>
            </p:cNvSpPr>
            <p:nvPr/>
          </p:nvSpPr>
          <p:spPr bwMode="auto">
            <a:xfrm>
              <a:off x="3216" y="2448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800" name="Line 16"/>
            <p:cNvSpPr>
              <a:spLocks noChangeShapeType="1"/>
            </p:cNvSpPr>
            <p:nvPr/>
          </p:nvSpPr>
          <p:spPr bwMode="auto">
            <a:xfrm>
              <a:off x="1248" y="2448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709612" y="2286000"/>
            <a:ext cx="7977187" cy="2515023"/>
            <a:chOff x="255" y="1422"/>
            <a:chExt cx="4929" cy="1554"/>
          </a:xfrm>
        </p:grpSpPr>
        <p:sp>
          <p:nvSpPr>
            <p:cNvPr id="246805" name="AutoShape 21"/>
            <p:cNvSpPr>
              <a:spLocks noChangeArrowheads="1"/>
            </p:cNvSpPr>
            <p:nvPr/>
          </p:nvSpPr>
          <p:spPr bwMode="auto">
            <a:xfrm>
              <a:off x="735" y="1422"/>
              <a:ext cx="4449" cy="1554"/>
            </a:xfrm>
            <a:prstGeom prst="homePlate">
              <a:avLst>
                <a:gd name="adj" fmla="val 71573"/>
              </a:avLst>
            </a:prstGeom>
            <a:gradFill flip="none" rotWithShape="1">
              <a:gsLst>
                <a:gs pos="0">
                  <a:srgbClr val="33CC33"/>
                </a:gs>
                <a:gs pos="50000">
                  <a:srgbClr val="003300"/>
                </a:gs>
                <a:gs pos="100000">
                  <a:srgbClr val="33CC33"/>
                </a:gs>
              </a:gsLst>
              <a:lin ang="5400000" scaled="1"/>
              <a:tileRect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139700" dist="1397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806" name="AutoShape 22"/>
            <p:cNvSpPr>
              <a:spLocks noChangeArrowheads="1"/>
            </p:cNvSpPr>
            <p:nvPr/>
          </p:nvSpPr>
          <p:spPr bwMode="auto">
            <a:xfrm>
              <a:off x="255" y="1422"/>
              <a:ext cx="4449" cy="1554"/>
            </a:xfrm>
            <a:prstGeom prst="homePlate">
              <a:avLst>
                <a:gd name="adj" fmla="val 71573"/>
              </a:avLst>
            </a:prstGeom>
            <a:gradFill rotWithShape="0">
              <a:gsLst>
                <a:gs pos="0">
                  <a:schemeClr val="accent3">
                    <a:lumMod val="50000"/>
                  </a:schemeClr>
                </a:gs>
                <a:gs pos="100000">
                  <a:srgbClr val="1B6191"/>
                </a:gs>
              </a:gsLst>
              <a:lin ang="0" scaled="1"/>
            </a:gradFill>
            <a:ln w="222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807" name="Text Box 23"/>
            <p:cNvSpPr txBox="1">
              <a:spLocks noChangeArrowheads="1"/>
            </p:cNvSpPr>
            <p:nvPr/>
          </p:nvSpPr>
          <p:spPr bwMode="auto">
            <a:xfrm>
              <a:off x="288" y="2498"/>
              <a:ext cx="960" cy="385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Inbound</a:t>
              </a:r>
            </a:p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Logistics</a:t>
              </a:r>
              <a:endPara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246808" name="Text Box 24"/>
            <p:cNvSpPr txBox="1">
              <a:spLocks noChangeArrowheads="1"/>
            </p:cNvSpPr>
            <p:nvPr/>
          </p:nvSpPr>
          <p:spPr bwMode="auto">
            <a:xfrm>
              <a:off x="1296" y="2496"/>
              <a:ext cx="969" cy="373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Store ops/</a:t>
              </a:r>
            </a:p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Inventory</a:t>
              </a:r>
            </a:p>
          </p:txBody>
        </p:sp>
        <p:sp>
          <p:nvSpPr>
            <p:cNvPr id="246809" name="Text Box 25"/>
            <p:cNvSpPr txBox="1">
              <a:spLocks noChangeArrowheads="1"/>
            </p:cNvSpPr>
            <p:nvPr/>
          </p:nvSpPr>
          <p:spPr bwMode="auto">
            <a:xfrm>
              <a:off x="2406" y="2498"/>
              <a:ext cx="826" cy="373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err="1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Mktng</a:t>
              </a: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/</a:t>
              </a:r>
            </a:p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Ads</a:t>
              </a:r>
              <a:endPara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246810" name="Text Box 26"/>
            <p:cNvSpPr txBox="1">
              <a:spLocks noChangeArrowheads="1"/>
            </p:cNvSpPr>
            <p:nvPr/>
          </p:nvSpPr>
          <p:spPr bwMode="auto">
            <a:xfrm>
              <a:off x="3254" y="2498"/>
              <a:ext cx="941" cy="186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Service</a:t>
              </a:r>
              <a:endPara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246811" name="Text Box 27"/>
            <p:cNvSpPr txBox="1">
              <a:spLocks noChangeArrowheads="1"/>
            </p:cNvSpPr>
            <p:nvPr/>
          </p:nvSpPr>
          <p:spPr bwMode="auto">
            <a:xfrm>
              <a:off x="308" y="1516"/>
              <a:ext cx="3676" cy="823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Technology Integration</a:t>
              </a:r>
            </a:p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Human Resource Management</a:t>
              </a:r>
            </a:p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Purchasing &amp; procurement</a:t>
              </a:r>
              <a:endParaRPr lang="en-US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  <a:p>
              <a:pPr algn="l">
                <a:lnSpc>
                  <a:spcPct val="75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Infrastructure (</a:t>
              </a:r>
              <a:r>
                <a:rPr lang="en-US" sz="2800" b="1" dirty="0" err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accting</a:t>
              </a: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, finance, etc.)</a:t>
              </a:r>
            </a:p>
          </p:txBody>
        </p:sp>
        <p:sp>
          <p:nvSpPr>
            <p:cNvPr id="246812" name="Line 28"/>
            <p:cNvSpPr>
              <a:spLocks noChangeShapeType="1"/>
            </p:cNvSpPr>
            <p:nvPr/>
          </p:nvSpPr>
          <p:spPr bwMode="auto">
            <a:xfrm>
              <a:off x="257" y="2448"/>
              <a:ext cx="4078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813" name="Line 29"/>
            <p:cNvSpPr>
              <a:spLocks noChangeShapeType="1"/>
            </p:cNvSpPr>
            <p:nvPr/>
          </p:nvSpPr>
          <p:spPr bwMode="auto">
            <a:xfrm>
              <a:off x="2312" y="2448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814" name="Text Box 30"/>
            <p:cNvSpPr txBox="1">
              <a:spLocks noChangeArrowheads="1"/>
            </p:cNvSpPr>
            <p:nvPr/>
          </p:nvSpPr>
          <p:spPr bwMode="auto">
            <a:xfrm rot="1963428">
              <a:off x="3832" y="1686"/>
              <a:ext cx="1016" cy="20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Margin</a:t>
              </a:r>
            </a:p>
          </p:txBody>
        </p:sp>
        <p:sp>
          <p:nvSpPr>
            <p:cNvPr id="246815" name="Text Box 31"/>
            <p:cNvSpPr txBox="1">
              <a:spLocks noChangeArrowheads="1"/>
            </p:cNvSpPr>
            <p:nvPr/>
          </p:nvSpPr>
          <p:spPr bwMode="auto">
            <a:xfrm rot="8545896">
              <a:off x="3880" y="2479"/>
              <a:ext cx="1016" cy="202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ct val="0"/>
                </a:spcBef>
              </a:pPr>
              <a:r>
                <a:rPr lang="en-US" sz="28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Margin</a:t>
              </a:r>
            </a:p>
          </p:txBody>
        </p:sp>
        <p:sp>
          <p:nvSpPr>
            <p:cNvPr id="246816" name="Line 32"/>
            <p:cNvSpPr>
              <a:spLocks noChangeShapeType="1"/>
            </p:cNvSpPr>
            <p:nvPr/>
          </p:nvSpPr>
          <p:spPr bwMode="auto">
            <a:xfrm>
              <a:off x="3216" y="2448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46817" name="Line 33"/>
            <p:cNvSpPr>
              <a:spLocks noChangeShapeType="1"/>
            </p:cNvSpPr>
            <p:nvPr/>
          </p:nvSpPr>
          <p:spPr bwMode="auto">
            <a:xfrm>
              <a:off x="1248" y="2448"/>
              <a:ext cx="0" cy="528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800">
                <a:solidFill>
                  <a:schemeClr val="bg2"/>
                </a:solidFill>
                <a:latin typeface="+mn-lt"/>
              </a:endParaRPr>
            </a:p>
          </p:txBody>
        </p:sp>
      </p:grpSp>
      <p:sp>
        <p:nvSpPr>
          <p:cNvPr id="3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4572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Guided SWOT: 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Value 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Chain as a 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 for Internal Analysis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407803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1800" y="657225"/>
            <a:ext cx="8255000" cy="5548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Autofit/>
          </a:bodyPr>
          <a:lstStyle/>
          <a:p>
            <a:r>
              <a:rPr lang="en-US" sz="4400" dirty="0" err="1" smtClean="0"/>
              <a:t>Aldi</a:t>
            </a:r>
            <a:r>
              <a:rPr lang="en-US" sz="4400" dirty="0" smtClean="0"/>
              <a:t> Distribution </a:t>
            </a:r>
            <a:r>
              <a:rPr lang="en-US" sz="4400" dirty="0" err="1" smtClean="0"/>
              <a:t>Ctrs</a:t>
            </a:r>
            <a:endParaRPr lang="en-US" sz="44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2413000" y="2031062"/>
            <a:ext cx="3053400" cy="3912537"/>
            <a:chOff x="2286000" y="2031062"/>
            <a:chExt cx="3053400" cy="3912537"/>
          </a:xfrm>
        </p:grpSpPr>
        <p:cxnSp>
          <p:nvCxnSpPr>
            <p:cNvPr id="9" name="Straight Arrow Connector 8"/>
            <p:cNvCxnSpPr/>
            <p:nvPr/>
          </p:nvCxnSpPr>
          <p:spPr>
            <a:xfrm rot="10800000" flipV="1">
              <a:off x="2286000" y="4862912"/>
              <a:ext cx="3048000" cy="1080687"/>
            </a:xfrm>
            <a:prstGeom prst="straightConnector1">
              <a:avLst/>
            </a:prstGeom>
            <a:ln w="50800">
              <a:solidFill>
                <a:schemeClr val="accent3">
                  <a:lumMod val="50000"/>
                </a:schemeClr>
              </a:solidFill>
              <a:tailEnd type="stealth" w="lg" len="lg"/>
            </a:ln>
            <a:effectLst>
              <a:outerShdw blurRad="76200" dist="38100" dir="2700000" sx="101000" sy="101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rot="10800000" flipV="1">
              <a:off x="3048001" y="2031062"/>
              <a:ext cx="2291399" cy="102537"/>
            </a:xfrm>
            <a:prstGeom prst="straightConnector1">
              <a:avLst/>
            </a:prstGeom>
            <a:ln w="50800">
              <a:solidFill>
                <a:schemeClr val="accent3">
                  <a:lumMod val="50000"/>
                </a:schemeClr>
              </a:solidFill>
              <a:tailEnd type="stealth" w="lg" len="lg"/>
            </a:ln>
            <a:effectLst>
              <a:outerShdw blurRad="76200" dist="38100" dir="2700000" sx="101000" sy="101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2275840" y="2029968"/>
            <a:ext cx="920496" cy="4020312"/>
            <a:chOff x="2148840" y="2029968"/>
            <a:chExt cx="920496" cy="4020312"/>
          </a:xfrm>
          <a:effectLst>
            <a:outerShdw blurRad="635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Oval 7"/>
            <p:cNvSpPr/>
            <p:nvPr/>
          </p:nvSpPr>
          <p:spPr>
            <a:xfrm>
              <a:off x="2148840" y="5897880"/>
              <a:ext cx="152400" cy="152400"/>
            </a:xfrm>
            <a:prstGeom prst="ellipse">
              <a:avLst/>
            </a:prstGeom>
            <a:noFill/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2916936" y="2029968"/>
              <a:ext cx="152400" cy="152400"/>
            </a:xfrm>
            <a:prstGeom prst="ellipse">
              <a:avLst/>
            </a:prstGeom>
            <a:noFill/>
            <a:ln w="222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976795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381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 smtClean="0"/>
              <a:t>How Do Store Operations Differ?</a:t>
            </a:r>
          </a:p>
        </p:txBody>
      </p:sp>
      <p:sp>
        <p:nvSpPr>
          <p:cNvPr id="476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119" y="831850"/>
            <a:ext cx="8259762" cy="5492750"/>
          </a:xfrm>
          <a:noFill/>
        </p:spPr>
        <p:txBody>
          <a:bodyPr lIns="0" tIns="0" rIns="0" bIns="0"/>
          <a:lstStyle/>
          <a:p>
            <a:pPr marL="230188" indent="-230188" defTabSz="1014413">
              <a:lnSpc>
                <a:spcPct val="70000"/>
              </a:lnSpc>
              <a:buClr>
                <a:srgbClr val="093757"/>
              </a:buClr>
            </a:pPr>
            <a:r>
              <a:rPr lang="en-US" b="1" dirty="0" smtClean="0">
                <a:solidFill>
                  <a:srgbClr val="093757"/>
                </a:solidFill>
              </a:rPr>
              <a:t>Prices 30% - 50% less than full svc grocery chains</a:t>
            </a:r>
          </a:p>
          <a:p>
            <a:pPr marL="230188" indent="-230188" defTabSz="1014413">
              <a:lnSpc>
                <a:spcPct val="70000"/>
              </a:lnSpc>
              <a:buClr>
                <a:srgbClr val="093757"/>
              </a:buClr>
            </a:pPr>
            <a:r>
              <a:rPr lang="en-US" b="1" dirty="0" smtClean="0">
                <a:solidFill>
                  <a:srgbClr val="093757"/>
                </a:solidFill>
              </a:rPr>
              <a:t>Smaller stores (&lt;1/3 of the space)</a:t>
            </a:r>
          </a:p>
          <a:p>
            <a:pPr marL="461963" lvl="1" indent="-231775" defTabSz="1014413">
              <a:lnSpc>
                <a:spcPct val="7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93757"/>
                </a:solidFill>
              </a:rPr>
              <a:t>1400 items (vs. 25,000 in </a:t>
            </a:r>
            <a:r>
              <a:rPr lang="en-US" sz="2400" dirty="0" err="1" smtClean="0">
                <a:solidFill>
                  <a:srgbClr val="093757"/>
                </a:solidFill>
              </a:rPr>
              <a:t>supermkts</a:t>
            </a:r>
            <a:r>
              <a:rPr lang="en-US" sz="2400" dirty="0" smtClean="0">
                <a:solidFill>
                  <a:srgbClr val="093757"/>
                </a:solidFill>
              </a:rPr>
              <a:t>) &amp; 1 </a:t>
            </a:r>
            <a:r>
              <a:rPr lang="en-US" sz="2400" dirty="0" err="1" smtClean="0">
                <a:solidFill>
                  <a:srgbClr val="093757"/>
                </a:solidFill>
              </a:rPr>
              <a:t>pkg</a:t>
            </a:r>
            <a:r>
              <a:rPr lang="en-US" sz="2400" dirty="0" smtClean="0">
                <a:solidFill>
                  <a:srgbClr val="093757"/>
                </a:solidFill>
              </a:rPr>
              <a:t> size/category.</a:t>
            </a:r>
          </a:p>
          <a:p>
            <a:pPr marL="461963" lvl="1" indent="-231775" defTabSz="1014413">
              <a:lnSpc>
                <a:spcPct val="7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93757"/>
                </a:solidFill>
              </a:rPr>
              <a:t>≈90% private label. Comparable quality to top brands?</a:t>
            </a:r>
          </a:p>
          <a:p>
            <a:pPr marL="461963" lvl="1" indent="-231775" defTabSz="1014413">
              <a:lnSpc>
                <a:spcPct val="7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93757"/>
                </a:solidFill>
              </a:rPr>
              <a:t>Located near rival supermarkets</a:t>
            </a:r>
          </a:p>
          <a:p>
            <a:pPr marL="230188" indent="-230188" defTabSz="1014413">
              <a:lnSpc>
                <a:spcPct val="70000"/>
              </a:lnSpc>
            </a:pPr>
            <a:r>
              <a:rPr lang="en-US" b="1" dirty="0" smtClean="0">
                <a:solidFill>
                  <a:srgbClr val="093757"/>
                </a:solidFill>
              </a:rPr>
              <a:t>Limited services for </a:t>
            </a:r>
            <a:r>
              <a:rPr lang="en-US" b="1" dirty="0" err="1" smtClean="0">
                <a:solidFill>
                  <a:srgbClr val="093757"/>
                </a:solidFill>
              </a:rPr>
              <a:t>Aldi</a:t>
            </a:r>
            <a:r>
              <a:rPr lang="en-US" b="1" dirty="0" smtClean="0">
                <a:solidFill>
                  <a:srgbClr val="093757"/>
                </a:solidFill>
              </a:rPr>
              <a:t> customers</a:t>
            </a:r>
          </a:p>
          <a:p>
            <a:pPr marL="461963" lvl="1" indent="-231775" defTabSz="1014413">
              <a:lnSpc>
                <a:spcPct val="70000"/>
              </a:lnSpc>
              <a:spcBef>
                <a:spcPct val="10000"/>
              </a:spcBef>
            </a:pPr>
            <a:r>
              <a:rPr lang="en-US" sz="2400" dirty="0" smtClean="0">
                <a:solidFill>
                  <a:srgbClr val="093757"/>
                </a:solidFill>
              </a:rPr>
              <a:t>No </a:t>
            </a:r>
            <a:r>
              <a:rPr lang="en-US" sz="2400" dirty="0">
                <a:solidFill>
                  <a:srgbClr val="093757"/>
                </a:solidFill>
              </a:rPr>
              <a:t>bakery, fresh meat/seafood, deli, prepared foods, florist, pharmacy, greeting cards, magazines.</a:t>
            </a:r>
          </a:p>
          <a:p>
            <a:pPr marL="461963" lvl="1" indent="-231775" defTabSz="1014413">
              <a:lnSpc>
                <a:spcPct val="7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93757"/>
                </a:solidFill>
                <a:cs typeface="Arial" charset="0"/>
              </a:rPr>
              <a:t>Shoppers pay 25¢ for carts (refunded on return).</a:t>
            </a:r>
          </a:p>
          <a:p>
            <a:pPr marL="461963" lvl="1" indent="-231775" defTabSz="1014413">
              <a:lnSpc>
                <a:spcPct val="7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93757"/>
                </a:solidFill>
              </a:rPr>
              <a:t>Shoppers bag goods: Can buy bags (5</a:t>
            </a:r>
            <a:r>
              <a:rPr lang="en-US" sz="2400" dirty="0" smtClean="0">
                <a:solidFill>
                  <a:srgbClr val="093757"/>
                </a:solidFill>
                <a:cs typeface="Arial" charset="0"/>
              </a:rPr>
              <a:t>¢ paper/10¢ plastic).</a:t>
            </a:r>
          </a:p>
          <a:p>
            <a:pPr marL="230188" lvl="0" indent="-230188" defTabSz="1014413">
              <a:lnSpc>
                <a:spcPct val="70000"/>
              </a:lnSpc>
              <a:buClr>
                <a:srgbClr val="1A5F92">
                  <a:lumMod val="50000"/>
                </a:srgbClr>
              </a:buClr>
            </a:pPr>
            <a:r>
              <a:rPr lang="en-US" b="1" dirty="0" smtClean="0">
                <a:solidFill>
                  <a:srgbClr val="093757"/>
                </a:solidFill>
              </a:rPr>
              <a:t>Low labor costs</a:t>
            </a:r>
            <a:endParaRPr lang="en-US" b="1" dirty="0">
              <a:solidFill>
                <a:srgbClr val="093757"/>
              </a:solidFill>
            </a:endParaRPr>
          </a:p>
          <a:p>
            <a:pPr marL="461963" lvl="1" indent="-231775" defTabSz="1014413">
              <a:lnSpc>
                <a:spcPct val="7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93757"/>
                </a:solidFill>
              </a:rPr>
              <a:t>10 employees/store, including manager (≈3 at a time).</a:t>
            </a:r>
          </a:p>
          <a:p>
            <a:pPr marL="461963" lvl="1" indent="-231775" defTabSz="1014413">
              <a:lnSpc>
                <a:spcPct val="70000"/>
              </a:lnSpc>
              <a:spcBef>
                <a:spcPct val="10000"/>
              </a:spcBef>
            </a:pPr>
            <a:r>
              <a:rPr lang="en-US" sz="2400" dirty="0">
                <a:solidFill>
                  <a:srgbClr val="093757"/>
                </a:solidFill>
              </a:rPr>
              <a:t>Limited hours: 9am - 8pm (10-6 on Sun).</a:t>
            </a:r>
          </a:p>
          <a:p>
            <a:pPr marL="461963" lvl="1" indent="-231775" defTabSz="1014413">
              <a:lnSpc>
                <a:spcPct val="70000"/>
              </a:lnSpc>
              <a:spcBef>
                <a:spcPct val="10000"/>
              </a:spcBef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93757"/>
                </a:solidFill>
                <a:cs typeface="Arial" charset="0"/>
              </a:rPr>
              <a:t>Little service provided: Unlisted </a:t>
            </a:r>
            <a:r>
              <a:rPr lang="en-US" sz="2400" dirty="0" smtClean="0">
                <a:solidFill>
                  <a:srgbClr val="093757"/>
                </a:solidFill>
              </a:rPr>
              <a:t>phone, No shelf stocking, No carts to get, No checks, credit cards or coupons.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05800" y="5402436"/>
            <a:ext cx="685800" cy="845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29175953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6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C68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6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C68F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6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C68F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6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C68F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6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C68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6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C68F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6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C68F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6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C68F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61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C68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6163" grpId="0" uiExpand="1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64"/>
          <p:cNvSpPr>
            <a:spLocks noGrp="1" noChangeArrowheads="1"/>
          </p:cNvSpPr>
          <p:nvPr>
            <p:ph type="title"/>
          </p:nvPr>
        </p:nvSpPr>
        <p:spPr bwMode="auto">
          <a:xfrm>
            <a:off x="0" y="58739"/>
            <a:ext cx="9143999" cy="4984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dirty="0" smtClean="0">
                <a:latin typeface="Calibri" pitchFamily="-111" charset="0"/>
                <a:cs typeface="Times New Roman" pitchFamily="-111" charset="0"/>
              </a:rPr>
              <a:t>Advertising: Not a big budget item…</a:t>
            </a:r>
          </a:p>
        </p:txBody>
      </p:sp>
      <p:pic>
        <p:nvPicPr>
          <p:cNvPr id="60420" name="Picture 7">
            <a:hlinkClick r:id="rId5"/>
          </p:cNvPr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44825" y="2260600"/>
            <a:ext cx="1106488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8">
            <a:hlinkClick r:id="rId7"/>
          </p:cNvPr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45000" y="2247900"/>
            <a:ext cx="1106488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3" name="TextBox 10"/>
          <p:cNvSpPr txBox="1">
            <a:spLocks noChangeArrowheads="1"/>
          </p:cNvSpPr>
          <p:nvPr/>
        </p:nvSpPr>
        <p:spPr bwMode="auto">
          <a:xfrm>
            <a:off x="2962275" y="3657600"/>
            <a:ext cx="1260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>
                <a:latin typeface="Calibri" pitchFamily="-111" charset="0"/>
                <a:cs typeface="Calibri" pitchFamily="-111" charset="0"/>
              </a:rPr>
              <a:t>Introducing</a:t>
            </a:r>
          </a:p>
        </p:txBody>
      </p:sp>
      <p:sp>
        <p:nvSpPr>
          <p:cNvPr id="60424" name="TextBox 11"/>
          <p:cNvSpPr txBox="1">
            <a:spLocks noChangeArrowheads="1"/>
          </p:cNvSpPr>
          <p:nvPr/>
        </p:nvSpPr>
        <p:spPr bwMode="auto">
          <a:xfrm>
            <a:off x="4248150" y="3668712"/>
            <a:ext cx="1390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>
                <a:latin typeface="Calibri" pitchFamily="-111" charset="0"/>
                <a:cs typeface="Calibri" pitchFamily="-111" charset="0"/>
              </a:rPr>
              <a:t>Join the Club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978775" y="4999037"/>
            <a:ext cx="1012825" cy="124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" name="Aldi Tea Adver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07999" y="914400"/>
            <a:ext cx="812800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496058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752600"/>
            <a:ext cx="9144000" cy="4572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dirty="0" smtClean="0">
                <a:solidFill>
                  <a:srgbClr val="195985"/>
                </a:solidFill>
              </a:rPr>
              <a:t>Quiz 1: 10 Minutes</a:t>
            </a:r>
            <a:r>
              <a:rPr lang="en-US" sz="5400" dirty="0" smtClean="0">
                <a:solidFill>
                  <a:srgbClr val="195985"/>
                </a:solidFill>
              </a:rPr>
              <a:t/>
            </a:r>
            <a:br>
              <a:rPr lang="en-US" sz="5400" dirty="0" smtClean="0">
                <a:solidFill>
                  <a:srgbClr val="195985"/>
                </a:solidFill>
              </a:rPr>
            </a:br>
            <a:r>
              <a:rPr lang="en-US" sz="3200" b="0" dirty="0" smtClean="0">
                <a:solidFill>
                  <a:srgbClr val="093757"/>
                </a:solidFill>
                <a:effectLst/>
              </a:rPr>
              <a:t>11/19/11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38" y="2762250"/>
            <a:ext cx="7865725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86249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60338"/>
            <a:ext cx="7772400" cy="449262"/>
          </a:xfrm>
        </p:spPr>
        <p:txBody>
          <a:bodyPr lIns="90488" tIns="44450" rIns="90488" bIns="44450">
            <a:noAutofit/>
          </a:bodyPr>
          <a:lstStyle/>
          <a:p>
            <a:pPr>
              <a:defRPr/>
            </a:pPr>
            <a:r>
              <a:rPr lang="en-US" dirty="0" err="1" smtClean="0"/>
              <a:t>Ikea’s</a:t>
            </a:r>
            <a:r>
              <a:rPr lang="en-US" dirty="0" smtClean="0"/>
              <a:t> Activity System</a:t>
            </a:r>
          </a:p>
        </p:txBody>
      </p:sp>
      <p:pic>
        <p:nvPicPr>
          <p:cNvPr id="11878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CEBDB"/>
              </a:clrFrom>
              <a:clrTo>
                <a:srgbClr val="DCEBD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300" y="412750"/>
            <a:ext cx="8661400" cy="5988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762000"/>
          </a:xfrm>
        </p:spPr>
        <p:txBody>
          <a:bodyPr/>
          <a:lstStyle/>
          <a:p>
            <a:r>
              <a:rPr lang="en-US" dirty="0" smtClean="0"/>
              <a:t>Recommendations for “Client”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891967"/>
              </p:ext>
            </p:extLst>
          </p:nvPr>
        </p:nvGraphicFramePr>
        <p:xfrm>
          <a:off x="0" y="284949"/>
          <a:ext cx="9144000" cy="6192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890109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>
            <a:noAutofit/>
          </a:bodyPr>
          <a:lstStyle/>
          <a:p>
            <a:pPr defTabSz="1014413"/>
            <a:r>
              <a:rPr lang="en-US" dirty="0"/>
              <a:t>Competitive Advantage: </a:t>
            </a:r>
            <a:r>
              <a:rPr lang="en-US" dirty="0" smtClean="0"/>
              <a:t>Old </a:t>
            </a:r>
            <a:r>
              <a:rPr lang="en-US" dirty="0"/>
              <a:t>View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7850" y="1066800"/>
            <a:ext cx="8032750" cy="2819400"/>
          </a:xfrm>
          <a:noFill/>
        </p:spPr>
        <p:txBody>
          <a:bodyPr/>
          <a:lstStyle/>
          <a:p>
            <a:pPr marL="379413" indent="-379413" defTabSz="1014413"/>
            <a:r>
              <a:rPr lang="en-US" sz="2800" dirty="0">
                <a:solidFill>
                  <a:schemeClr val="accent3">
                    <a:lumMod val="50000"/>
                  </a:schemeClr>
                </a:solidFill>
              </a:rPr>
              <a:t>Cost/differentiation trade-off seen as “either/or”:</a:t>
            </a:r>
          </a:p>
          <a:p>
            <a:pPr marL="823913" lvl="1" indent="-317500" defTabSz="1014413">
              <a:spcBef>
                <a:spcPts val="1200"/>
              </a:spcBef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Delivering higher value to customer costs more.</a:t>
            </a:r>
          </a:p>
          <a:p>
            <a:pPr marL="823913" lvl="1" indent="-317500" defTabSz="1014413">
              <a:spcBef>
                <a:spcPts val="1200"/>
              </a:spcBef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So,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cannot deliver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superior value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&amp;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be low-cost leader.</a:t>
            </a:r>
          </a:p>
          <a:p>
            <a:pPr marL="823913" lvl="1" indent="-317500" defTabSz="1014413">
              <a:spcBef>
                <a:spcPts val="1200"/>
              </a:spcBef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Companies that don’t commit to being one or the other wind up being </a:t>
            </a:r>
            <a:r>
              <a:rPr lang="en-US" sz="2400" b="1" i="1" dirty="0">
                <a:solidFill>
                  <a:srgbClr val="195985"/>
                </a:solidFill>
              </a:rPr>
              <a:t>neither</a:t>
            </a:r>
            <a:r>
              <a:rPr lang="en-US" sz="2400" b="1" dirty="0">
                <a:solidFill>
                  <a:srgbClr val="195985"/>
                </a:solidFill>
              </a:rPr>
              <a:t>…</a:t>
            </a:r>
          </a:p>
          <a:p>
            <a:pPr marL="1266825" lvl="2" indent="-252413" defTabSz="1014413"/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Not differentiated enough to </a:t>
            </a:r>
            <a:r>
              <a:rPr lang="en-US" sz="2000" b="1" i="1" dirty="0">
                <a:solidFill>
                  <a:srgbClr val="195985"/>
                </a:solidFill>
              </a:rPr>
              <a:t>avoid</a:t>
            </a:r>
            <a:r>
              <a:rPr lang="en-US" sz="2000" dirty="0">
                <a:solidFill>
                  <a:srgbClr val="195985"/>
                </a:solidFill>
              </a:rPr>
              <a:t>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price war.</a:t>
            </a:r>
          </a:p>
          <a:p>
            <a:pPr marL="1266825" lvl="2" indent="-252413" defTabSz="1014413"/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Not cost-efficient enough to </a:t>
            </a:r>
            <a:r>
              <a:rPr lang="en-US" sz="2000" b="1" i="1" dirty="0">
                <a:solidFill>
                  <a:srgbClr val="195985"/>
                </a:solidFill>
              </a:rPr>
              <a:t>win</a:t>
            </a:r>
            <a:r>
              <a:rPr lang="en-US" sz="2000" b="1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price war.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38200" y="5237163"/>
            <a:ext cx="7543800" cy="639763"/>
            <a:chOff x="1066800" y="5151437"/>
            <a:chExt cx="7543800" cy="639763"/>
          </a:xfrm>
        </p:grpSpPr>
        <p:sp>
          <p:nvSpPr>
            <p:cNvPr id="69637" name="Text Box 5"/>
            <p:cNvSpPr txBox="1">
              <a:spLocks noChangeArrowheads="1"/>
            </p:cNvSpPr>
            <p:nvPr/>
          </p:nvSpPr>
          <p:spPr bwMode="auto">
            <a:xfrm>
              <a:off x="1066800" y="5151437"/>
              <a:ext cx="1392233" cy="639763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5715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82479" tIns="41239" rIns="82479" bIns="41239" anchor="ctr" anchorCtr="1">
              <a:spAutoFit/>
            </a:bodyPr>
            <a:lstStyle/>
            <a:p>
              <a:pPr algn="ctr" defTabSz="825500" eaLnBrk="1" hangingPunct="1">
                <a:lnSpc>
                  <a:spcPct val="80000"/>
                </a:lnSpc>
                <a:spcBef>
                  <a:spcPts val="0"/>
                </a:spcBef>
              </a:pPr>
              <a:r>
                <a:rPr lang="en-US" sz="2200" b="1" u="none" dirty="0">
                  <a:solidFill>
                    <a:schemeClr val="bg2"/>
                  </a:solidFill>
                  <a:latin typeface="+mn-lt"/>
                </a:rPr>
                <a:t>Low-cost leader</a:t>
              </a:r>
            </a:p>
          </p:txBody>
        </p:sp>
        <p:sp>
          <p:nvSpPr>
            <p:cNvPr id="69638" name="Text Box 6"/>
            <p:cNvSpPr txBox="1">
              <a:spLocks noChangeArrowheads="1"/>
            </p:cNvSpPr>
            <p:nvPr/>
          </p:nvSpPr>
          <p:spPr bwMode="auto">
            <a:xfrm>
              <a:off x="6706866" y="5151437"/>
              <a:ext cx="1903734" cy="639763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5715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82479" tIns="45720" rIns="82479" bIns="41239" anchor="ctr" anchorCtr="1"/>
            <a:lstStyle/>
            <a:p>
              <a:pPr algn="ctr" defTabSz="825500" eaLnBrk="1" hangingPunct="1">
                <a:lnSpc>
                  <a:spcPct val="80000"/>
                </a:lnSpc>
                <a:spcBef>
                  <a:spcPts val="0"/>
                </a:spcBef>
              </a:pPr>
              <a:r>
                <a:rPr lang="en-US" sz="2200" b="1" u="none" dirty="0">
                  <a:solidFill>
                    <a:schemeClr val="bg2"/>
                  </a:solidFill>
                  <a:latin typeface="+mn-lt"/>
                </a:rPr>
                <a:t>Differentiator</a:t>
              </a:r>
            </a:p>
          </p:txBody>
        </p:sp>
        <p:sp>
          <p:nvSpPr>
            <p:cNvPr id="69639" name="Line 7"/>
            <p:cNvSpPr>
              <a:spLocks noChangeShapeType="1"/>
            </p:cNvSpPr>
            <p:nvPr/>
          </p:nvSpPr>
          <p:spPr bwMode="auto">
            <a:xfrm>
              <a:off x="2459033" y="5486400"/>
              <a:ext cx="4247833" cy="0"/>
            </a:xfrm>
            <a:prstGeom prst="line">
              <a:avLst/>
            </a:prstGeom>
            <a:noFill/>
            <a:ln w="88900">
              <a:solidFill>
                <a:schemeClr val="accent3">
                  <a:lumMod val="50000"/>
                </a:schemeClr>
              </a:solidFill>
              <a:round/>
              <a:headEnd type="stealth" w="lg" len="lg"/>
              <a:tailEnd type="stealth" w="lg" len="lg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816457" y="4800600"/>
            <a:ext cx="3075785" cy="631826"/>
            <a:chOff x="3045057" y="4714874"/>
            <a:chExt cx="3075785" cy="631826"/>
          </a:xfrm>
        </p:grpSpPr>
        <p:sp>
          <p:nvSpPr>
            <p:cNvPr id="69640" name="Text Box 8"/>
            <p:cNvSpPr txBox="1">
              <a:spLocks noChangeArrowheads="1"/>
            </p:cNvSpPr>
            <p:nvPr/>
          </p:nvSpPr>
          <p:spPr bwMode="auto">
            <a:xfrm>
              <a:off x="3776742" y="4714874"/>
              <a:ext cx="1610722" cy="631826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5715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lIns="82479" tIns="41239" rIns="82479" bIns="41239">
              <a:spAutoFit/>
            </a:bodyPr>
            <a:lstStyle/>
            <a:p>
              <a:pPr algn="ctr" defTabSz="825500" eaLnBrk="1" hangingPunct="1">
                <a:lnSpc>
                  <a:spcPct val="80000"/>
                </a:lnSpc>
                <a:spcBef>
                  <a:spcPts val="0"/>
                </a:spcBef>
              </a:pPr>
              <a:r>
                <a:rPr lang="en-US" sz="2200" b="1" u="none" dirty="0">
                  <a:solidFill>
                    <a:schemeClr val="bg2"/>
                  </a:solidFill>
                  <a:latin typeface="+mn-lt"/>
                </a:rPr>
                <a:t>“Stuck in the middle”</a:t>
              </a:r>
            </a:p>
          </p:txBody>
        </p:sp>
        <p:sp>
          <p:nvSpPr>
            <p:cNvPr id="69641" name="AutoShape 9"/>
            <p:cNvSpPr>
              <a:spLocks noChangeArrowheads="1"/>
            </p:cNvSpPr>
            <p:nvPr/>
          </p:nvSpPr>
          <p:spPr bwMode="auto">
            <a:xfrm>
              <a:off x="5461987" y="4724399"/>
              <a:ext cx="658855" cy="62071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1B6191"/>
            </a:solidFill>
            <a:ln w="381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82479" tIns="41239" rIns="82479" bIns="41239" anchor="ctr"/>
            <a:lstStyle/>
            <a:p>
              <a:pPr algn="ctr" defTabSz="825500" eaLnBrk="1" hangingPunct="1"/>
              <a:r>
                <a:rPr lang="en-US" sz="2200" b="1" u="none" dirty="0">
                  <a:solidFill>
                    <a:schemeClr val="bg2"/>
                  </a:solidFill>
                </a:rPr>
                <a:t>?</a:t>
              </a:r>
            </a:p>
          </p:txBody>
        </p:sp>
        <p:sp>
          <p:nvSpPr>
            <p:cNvPr id="69642" name="AutoShape 10"/>
            <p:cNvSpPr>
              <a:spLocks noChangeArrowheads="1"/>
            </p:cNvSpPr>
            <p:nvPr/>
          </p:nvSpPr>
          <p:spPr bwMode="auto">
            <a:xfrm flipH="1">
              <a:off x="3045057" y="4724399"/>
              <a:ext cx="658855" cy="62071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1B6191"/>
            </a:solidFill>
            <a:ln w="381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82479" tIns="41239" rIns="82479" bIns="41239" anchor="ctr"/>
            <a:lstStyle/>
            <a:p>
              <a:pPr algn="ctr" defTabSz="825500" eaLnBrk="1" hangingPunct="1"/>
              <a:r>
                <a:rPr lang="en-US" sz="2200" b="1" u="none" dirty="0">
                  <a:solidFill>
                    <a:schemeClr val="bg2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649818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762000"/>
          </a:xfrm>
        </p:spPr>
        <p:txBody>
          <a:bodyPr>
            <a:noAutofit/>
          </a:bodyPr>
          <a:lstStyle/>
          <a:p>
            <a:pPr defTabSz="1014413">
              <a:lnSpc>
                <a:spcPct val="70000"/>
              </a:lnSpc>
            </a:pPr>
            <a:r>
              <a:rPr lang="en-US" dirty="0"/>
              <a:t>Competitive Advantage</a:t>
            </a:r>
            <a:r>
              <a:rPr lang="en-US" dirty="0" smtClean="0"/>
              <a:t>: New </a:t>
            </a:r>
            <a:r>
              <a:rPr lang="en-US" dirty="0"/>
              <a:t>View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4419600"/>
          </a:xfrm>
          <a:noFill/>
        </p:spPr>
        <p:txBody>
          <a:bodyPr/>
          <a:lstStyle/>
          <a:p>
            <a:pPr marL="225425" indent="-225425" defTabSz="1014413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93757"/>
                </a:solidFill>
              </a:rPr>
              <a:t>“Stuck in middle” trap is a risk if the firm lacks focus (all things to all people).  But…</a:t>
            </a:r>
          </a:p>
          <a:p>
            <a:pPr marL="225425" indent="-225425" defTabSz="1014413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93757"/>
                </a:solidFill>
              </a:rPr>
              <a:t>Cost/differentiation is a trade-off </a:t>
            </a:r>
            <a:r>
              <a:rPr lang="en-US" i="1" dirty="0" smtClean="0">
                <a:solidFill>
                  <a:srgbClr val="093757"/>
                </a:solidFill>
              </a:rPr>
              <a:t>only if</a:t>
            </a:r>
            <a:r>
              <a:rPr lang="en-US" dirty="0" smtClean="0">
                <a:solidFill>
                  <a:srgbClr val="093757"/>
                </a:solidFill>
              </a:rPr>
              <a:t> the firm does the same set of activities as rivals. However:</a:t>
            </a:r>
          </a:p>
          <a:p>
            <a:pPr marL="514350" lvl="1" indent="-227013" defTabSz="1014413">
              <a:lnSpc>
                <a:spcPct val="80000"/>
              </a:lnSpc>
              <a:spcAft>
                <a:spcPts val="0"/>
              </a:spcAft>
            </a:pPr>
            <a:r>
              <a:rPr lang="en-US" sz="2400" dirty="0" smtClean="0">
                <a:solidFill>
                  <a:srgbClr val="093757"/>
                </a:solidFill>
              </a:rPr>
              <a:t>a </a:t>
            </a:r>
            <a:r>
              <a:rPr lang="en-US" sz="2400" i="1" dirty="0" smtClean="0">
                <a:solidFill>
                  <a:srgbClr val="093757"/>
                </a:solidFill>
              </a:rPr>
              <a:t>different</a:t>
            </a:r>
            <a:r>
              <a:rPr lang="en-US" sz="2400" dirty="0" smtClean="0">
                <a:solidFill>
                  <a:srgbClr val="093757"/>
                </a:solidFill>
              </a:rPr>
              <a:t> set of activities may be better </a:t>
            </a:r>
            <a:r>
              <a:rPr lang="en-US" sz="2400" u="sng" dirty="0" smtClean="0">
                <a:solidFill>
                  <a:srgbClr val="093757"/>
                </a:solidFill>
              </a:rPr>
              <a:t>and</a:t>
            </a:r>
            <a:r>
              <a:rPr lang="en-US" sz="2400" dirty="0" smtClean="0">
                <a:solidFill>
                  <a:srgbClr val="093757"/>
                </a:solidFill>
              </a:rPr>
              <a:t> cheaper.</a:t>
            </a:r>
          </a:p>
          <a:p>
            <a:pPr marL="514350" lvl="1" indent="-227013" defTabSz="1014413">
              <a:lnSpc>
                <a:spcPct val="80000"/>
              </a:lnSpc>
              <a:spcAft>
                <a:spcPts val="0"/>
              </a:spcAft>
            </a:pPr>
            <a:r>
              <a:rPr lang="en-US" sz="2400" dirty="0" smtClean="0">
                <a:solidFill>
                  <a:srgbClr val="093757"/>
                </a:solidFill>
              </a:rPr>
              <a:t>Revolutionary business models offer create value through distinct value chain activities (e.g., Southwest, Dell, Vanguard, Wal-Mart).</a:t>
            </a:r>
          </a:p>
          <a:p>
            <a:pPr marL="225425" indent="-225425" defTabSz="1014413">
              <a:lnSpc>
                <a:spcPct val="800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93757"/>
                </a:solidFill>
              </a:rPr>
              <a:t>Business units with </a:t>
            </a:r>
            <a:r>
              <a:rPr lang="en-US" i="1" dirty="0" smtClean="0">
                <a:solidFill>
                  <a:srgbClr val="093757"/>
                </a:solidFill>
              </a:rPr>
              <a:t>both</a:t>
            </a:r>
            <a:r>
              <a:rPr lang="en-US" dirty="0" smtClean="0">
                <a:solidFill>
                  <a:srgbClr val="093757"/>
                </a:solidFill>
              </a:rPr>
              <a:t> cost &amp; differentiation advantages have &gt; ROI (Miller &amp; </a:t>
            </a:r>
            <a:r>
              <a:rPr lang="en-US" dirty="0" err="1" smtClean="0">
                <a:solidFill>
                  <a:srgbClr val="093757"/>
                </a:solidFill>
              </a:rPr>
              <a:t>Dess</a:t>
            </a:r>
            <a:r>
              <a:rPr lang="en-US" dirty="0" smtClean="0">
                <a:solidFill>
                  <a:srgbClr val="093757"/>
                </a:solidFill>
              </a:rPr>
              <a:t>, 1996)…</a:t>
            </a:r>
          </a:p>
          <a:p>
            <a:pPr marL="514350" lvl="1" indent="-227013" defTabSz="1014413">
              <a:lnSpc>
                <a:spcPct val="80000"/>
              </a:lnSpc>
              <a:spcAft>
                <a:spcPts val="0"/>
              </a:spcAft>
            </a:pPr>
            <a:r>
              <a:rPr lang="en-US" sz="2400" dirty="0" smtClean="0">
                <a:solidFill>
                  <a:srgbClr val="093757"/>
                </a:solidFill>
              </a:rPr>
              <a:t>8 – 12% higher than those with only one advantage, and</a:t>
            </a:r>
          </a:p>
          <a:p>
            <a:pPr marL="514350" lvl="1" indent="-227013" defTabSz="1014413">
              <a:lnSpc>
                <a:spcPct val="80000"/>
              </a:lnSpc>
              <a:spcAft>
                <a:spcPts val="0"/>
              </a:spcAft>
            </a:pPr>
            <a:r>
              <a:rPr lang="en-US" sz="2400" dirty="0" smtClean="0">
                <a:solidFill>
                  <a:srgbClr val="093757"/>
                </a:solidFill>
              </a:rPr>
              <a:t>25% higher than units with neither advantage.</a:t>
            </a:r>
            <a:endParaRPr lang="en-US" sz="2400" dirty="0">
              <a:solidFill>
                <a:srgbClr val="09375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9508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C79B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C79B6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C79B6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C79B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6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 bldLvl="5" autoUpdateAnimBg="0"/>
      <p:bldP spid="70659" grpI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Take </a:t>
            </a:r>
            <a:r>
              <a:rPr lang="en-US" dirty="0" err="1" smtClean="0"/>
              <a:t>Aways</a:t>
            </a:r>
            <a:r>
              <a:rPr lang="en-US" dirty="0" smtClean="0"/>
              <a:t> from Internal Analysis</a:t>
            </a:r>
            <a:endParaRPr lang="en-US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900" y="1371600"/>
            <a:ext cx="7696200" cy="4038600"/>
          </a:xfrm>
          <a:noFill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Internal capabilities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While market opportunities &amp; firm capabilities are both key, competitive advantages often arise in unattractive industries.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Systematic analysis (beyond SWOT)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. Resources and capabilities can be analyzed systematically using the value chain and VRINE frameworks.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Strategic Factor Markets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. Many strategic moves occur in markets for capabilities. How can firms acquire capabilities </a:t>
            </a:r>
            <a:r>
              <a:rPr lang="en-US" i="1" dirty="0" smtClean="0">
                <a:solidFill>
                  <a:schemeClr val="accent2">
                    <a:lumMod val="50000"/>
                  </a:schemeClr>
                </a:solidFill>
              </a:rPr>
              <a:t>at a bargain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>
            <a:off x="76200" y="685800"/>
            <a:ext cx="8915400" cy="0"/>
          </a:xfrm>
          <a:prstGeom prst="line">
            <a:avLst/>
          </a:prstGeom>
          <a:noFill/>
          <a:ln w="31750">
            <a:gradFill flip="none" rotWithShape="1">
              <a:gsLst>
                <a:gs pos="0">
                  <a:srgbClr val="2073AC"/>
                </a:gs>
                <a:gs pos="50000">
                  <a:srgbClr val="093757"/>
                </a:gs>
                <a:gs pos="100000">
                  <a:srgbClr val="2073AC"/>
                </a:gs>
              </a:gsLst>
              <a:lin ang="0" scaled="1"/>
              <a:tileRect/>
            </a:gra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3694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Autofit/>
          </a:bodyPr>
          <a:lstStyle/>
          <a:p>
            <a:r>
              <a:rPr lang="en-US" dirty="0"/>
              <a:t>It’s important to have an advantage…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507" y="2571750"/>
            <a:ext cx="7724987" cy="2556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8839200" cy="1143000"/>
          </a:xfrm>
        </p:spPr>
        <p:txBody>
          <a:bodyPr>
            <a:noAutofit/>
          </a:bodyPr>
          <a:lstStyle/>
          <a:p>
            <a:r>
              <a:rPr lang="en-US" dirty="0"/>
              <a:t>…And to know what your advantage is!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634904" y="1752600"/>
            <a:ext cx="7874193" cy="383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290935"/>
            <a:ext cx="9144000" cy="457200"/>
          </a:xfrm>
        </p:spPr>
        <p:txBody>
          <a:bodyPr lIns="0" tIns="0" rIns="0" bIns="0">
            <a:normAutofit fontScale="90000"/>
          </a:bodyPr>
          <a:lstStyle/>
          <a:p>
            <a:pPr>
              <a:lnSpc>
                <a:spcPct val="80000"/>
              </a:lnSpc>
              <a:defRPr/>
            </a:pPr>
            <a:r>
              <a:rPr lang="en-US" sz="5400" dirty="0" smtClean="0">
                <a:solidFill>
                  <a:srgbClr val="0B446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Organizational Design Dilemmas &amp; Competitive Advantage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581400" y="1671935"/>
            <a:ext cx="1981200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 smtClean="0">
                <a:solidFill>
                  <a:srgbClr val="093757"/>
                </a:solidFill>
                <a:latin typeface="+mn-lt"/>
              </a:rPr>
              <a:t>11/19/11</a:t>
            </a:r>
            <a:endParaRPr lang="en-US" sz="2400" dirty="0">
              <a:solidFill>
                <a:srgbClr val="093757"/>
              </a:solidFill>
              <a:latin typeface="+mn-lt"/>
            </a:endParaRPr>
          </a:p>
        </p:txBody>
      </p:sp>
      <p:sp>
        <p:nvSpPr>
          <p:cNvPr id="11268" name="Text Box 10"/>
          <p:cNvSpPr txBox="1">
            <a:spLocks noChangeArrowheads="1"/>
          </p:cNvSpPr>
          <p:nvPr/>
        </p:nvSpPr>
        <p:spPr bwMode="auto">
          <a:xfrm>
            <a:off x="0" y="5939135"/>
            <a:ext cx="9144000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093757"/>
                </a:solidFill>
                <a:latin typeface="+mn-lt"/>
              </a:rPr>
              <a:t>Be sure you are ready to start the Micro Design exercise</a:t>
            </a:r>
          </a:p>
        </p:txBody>
      </p:sp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7700" y="2895600"/>
            <a:ext cx="78486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76200"/>
            <a:ext cx="7772400" cy="762000"/>
          </a:xfrm>
        </p:spPr>
        <p:txBody>
          <a:bodyPr>
            <a:normAutofit fontScale="90000"/>
          </a:bodyPr>
          <a:lstStyle/>
          <a:p>
            <a:pPr>
              <a:lnSpc>
                <a:spcPct val="75000"/>
              </a:lnSpc>
            </a:pPr>
            <a:r>
              <a:rPr lang="en-US" sz="4400" dirty="0" smtClean="0"/>
              <a:t>Today’s Agenda</a:t>
            </a:r>
            <a:br>
              <a:rPr lang="en-US" sz="4400" dirty="0" smtClean="0"/>
            </a:br>
            <a:r>
              <a:rPr lang="en-US" sz="2200" b="0" dirty="0" smtClean="0">
                <a:effectLst/>
              </a:rPr>
              <a:t>Part B</a:t>
            </a:r>
            <a:endParaRPr lang="en-US" sz="1800" b="0" dirty="0" smtClean="0">
              <a:effectLst/>
            </a:endParaRPr>
          </a:p>
        </p:txBody>
      </p:sp>
      <p:sp>
        <p:nvSpPr>
          <p:cNvPr id="279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1295400"/>
            <a:ext cx="6781800" cy="4114800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ct val="45000"/>
              </a:spcBef>
              <a:buSzPct val="100000"/>
              <a:buFont typeface="Wingdings" pitchFamily="2" charset="2"/>
              <a:buChar char="§"/>
            </a:pPr>
            <a:r>
              <a:rPr lang="en-US" b="1" dirty="0" err="1" smtClean="0">
                <a:solidFill>
                  <a:srgbClr val="DCB36A"/>
                </a:solidFill>
              </a:rPr>
              <a:t>Aldi</a:t>
            </a:r>
            <a:r>
              <a:rPr lang="en-US" b="1" dirty="0" smtClean="0">
                <a:solidFill>
                  <a:srgbClr val="DCB36A"/>
                </a:solidFill>
              </a:rPr>
              <a:t> invades Badger territory</a:t>
            </a:r>
          </a:p>
          <a:p>
            <a:pPr lvl="1">
              <a:lnSpc>
                <a:spcPct val="75000"/>
              </a:lnSpc>
              <a:buClr>
                <a:srgbClr val="195985"/>
              </a:buClr>
              <a:buSzPct val="100000"/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DCB36A"/>
                </a:solidFill>
              </a:rPr>
              <a:t>Bargain hunting</a:t>
            </a:r>
          </a:p>
          <a:p>
            <a:pPr lvl="1">
              <a:lnSpc>
                <a:spcPct val="75000"/>
              </a:lnSpc>
              <a:buClr>
                <a:srgbClr val="195985"/>
              </a:buClr>
              <a:buSzPct val="100000"/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DCB36A"/>
                </a:solidFill>
              </a:rPr>
              <a:t>What’s different about </a:t>
            </a:r>
            <a:r>
              <a:rPr lang="en-US" sz="2400" dirty="0" err="1" smtClean="0">
                <a:solidFill>
                  <a:srgbClr val="DCB36A"/>
                </a:solidFill>
              </a:rPr>
              <a:t>Aldi</a:t>
            </a:r>
            <a:r>
              <a:rPr lang="en-US" sz="2400" dirty="0" smtClean="0">
                <a:solidFill>
                  <a:srgbClr val="DCB36A"/>
                </a:solidFill>
              </a:rPr>
              <a:t>?</a:t>
            </a:r>
          </a:p>
          <a:p>
            <a:pPr lvl="1">
              <a:lnSpc>
                <a:spcPct val="75000"/>
              </a:lnSpc>
              <a:buClr>
                <a:srgbClr val="195985"/>
              </a:buClr>
              <a:buSzPct val="100000"/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DCB36A"/>
                </a:solidFill>
              </a:rPr>
              <a:t>Implications for rivals</a:t>
            </a:r>
          </a:p>
          <a:p>
            <a:pPr>
              <a:lnSpc>
                <a:spcPct val="75000"/>
              </a:lnSpc>
              <a:spcBef>
                <a:spcPct val="45000"/>
              </a:spcBef>
              <a:buSzPct val="100000"/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DCB36A"/>
                </a:solidFill>
              </a:rPr>
              <a:t>Competitive advantage &amp; internal analysis</a:t>
            </a:r>
          </a:p>
          <a:p>
            <a:pPr lvl="1">
              <a:lnSpc>
                <a:spcPct val="75000"/>
              </a:lnSpc>
              <a:buClr>
                <a:srgbClr val="195985"/>
              </a:buClr>
              <a:buSzPct val="100000"/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DCB36A"/>
                </a:solidFill>
              </a:rPr>
              <a:t>What resources/capabilities lead to competitive advantages?</a:t>
            </a:r>
          </a:p>
          <a:p>
            <a:pPr lvl="1">
              <a:lnSpc>
                <a:spcPct val="75000"/>
              </a:lnSpc>
              <a:buClr>
                <a:srgbClr val="195985"/>
              </a:buClr>
              <a:buSzPct val="100000"/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DCB36A"/>
                </a:solidFill>
              </a:rPr>
              <a:t>When are advantages sustained over time?</a:t>
            </a:r>
          </a:p>
          <a:p>
            <a:pPr>
              <a:lnSpc>
                <a:spcPct val="75000"/>
              </a:lnSpc>
              <a:spcBef>
                <a:spcPct val="45000"/>
              </a:spcBef>
            </a:pPr>
            <a:r>
              <a:rPr lang="en-US" b="1" dirty="0" smtClean="0">
                <a:solidFill>
                  <a:srgbClr val="093757"/>
                </a:solidFill>
              </a:rPr>
              <a:t>Re-Designing </a:t>
            </a:r>
            <a:r>
              <a:rPr lang="en-US" b="1" dirty="0" err="1" smtClean="0">
                <a:solidFill>
                  <a:srgbClr val="093757"/>
                </a:solidFill>
              </a:rPr>
              <a:t>MicroDesign</a:t>
            </a:r>
            <a:endParaRPr lang="en-US" b="1" dirty="0" smtClean="0">
              <a:solidFill>
                <a:srgbClr val="093757"/>
              </a:solidFill>
            </a:endParaRPr>
          </a:p>
          <a:p>
            <a:pPr lvl="1">
              <a:lnSpc>
                <a:spcPct val="75000"/>
              </a:lnSpc>
              <a:buClr>
                <a:srgbClr val="195985"/>
              </a:buClr>
            </a:pPr>
            <a:r>
              <a:rPr lang="en-US" sz="2400" dirty="0" err="1" smtClean="0">
                <a:solidFill>
                  <a:srgbClr val="093757"/>
                </a:solidFill>
              </a:rPr>
              <a:t>MicroDesign</a:t>
            </a:r>
            <a:r>
              <a:rPr lang="en-US" sz="2400" dirty="0" smtClean="0">
                <a:solidFill>
                  <a:srgbClr val="093757"/>
                </a:solidFill>
              </a:rPr>
              <a:t> Negotiation exercise</a:t>
            </a:r>
          </a:p>
          <a:p>
            <a:pPr lvl="1">
              <a:lnSpc>
                <a:spcPct val="75000"/>
              </a:lnSpc>
              <a:buClr>
                <a:srgbClr val="195985"/>
              </a:buClr>
            </a:pPr>
            <a:r>
              <a:rPr lang="en-US" sz="2400" dirty="0" smtClean="0">
                <a:solidFill>
                  <a:srgbClr val="093757"/>
                </a:solidFill>
              </a:rPr>
              <a:t>How can we solve organizational coordination problems?</a:t>
            </a:r>
          </a:p>
        </p:txBody>
      </p:sp>
    </p:spTree>
    <p:extLst>
      <p:ext uri="{BB962C8B-B14F-4D97-AF65-F5344CB8AC3E}">
        <p14:creationId xmlns:p14="http://schemas.microsoft.com/office/powerpoint/2010/main" val="274306497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2"/>
          <p:cNvSpPr>
            <a:spLocks noChangeArrowheads="1"/>
          </p:cNvSpPr>
          <p:nvPr/>
        </p:nvSpPr>
        <p:spPr bwMode="auto">
          <a:xfrm>
            <a:off x="152400" y="181480"/>
            <a:ext cx="8839200" cy="10377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lnSpc>
                <a:spcPct val="70000"/>
              </a:lnSpc>
              <a:defRPr/>
            </a:pPr>
            <a:r>
              <a:rPr lang="en-US" sz="3200" b="1" dirty="0" smtClean="0">
                <a:solidFill>
                  <a:srgbClr val="093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sym typeface="Webdings" pitchFamily="18" charset="2"/>
              </a:rPr>
              <a:t> </a:t>
            </a:r>
            <a:r>
              <a:rPr lang="en-US" sz="4400" b="1" i="1" dirty="0" err="1" smtClean="0">
                <a:solidFill>
                  <a:srgbClr val="093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MicroDesign</a:t>
            </a:r>
            <a:r>
              <a:rPr lang="en-US" sz="4400" b="1" dirty="0" smtClean="0">
                <a:solidFill>
                  <a:srgbClr val="093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Exercise Problem &amp; Setting</a:t>
            </a:r>
            <a:endParaRPr lang="en-US" sz="4300" b="1" dirty="0" smtClean="0">
              <a:solidFill>
                <a:srgbClr val="09375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440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76300" y="1752600"/>
            <a:ext cx="7391400" cy="4114800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ts val="1800"/>
              </a:spcBef>
              <a:buClr>
                <a:srgbClr val="093757"/>
              </a:buClr>
              <a:buSzPct val="100000"/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093757"/>
                </a:solidFill>
              </a:rPr>
              <a:t>Dilemma: </a:t>
            </a:r>
            <a:r>
              <a:rPr lang="en-US" dirty="0" smtClean="0">
                <a:solidFill>
                  <a:srgbClr val="093757"/>
                </a:solidFill>
              </a:rPr>
              <a:t>Household Appliances</a:t>
            </a:r>
            <a:r>
              <a:rPr lang="en-US" b="1" dirty="0" smtClean="0">
                <a:solidFill>
                  <a:srgbClr val="093757"/>
                </a:solidFill>
              </a:rPr>
              <a:t> </a:t>
            </a:r>
            <a:r>
              <a:rPr lang="en-US" dirty="0" smtClean="0">
                <a:solidFill>
                  <a:srgbClr val="093757"/>
                </a:solidFill>
              </a:rPr>
              <a:t>(HA)</a:t>
            </a:r>
            <a:r>
              <a:rPr lang="en-US" b="1" dirty="0" smtClean="0">
                <a:solidFill>
                  <a:srgbClr val="093757"/>
                </a:solidFill>
              </a:rPr>
              <a:t> </a:t>
            </a:r>
            <a:r>
              <a:rPr lang="en-US" dirty="0" smtClean="0">
                <a:solidFill>
                  <a:srgbClr val="093757"/>
                </a:solidFill>
              </a:rPr>
              <a:t>developed Shadow RAM, but the corporate charter forbids them from selling externally.</a:t>
            </a:r>
          </a:p>
          <a:p>
            <a:pPr>
              <a:lnSpc>
                <a:spcPct val="75000"/>
              </a:lnSpc>
              <a:spcBef>
                <a:spcPts val="1800"/>
              </a:spcBef>
              <a:buClr>
                <a:srgbClr val="093757"/>
              </a:buClr>
              <a:buSzPct val="100000"/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093757"/>
                </a:solidFill>
              </a:rPr>
              <a:t>Technology Transfer Negotiation</a:t>
            </a:r>
            <a:r>
              <a:rPr lang="en-US" dirty="0" smtClean="0">
                <a:solidFill>
                  <a:srgbClr val="093757"/>
                </a:solidFill>
              </a:rPr>
              <a:t>: HA and Chips &amp; Components (CC) are negotiating to transfer the technology &amp; take full advantage.</a:t>
            </a:r>
          </a:p>
          <a:p>
            <a:pPr>
              <a:lnSpc>
                <a:spcPct val="75000"/>
              </a:lnSpc>
              <a:spcBef>
                <a:spcPts val="1800"/>
              </a:spcBef>
              <a:buClr>
                <a:srgbClr val="093757"/>
              </a:buClr>
              <a:buSzPct val="100000"/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093757"/>
                </a:solidFill>
              </a:rPr>
              <a:t>Terms</a:t>
            </a:r>
            <a:r>
              <a:rPr lang="en-US" dirty="0" smtClean="0">
                <a:solidFill>
                  <a:srgbClr val="093757"/>
                </a:solidFill>
              </a:rPr>
              <a:t>: Following issues will be discussed.</a:t>
            </a:r>
          </a:p>
          <a:p>
            <a:pPr lvl="1">
              <a:lnSpc>
                <a:spcPct val="70000"/>
              </a:lnSpc>
              <a:spcBef>
                <a:spcPct val="0"/>
              </a:spcBef>
              <a:buClr>
                <a:srgbClr val="2073AC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093757"/>
                </a:solidFill>
              </a:rPr>
              <a:t>Transfer price</a:t>
            </a:r>
          </a:p>
          <a:p>
            <a:pPr lvl="1">
              <a:lnSpc>
                <a:spcPct val="70000"/>
              </a:lnSpc>
              <a:spcBef>
                <a:spcPct val="0"/>
              </a:spcBef>
              <a:buClr>
                <a:srgbClr val="2073AC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093757"/>
                </a:solidFill>
              </a:rPr>
              <a:t>Competitive protection for HA</a:t>
            </a:r>
          </a:p>
          <a:p>
            <a:pPr lvl="1">
              <a:lnSpc>
                <a:spcPct val="70000"/>
              </a:lnSpc>
              <a:spcBef>
                <a:spcPct val="0"/>
              </a:spcBef>
              <a:buClr>
                <a:srgbClr val="2073AC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093757"/>
                </a:solidFill>
              </a:rPr>
              <a:t>Protection for Office Automation</a:t>
            </a:r>
          </a:p>
          <a:p>
            <a:pPr lvl="1">
              <a:lnSpc>
                <a:spcPct val="70000"/>
              </a:lnSpc>
              <a:spcBef>
                <a:spcPct val="0"/>
              </a:spcBef>
              <a:buClr>
                <a:srgbClr val="2073AC"/>
              </a:buClr>
              <a:buSzPct val="100000"/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093757"/>
                </a:solidFill>
              </a:rPr>
              <a:t>Training &amp; support to facilitate transfer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p:blipFill>
        <p:spPr bwMode="auto">
          <a:xfrm>
            <a:off x="8077200" y="5511800"/>
            <a:ext cx="914400" cy="76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26" name="AutoShape 13"/>
          <p:cNvCxnSpPr>
            <a:cxnSpLocks noChangeShapeType="1"/>
          </p:cNvCxnSpPr>
          <p:nvPr/>
        </p:nvCxnSpPr>
        <p:spPr bwMode="auto">
          <a:xfrm rot="5400000">
            <a:off x="5266944" y="895351"/>
            <a:ext cx="990600" cy="2400300"/>
          </a:xfrm>
          <a:prstGeom prst="bentConnector3">
            <a:avLst>
              <a:gd name="adj1" fmla="val 50000"/>
            </a:avLst>
          </a:prstGeom>
          <a:noFill/>
          <a:ln w="76200">
            <a:solidFill>
              <a:schemeClr val="bg2">
                <a:lumMod val="90000"/>
              </a:schemeClr>
            </a:solidFill>
            <a:miter lim="800000"/>
            <a:headEnd/>
            <a:tailEnd type="stealth" w="med" len="med"/>
          </a:ln>
          <a:effectLst>
            <a:outerShdw blurRad="1397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9227" name="AutoShape 14"/>
          <p:cNvCxnSpPr>
            <a:cxnSpLocks noChangeShapeType="1"/>
          </p:cNvCxnSpPr>
          <p:nvPr/>
        </p:nvCxnSpPr>
        <p:spPr bwMode="auto">
          <a:xfrm rot="16200000" flipH="1">
            <a:off x="2825496" y="857251"/>
            <a:ext cx="990600" cy="2476500"/>
          </a:xfrm>
          <a:prstGeom prst="bentConnector3">
            <a:avLst>
              <a:gd name="adj1" fmla="val 50000"/>
            </a:avLst>
          </a:prstGeom>
          <a:noFill/>
          <a:ln w="76200">
            <a:solidFill>
              <a:schemeClr val="bg2">
                <a:lumMod val="90000"/>
              </a:schemeClr>
            </a:solidFill>
            <a:miter lim="800000"/>
            <a:headEnd/>
            <a:tailEnd type="stealth" w="med" len="med"/>
          </a:ln>
          <a:effectLst>
            <a:outerShdw blurRad="1397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cxnSp>
        <p:nvCxnSpPr>
          <p:cNvPr id="9230" name="AutoShape 15"/>
          <p:cNvCxnSpPr>
            <a:cxnSpLocks noChangeShapeType="1"/>
          </p:cNvCxnSpPr>
          <p:nvPr/>
        </p:nvCxnSpPr>
        <p:spPr bwMode="auto">
          <a:xfrm rot="5400000">
            <a:off x="4267200" y="4343004"/>
            <a:ext cx="608806" cy="1588"/>
          </a:xfrm>
          <a:prstGeom prst="straightConnector1">
            <a:avLst/>
          </a:prstGeom>
          <a:noFill/>
          <a:ln w="76200">
            <a:solidFill>
              <a:schemeClr val="bg2">
                <a:lumMod val="90000"/>
              </a:schemeClr>
            </a:solidFill>
            <a:round/>
            <a:headEnd/>
            <a:tailEnd type="stealth" w="med" len="med"/>
          </a:ln>
          <a:effectLst>
            <a:outerShdw blurRad="1397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cxn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411162"/>
          </a:xfrm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 anchor="b">
            <a:normAutofit fontScale="90000"/>
          </a:bodyPr>
          <a:lstStyle/>
          <a:p>
            <a:pPr>
              <a:defRPr/>
            </a:pPr>
            <a:r>
              <a:rPr lang="en-US" sz="4400" dirty="0" smtClean="0">
                <a:solidFill>
                  <a:srgbClr val="1B6191"/>
                </a:solidFill>
                <a:latin typeface="+mn-lt"/>
              </a:rPr>
              <a:t>Elements of Strategic Management</a:t>
            </a:r>
          </a:p>
        </p:txBody>
      </p:sp>
      <p:sp>
        <p:nvSpPr>
          <p:cNvPr id="83978" name="Rectangle 10"/>
          <p:cNvSpPr>
            <a:spLocks noChangeArrowheads="1"/>
          </p:cNvSpPr>
          <p:nvPr/>
        </p:nvSpPr>
        <p:spPr bwMode="auto">
          <a:xfrm>
            <a:off x="2971800" y="4647407"/>
            <a:ext cx="3200400" cy="990600"/>
          </a:xfrm>
          <a:prstGeom prst="rect">
            <a:avLst/>
          </a:prstGeom>
          <a:solidFill>
            <a:schemeClr val="accent2"/>
          </a:solidFill>
          <a:ln w="3175">
            <a:noFill/>
            <a:miter lim="800000"/>
            <a:headEnd/>
            <a:tailEnd/>
          </a:ln>
          <a:effectLst>
            <a:outerShdw blurRad="139700" dist="1397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lIns="90488" tIns="44450" rIns="27432" bIns="44450"/>
          <a:lstStyle/>
          <a:p>
            <a:pPr marL="342900" indent="-342900" algn="ctr">
              <a:lnSpc>
                <a:spcPct val="75000"/>
              </a:lnSpc>
            </a:pPr>
            <a:r>
              <a:rPr lang="en-US" sz="2000" b="1" dirty="0">
                <a:solidFill>
                  <a:schemeClr val="bg2"/>
                </a:solidFill>
                <a:latin typeface="+mn-lt"/>
              </a:rPr>
              <a:t>Implementation</a:t>
            </a:r>
          </a:p>
          <a:p>
            <a:pPr marL="168275" indent="-168275">
              <a:lnSpc>
                <a:spcPct val="75000"/>
              </a:lnSpc>
              <a:buFont typeface="Arial" pitchFamily="34" charset="0"/>
              <a:buChar char="•"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Business plan</a:t>
            </a:r>
          </a:p>
          <a:p>
            <a:pPr marL="168275" indent="-168275">
              <a:lnSpc>
                <a:spcPct val="75000"/>
              </a:lnSpc>
              <a:buFont typeface="Arial" pitchFamily="34" charset="0"/>
              <a:buChar char="•"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Resource allocation</a:t>
            </a:r>
          </a:p>
          <a:p>
            <a:pPr marL="168275" indent="-168275">
              <a:lnSpc>
                <a:spcPct val="75000"/>
              </a:lnSpc>
              <a:buFont typeface="Arial" pitchFamily="34" charset="0"/>
              <a:buChar char="•"/>
            </a:pPr>
            <a:r>
              <a:rPr lang="en-US" sz="2000" dirty="0">
                <a:solidFill>
                  <a:schemeClr val="bg2"/>
                </a:solidFill>
                <a:latin typeface="+mn-lt"/>
              </a:rPr>
              <a:t>Organizational design/∆</a:t>
            </a:r>
          </a:p>
        </p:txBody>
      </p:sp>
      <p:grpSp>
        <p:nvGrpSpPr>
          <p:cNvPr id="2" name="Group 22"/>
          <p:cNvGrpSpPr/>
          <p:nvPr/>
        </p:nvGrpSpPr>
        <p:grpSpPr>
          <a:xfrm>
            <a:off x="3810000" y="2667001"/>
            <a:ext cx="1524000" cy="1524000"/>
            <a:chOff x="1905000" y="990600"/>
            <a:chExt cx="5181600" cy="5181599"/>
          </a:xfrm>
        </p:grpSpPr>
        <p:sp>
          <p:nvSpPr>
            <p:cNvPr id="18" name="Diamond 17"/>
            <p:cNvSpPr/>
            <p:nvPr/>
          </p:nvSpPr>
          <p:spPr>
            <a:xfrm>
              <a:off x="3352800" y="990600"/>
              <a:ext cx="2286001" cy="2286000"/>
            </a:xfrm>
            <a:prstGeom prst="diamond">
              <a:avLst/>
            </a:prstGeom>
            <a:solidFill>
              <a:schemeClr val="bg2"/>
            </a:solidFill>
            <a:ln w="76200">
              <a:noFill/>
            </a:ln>
            <a:effectLst>
              <a:outerShdw blurRad="127000" dist="38100" dir="3000000" sx="104000" sy="104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700" b="1" dirty="0" smtClean="0">
                  <a:solidFill>
                    <a:schemeClr val="accent2">
                      <a:lumMod val="50000"/>
                    </a:schemeClr>
                  </a:solidFill>
                </a:rPr>
                <a:t>Arenas</a:t>
              </a:r>
              <a:endParaRPr lang="en-US" sz="7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9" name="Diamond 18"/>
            <p:cNvSpPr/>
            <p:nvPr/>
          </p:nvSpPr>
          <p:spPr>
            <a:xfrm>
              <a:off x="4800600" y="2476500"/>
              <a:ext cx="2286000" cy="2286000"/>
            </a:xfrm>
            <a:prstGeom prst="diamond">
              <a:avLst/>
            </a:prstGeom>
            <a:solidFill>
              <a:schemeClr val="bg2"/>
            </a:solidFill>
            <a:ln w="76200">
              <a:noFill/>
            </a:ln>
            <a:effectLst>
              <a:outerShdw blurRad="127000" dist="38100" dir="3000000" sx="104000" sy="104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lnSpc>
                  <a:spcPct val="75000"/>
                </a:lnSpc>
              </a:pPr>
              <a:r>
                <a:rPr lang="en-US" sz="700" b="1" dirty="0" smtClean="0">
                  <a:solidFill>
                    <a:schemeClr val="accent2">
                      <a:lumMod val="50000"/>
                    </a:schemeClr>
                  </a:solidFill>
                </a:rPr>
                <a:t>     Vehicles</a:t>
              </a:r>
            </a:p>
            <a:p>
              <a:pPr algn="ctr">
                <a:lnSpc>
                  <a:spcPct val="75000"/>
                </a:lnSpc>
              </a:pPr>
              <a:r>
                <a:rPr lang="en-US" sz="800" b="1" dirty="0" smtClean="0">
                  <a:solidFill>
                    <a:schemeClr val="accent2">
                      <a:lumMod val="50000"/>
                    </a:schemeClr>
                  </a:solidFill>
                </a:rPr>
                <a:t>   </a:t>
              </a:r>
              <a:r>
                <a:rPr lang="en-US" sz="1000" b="1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r>
                <a:rPr lang="en-US" sz="1000" b="1" i="1" dirty="0" smtClean="0">
                  <a:solidFill>
                    <a:schemeClr val="accent2">
                      <a:lumMod val="50000"/>
                    </a:schemeClr>
                  </a:solidFill>
                </a:rPr>
                <a:t>M&amp;A</a:t>
              </a:r>
            </a:p>
            <a:p>
              <a:pPr algn="ctr">
                <a:lnSpc>
                  <a:spcPct val="75000"/>
                </a:lnSpc>
              </a:pPr>
              <a:r>
                <a:rPr lang="en-US" sz="1000" b="1" i="1" dirty="0" smtClean="0">
                  <a:solidFill>
                    <a:schemeClr val="accent2">
                      <a:lumMod val="50000"/>
                    </a:schemeClr>
                  </a:solidFill>
                </a:rPr>
                <a:t>   4C</a:t>
              </a:r>
              <a:endParaRPr lang="en-US" sz="1000" b="1" i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0" name="Diamond 19"/>
            <p:cNvSpPr/>
            <p:nvPr/>
          </p:nvSpPr>
          <p:spPr>
            <a:xfrm>
              <a:off x="3352800" y="3886199"/>
              <a:ext cx="2286001" cy="2286000"/>
            </a:xfrm>
            <a:prstGeom prst="diamond">
              <a:avLst/>
            </a:prstGeom>
            <a:solidFill>
              <a:schemeClr val="bg2"/>
            </a:solidFill>
            <a:ln w="76200">
              <a:noFill/>
            </a:ln>
            <a:effectLst>
              <a:outerShdw blurRad="127000" dist="38100" dir="3000000" sx="104000" sy="104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700" b="1" dirty="0" smtClean="0">
                  <a:solidFill>
                    <a:schemeClr val="accent2">
                      <a:lumMod val="50000"/>
                    </a:schemeClr>
                  </a:solidFill>
                </a:rPr>
                <a:t>Differentiators</a:t>
              </a:r>
              <a:endParaRPr lang="en-US" sz="7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1" name="Diamond 20"/>
            <p:cNvSpPr/>
            <p:nvPr/>
          </p:nvSpPr>
          <p:spPr>
            <a:xfrm>
              <a:off x="1905000" y="2476500"/>
              <a:ext cx="2286000" cy="2286000"/>
            </a:xfrm>
            <a:prstGeom prst="diamond">
              <a:avLst/>
            </a:prstGeom>
            <a:solidFill>
              <a:schemeClr val="bg2"/>
            </a:solidFill>
            <a:ln w="76200">
              <a:noFill/>
            </a:ln>
            <a:effectLst>
              <a:outerShdw blurRad="127000" dist="38100" dir="3000000" sx="104000" sy="104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700" b="1" dirty="0" smtClean="0">
                  <a:solidFill>
                    <a:schemeClr val="accent2">
                      <a:lumMod val="50000"/>
                    </a:schemeClr>
                  </a:solidFill>
                </a:rPr>
                <a:t>Staging   </a:t>
              </a:r>
            </a:p>
            <a:p>
              <a:pPr algn="ctr">
                <a:lnSpc>
                  <a:spcPct val="80000"/>
                </a:lnSpc>
              </a:pPr>
              <a:r>
                <a:rPr lang="en-US" sz="700" b="1" dirty="0" smtClean="0">
                  <a:solidFill>
                    <a:schemeClr val="accent2">
                      <a:lumMod val="50000"/>
                    </a:schemeClr>
                  </a:solidFill>
                </a:rPr>
                <a:t>&amp;   </a:t>
              </a:r>
            </a:p>
            <a:p>
              <a:pPr algn="ctr">
                <a:lnSpc>
                  <a:spcPct val="80000"/>
                </a:lnSpc>
              </a:pPr>
              <a:r>
                <a:rPr lang="en-US" sz="700" b="1" dirty="0" smtClean="0">
                  <a:solidFill>
                    <a:schemeClr val="accent2">
                      <a:lumMod val="50000"/>
                    </a:schemeClr>
                  </a:solidFill>
                </a:rPr>
                <a:t>Pacing    </a:t>
              </a:r>
              <a:endParaRPr lang="en-US" sz="7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2" name="Diamond 21"/>
            <p:cNvSpPr/>
            <p:nvPr/>
          </p:nvSpPr>
          <p:spPr>
            <a:xfrm>
              <a:off x="3352800" y="2476500"/>
              <a:ext cx="2286000" cy="2286000"/>
            </a:xfrm>
            <a:prstGeom prst="diamond">
              <a:avLst/>
            </a:prstGeom>
            <a:solidFill>
              <a:schemeClr val="bg2"/>
            </a:solidFill>
            <a:ln w="76200">
              <a:noFill/>
            </a:ln>
            <a:effectLst>
              <a:outerShdw blurRad="127000" dist="38100" dir="3000000" sx="104000" sy="104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lnSpc>
                  <a:spcPct val="80000"/>
                </a:lnSpc>
              </a:pPr>
              <a:r>
                <a:rPr lang="en-US" sz="700" b="1" dirty="0" smtClean="0">
                  <a:solidFill>
                    <a:schemeClr val="accent2">
                      <a:lumMod val="50000"/>
                    </a:schemeClr>
                  </a:solidFill>
                </a:rPr>
                <a:t>Economic</a:t>
              </a:r>
            </a:p>
            <a:p>
              <a:pPr algn="ctr">
                <a:lnSpc>
                  <a:spcPct val="80000"/>
                </a:lnSpc>
              </a:pPr>
              <a:r>
                <a:rPr lang="en-US" sz="700" b="1" dirty="0" smtClean="0">
                  <a:solidFill>
                    <a:schemeClr val="accent2">
                      <a:lumMod val="50000"/>
                    </a:schemeClr>
                  </a:solidFill>
                </a:rPr>
                <a:t>Logic</a:t>
              </a:r>
              <a:endParaRPr lang="en-US" sz="7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Group 42"/>
          <p:cNvGrpSpPr/>
          <p:nvPr/>
        </p:nvGrpSpPr>
        <p:grpSpPr>
          <a:xfrm>
            <a:off x="5562600" y="838200"/>
            <a:ext cx="2895600" cy="990600"/>
            <a:chOff x="5562600" y="838200"/>
            <a:chExt cx="2895600" cy="990600"/>
          </a:xfrm>
          <a:effectLst>
            <a:outerShdw blurRad="139700" dist="139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3973" name="Rectangle 5"/>
            <p:cNvSpPr>
              <a:spLocks noChangeArrowheads="1"/>
            </p:cNvSpPr>
            <p:nvPr/>
          </p:nvSpPr>
          <p:spPr bwMode="auto">
            <a:xfrm>
              <a:off x="5562600" y="838200"/>
              <a:ext cx="2895600" cy="990600"/>
            </a:xfrm>
            <a:prstGeom prst="rect">
              <a:avLst/>
            </a:prstGeom>
            <a:solidFill>
              <a:schemeClr val="bg2"/>
            </a:solidFill>
            <a:ln w="3175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0488" tIns="44450" rIns="90488" bIns="44450"/>
            <a:lstStyle/>
            <a:p>
              <a:pPr marL="342900" indent="-342900" algn="ctr">
                <a:lnSpc>
                  <a:spcPct val="75000"/>
                </a:lnSpc>
                <a:spcBef>
                  <a:spcPct val="0"/>
                </a:spcBef>
                <a:defRPr/>
              </a:pPr>
              <a:r>
                <a:rPr lang="en-US" sz="2000" b="1" dirty="0">
                  <a:solidFill>
                    <a:srgbClr val="093757"/>
                  </a:solidFill>
                  <a:latin typeface="+mn-lt"/>
                </a:rPr>
                <a:t>External Analysis (OT)</a:t>
              </a:r>
            </a:p>
            <a:p>
              <a:pPr marL="233363" indent="-233363" algn="l">
                <a:lnSpc>
                  <a:spcPct val="75000"/>
                </a:lnSpc>
                <a:spcBef>
                  <a:spcPct val="0"/>
                </a:spcBef>
                <a:buFontTx/>
                <a:buChar char="•"/>
                <a:defRPr/>
              </a:pPr>
              <a:r>
                <a:rPr lang="en-US" sz="2000" dirty="0" smtClean="0">
                  <a:solidFill>
                    <a:srgbClr val="093757"/>
                  </a:solidFill>
                  <a:latin typeface="+mn-lt"/>
                </a:rPr>
                <a:t>PESTEL</a:t>
              </a:r>
              <a:endParaRPr lang="en-US" sz="2000" dirty="0">
                <a:solidFill>
                  <a:srgbClr val="093757"/>
                </a:solidFill>
                <a:latin typeface="+mn-lt"/>
              </a:endParaRPr>
            </a:p>
            <a:p>
              <a:pPr marL="233363" indent="-233363" algn="l">
                <a:lnSpc>
                  <a:spcPct val="75000"/>
                </a:lnSpc>
                <a:spcBef>
                  <a:spcPct val="0"/>
                </a:spcBef>
                <a:buFontTx/>
                <a:buChar char="•"/>
                <a:defRPr/>
              </a:pPr>
              <a:r>
                <a:rPr lang="en-US" sz="2000" dirty="0" smtClean="0">
                  <a:solidFill>
                    <a:srgbClr val="093757"/>
                  </a:solidFill>
                  <a:latin typeface="+mn-lt"/>
                </a:rPr>
                <a:t>5 Forces</a:t>
              </a:r>
              <a:endParaRPr lang="en-US" sz="2000" dirty="0">
                <a:solidFill>
                  <a:srgbClr val="093757"/>
                </a:solidFill>
                <a:latin typeface="+mn-lt"/>
              </a:endParaRPr>
            </a:p>
            <a:p>
              <a:pPr marL="233363" indent="-233363" algn="l">
                <a:lnSpc>
                  <a:spcPct val="75000"/>
                </a:lnSpc>
                <a:spcBef>
                  <a:spcPct val="0"/>
                </a:spcBef>
                <a:buFontTx/>
                <a:buChar char="•"/>
                <a:defRPr/>
              </a:pPr>
              <a:r>
                <a:rPr lang="en-US" sz="2000" dirty="0" smtClean="0">
                  <a:solidFill>
                    <a:srgbClr val="093757"/>
                  </a:solidFill>
                  <a:latin typeface="+mn-lt"/>
                </a:rPr>
                <a:t>Game theory</a:t>
              </a:r>
              <a:endParaRPr lang="en-US" sz="2000" dirty="0">
                <a:solidFill>
                  <a:srgbClr val="093757"/>
                </a:solidFill>
                <a:latin typeface="+mn-lt"/>
              </a:endParaRPr>
            </a:p>
          </p:txBody>
        </p:sp>
        <p:grpSp>
          <p:nvGrpSpPr>
            <p:cNvPr id="4" name="Group 34"/>
            <p:cNvGrpSpPr>
              <a:grpSpLocks/>
            </p:cNvGrpSpPr>
            <p:nvPr/>
          </p:nvGrpSpPr>
          <p:grpSpPr bwMode="auto">
            <a:xfrm>
              <a:off x="7848600" y="1524000"/>
              <a:ext cx="549817" cy="275346"/>
              <a:chOff x="3374" y="1340"/>
              <a:chExt cx="1887" cy="945"/>
            </a:xfrm>
            <a:solidFill>
              <a:schemeClr val="bg2"/>
            </a:solidFill>
            <a:effectLst/>
          </p:grpSpPr>
          <p:sp>
            <p:nvSpPr>
              <p:cNvPr id="25" name="Text Box 23" descr="Green marble"/>
              <p:cNvSpPr txBox="1">
                <a:spLocks noChangeArrowheads="1"/>
              </p:cNvSpPr>
              <p:nvPr/>
            </p:nvSpPr>
            <p:spPr bwMode="auto">
              <a:xfrm>
                <a:off x="4676" y="1702"/>
                <a:ext cx="585" cy="257"/>
              </a:xfrm>
              <a:prstGeom prst="rect">
                <a:avLst/>
              </a:prstGeom>
              <a:grpFill/>
              <a:ln w="317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lIns="0" tIns="0" rIns="0" bIns="0" anchor="ctr" anchorCtr="1"/>
              <a:lstStyle/>
              <a:p>
                <a:pPr algn="ctr" defTabSz="865188">
                  <a:lnSpc>
                    <a:spcPct val="70000"/>
                  </a:lnSpc>
                  <a:spcBef>
                    <a:spcPct val="50000"/>
                  </a:spcBef>
                </a:pPr>
                <a:endParaRPr lang="en-US" sz="1600" dirty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26" name="Text Box 24" descr="Green marble"/>
              <p:cNvSpPr txBox="1">
                <a:spLocks noChangeArrowheads="1"/>
              </p:cNvSpPr>
              <p:nvPr/>
            </p:nvSpPr>
            <p:spPr bwMode="auto">
              <a:xfrm>
                <a:off x="3374" y="1702"/>
                <a:ext cx="585" cy="257"/>
              </a:xfrm>
              <a:prstGeom prst="rect">
                <a:avLst/>
              </a:prstGeom>
              <a:grpFill/>
              <a:ln w="317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lIns="0" tIns="0" rIns="0" bIns="0" anchor="ctr" anchorCtr="1"/>
              <a:lstStyle/>
              <a:p>
                <a:pPr algn="ctr" defTabSz="865188">
                  <a:lnSpc>
                    <a:spcPct val="70000"/>
                  </a:lnSpc>
                  <a:spcBef>
                    <a:spcPct val="50000"/>
                  </a:spcBef>
                </a:pPr>
                <a:endParaRPr lang="en-US" sz="1600" dirty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27" name="Text Box 25" descr="Green marble"/>
              <p:cNvSpPr txBox="1">
                <a:spLocks noChangeArrowheads="1"/>
              </p:cNvSpPr>
              <p:nvPr/>
            </p:nvSpPr>
            <p:spPr bwMode="auto">
              <a:xfrm>
                <a:off x="4023" y="1340"/>
                <a:ext cx="585" cy="260"/>
              </a:xfrm>
              <a:prstGeom prst="rect">
                <a:avLst/>
              </a:prstGeom>
              <a:grpFill/>
              <a:ln w="317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lIns="0" tIns="0" rIns="0" bIns="0" anchor="ctr" anchorCtr="1"/>
              <a:lstStyle/>
              <a:p>
                <a:pPr algn="ctr" defTabSz="865188">
                  <a:lnSpc>
                    <a:spcPct val="70000"/>
                  </a:lnSpc>
                  <a:spcBef>
                    <a:spcPct val="50000"/>
                  </a:spcBef>
                </a:pPr>
                <a:endParaRPr lang="en-US" sz="1600" dirty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28" name="Text Box 26" descr="Green marble"/>
              <p:cNvSpPr txBox="1">
                <a:spLocks noChangeArrowheads="1"/>
              </p:cNvSpPr>
              <p:nvPr/>
            </p:nvSpPr>
            <p:spPr bwMode="auto">
              <a:xfrm>
                <a:off x="4023" y="2025"/>
                <a:ext cx="585" cy="260"/>
              </a:xfrm>
              <a:prstGeom prst="rect">
                <a:avLst/>
              </a:prstGeom>
              <a:grpFill/>
              <a:ln w="317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lIns="0" tIns="0" rIns="0" bIns="0" anchor="ctr" anchorCtr="1"/>
              <a:lstStyle/>
              <a:p>
                <a:pPr algn="ctr" defTabSz="865188">
                  <a:lnSpc>
                    <a:spcPct val="70000"/>
                  </a:lnSpc>
                  <a:spcBef>
                    <a:spcPct val="50000"/>
                  </a:spcBef>
                </a:pPr>
                <a:endParaRPr lang="en-US" sz="1600" dirty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29" name="AutoShape 27"/>
              <p:cNvSpPr>
                <a:spLocks noChangeArrowheads="1"/>
              </p:cNvSpPr>
              <p:nvPr/>
            </p:nvSpPr>
            <p:spPr bwMode="auto">
              <a:xfrm rot="5400000" flipH="1" flipV="1">
                <a:off x="4231" y="1907"/>
                <a:ext cx="167" cy="160"/>
              </a:xfrm>
              <a:prstGeom prst="rightArrow">
                <a:avLst>
                  <a:gd name="adj1" fmla="val 50000"/>
                  <a:gd name="adj2" fmla="val 26094"/>
                </a:avLst>
              </a:prstGeom>
              <a:grpFill/>
              <a:ln w="317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rot="10800000" lIns="0" tIns="0" rIns="0" bIns="0" anchor="ctr"/>
              <a:lstStyle/>
              <a:p>
                <a:pPr algn="ctr"/>
                <a:endParaRPr lang="en-US" sz="3600">
                  <a:solidFill>
                    <a:srgbClr val="093757"/>
                  </a:solidFill>
                  <a:latin typeface="+mn-lt"/>
                </a:endParaRPr>
              </a:p>
            </p:txBody>
          </p:sp>
          <p:sp>
            <p:nvSpPr>
              <p:cNvPr id="30" name="AutoShape 28"/>
              <p:cNvSpPr>
                <a:spLocks noChangeArrowheads="1"/>
              </p:cNvSpPr>
              <p:nvPr/>
            </p:nvSpPr>
            <p:spPr bwMode="auto">
              <a:xfrm rot="16200000" flipH="1">
                <a:off x="4231" y="1560"/>
                <a:ext cx="167" cy="160"/>
              </a:xfrm>
              <a:prstGeom prst="rightArrow">
                <a:avLst>
                  <a:gd name="adj1" fmla="val 50000"/>
                  <a:gd name="adj2" fmla="val 26094"/>
                </a:avLst>
              </a:prstGeom>
              <a:grpFill/>
              <a:ln w="317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rot="10800000" lIns="0" tIns="0" rIns="0" bIns="0" anchor="ctr"/>
              <a:lstStyle/>
              <a:p>
                <a:pPr algn="ctr"/>
                <a:endParaRPr lang="en-US" sz="3600">
                  <a:solidFill>
                    <a:srgbClr val="093757"/>
                  </a:solidFill>
                  <a:latin typeface="+mn-lt"/>
                </a:endParaRPr>
              </a:p>
            </p:txBody>
          </p:sp>
          <p:sp>
            <p:nvSpPr>
              <p:cNvPr id="31" name="AutoShape 29"/>
              <p:cNvSpPr>
                <a:spLocks noChangeArrowheads="1"/>
              </p:cNvSpPr>
              <p:nvPr/>
            </p:nvSpPr>
            <p:spPr bwMode="auto">
              <a:xfrm rot="10800000" flipH="1" flipV="1">
                <a:off x="3912" y="1750"/>
                <a:ext cx="167" cy="160"/>
              </a:xfrm>
              <a:prstGeom prst="rightArrow">
                <a:avLst>
                  <a:gd name="adj1" fmla="val 50000"/>
                  <a:gd name="adj2" fmla="val 26094"/>
                </a:avLst>
              </a:prstGeom>
              <a:grpFill/>
              <a:ln w="317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lIns="0" tIns="0" rIns="0" bIns="0" anchor="ctr"/>
              <a:lstStyle/>
              <a:p>
                <a:pPr algn="ctr"/>
                <a:endParaRPr lang="en-US" sz="3600">
                  <a:solidFill>
                    <a:srgbClr val="093757"/>
                  </a:solidFill>
                  <a:latin typeface="+mn-lt"/>
                </a:endParaRPr>
              </a:p>
            </p:txBody>
          </p:sp>
          <p:sp>
            <p:nvSpPr>
              <p:cNvPr id="32" name="AutoShape 30"/>
              <p:cNvSpPr>
                <a:spLocks noChangeArrowheads="1"/>
              </p:cNvSpPr>
              <p:nvPr/>
            </p:nvSpPr>
            <p:spPr bwMode="auto">
              <a:xfrm rot="10800000">
                <a:off x="4546" y="1750"/>
                <a:ext cx="167" cy="160"/>
              </a:xfrm>
              <a:prstGeom prst="rightArrow">
                <a:avLst>
                  <a:gd name="adj1" fmla="val 50000"/>
                  <a:gd name="adj2" fmla="val 26094"/>
                </a:avLst>
              </a:prstGeom>
              <a:grpFill/>
              <a:ln w="317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rot="10800000" lIns="0" tIns="0" rIns="0" bIns="0" anchor="ctr"/>
              <a:lstStyle/>
              <a:p>
                <a:pPr algn="ctr"/>
                <a:endParaRPr lang="en-US" sz="3600">
                  <a:solidFill>
                    <a:srgbClr val="093757"/>
                  </a:solidFill>
                  <a:latin typeface="+mn-lt"/>
                </a:endParaRPr>
              </a:p>
            </p:txBody>
          </p:sp>
          <p:sp>
            <p:nvSpPr>
              <p:cNvPr id="33" name="Text Box 31"/>
              <p:cNvSpPr txBox="1">
                <a:spLocks noChangeArrowheads="1"/>
              </p:cNvSpPr>
              <p:nvPr/>
            </p:nvSpPr>
            <p:spPr bwMode="auto">
              <a:xfrm>
                <a:off x="4081" y="1731"/>
                <a:ext cx="468" cy="178"/>
              </a:xfrm>
              <a:prstGeom prst="rect">
                <a:avLst/>
              </a:prstGeom>
              <a:grpFill/>
              <a:ln w="317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lIns="18288" tIns="18288" rIns="18288" bIns="18288" anchor="ctr" anchorCtr="1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endParaRPr lang="en-US" sz="16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</a:endParaRPr>
              </a:p>
            </p:txBody>
          </p:sp>
        </p:grpSp>
        <p:grpSp>
          <p:nvGrpSpPr>
            <p:cNvPr id="5" name="Group 43"/>
            <p:cNvGrpSpPr>
              <a:grpSpLocks/>
            </p:cNvGrpSpPr>
            <p:nvPr/>
          </p:nvGrpSpPr>
          <p:grpSpPr bwMode="auto">
            <a:xfrm>
              <a:off x="7848600" y="1143000"/>
              <a:ext cx="473618" cy="247302"/>
              <a:chOff x="1150" y="1593"/>
              <a:chExt cx="3340" cy="1744"/>
            </a:xfrm>
            <a:solidFill>
              <a:schemeClr val="bg2"/>
            </a:solidFill>
          </p:grpSpPr>
          <p:sp>
            <p:nvSpPr>
              <p:cNvPr id="47" name="Oval 4"/>
              <p:cNvSpPr>
                <a:spLocks noChangeAspect="1" noChangeArrowheads="1"/>
              </p:cNvSpPr>
              <p:nvPr/>
            </p:nvSpPr>
            <p:spPr bwMode="auto">
              <a:xfrm>
                <a:off x="3396" y="2224"/>
                <a:ext cx="1094" cy="434"/>
              </a:xfrm>
              <a:prstGeom prst="ellipse">
                <a:avLst/>
              </a:prstGeom>
              <a:grpFill/>
              <a:ln w="3175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algn="ctr"/>
                <a:endParaRPr lang="en-US" sz="1100" dirty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48" name="Oval 7"/>
              <p:cNvSpPr>
                <a:spLocks noChangeAspect="1" noChangeArrowheads="1"/>
              </p:cNvSpPr>
              <p:nvPr/>
            </p:nvSpPr>
            <p:spPr bwMode="auto">
              <a:xfrm>
                <a:off x="1549" y="1593"/>
                <a:ext cx="1094" cy="434"/>
              </a:xfrm>
              <a:prstGeom prst="ellipse">
                <a:avLst/>
              </a:prstGeom>
              <a:grpFill/>
              <a:ln w="3175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algn="ctr"/>
                <a:endParaRPr lang="en-US" sz="1100" b="1" dirty="0" smtClean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49" name="Oval 10"/>
              <p:cNvSpPr>
                <a:spLocks noChangeAspect="1" noChangeArrowheads="1"/>
              </p:cNvSpPr>
              <p:nvPr/>
            </p:nvSpPr>
            <p:spPr bwMode="auto">
              <a:xfrm>
                <a:off x="2997" y="1593"/>
                <a:ext cx="1094" cy="434"/>
              </a:xfrm>
              <a:prstGeom prst="ellipse">
                <a:avLst/>
              </a:prstGeom>
              <a:grpFill/>
              <a:ln w="3175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algn="ctr"/>
                <a:endParaRPr lang="en-US" sz="1100" b="1" dirty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50" name="Oval 13"/>
              <p:cNvSpPr>
                <a:spLocks noChangeAspect="1" noChangeArrowheads="1"/>
              </p:cNvSpPr>
              <p:nvPr/>
            </p:nvSpPr>
            <p:spPr bwMode="auto">
              <a:xfrm>
                <a:off x="1549" y="2903"/>
                <a:ext cx="1094" cy="434"/>
              </a:xfrm>
              <a:prstGeom prst="ellipse">
                <a:avLst/>
              </a:prstGeom>
              <a:grpFill/>
              <a:ln w="3175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algn="ctr"/>
                <a:endParaRPr lang="en-US" sz="1100" b="1" dirty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51" name="Oval 16"/>
              <p:cNvSpPr>
                <a:spLocks noChangeAspect="1" noChangeArrowheads="1"/>
              </p:cNvSpPr>
              <p:nvPr/>
            </p:nvSpPr>
            <p:spPr bwMode="auto">
              <a:xfrm>
                <a:off x="1150" y="2240"/>
                <a:ext cx="1094" cy="434"/>
              </a:xfrm>
              <a:prstGeom prst="ellipse">
                <a:avLst/>
              </a:prstGeom>
              <a:grpFill/>
              <a:ln w="3175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</a:pPr>
                <a:endParaRPr lang="en-US" sz="1100" b="1" dirty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52" name="Oval 19"/>
              <p:cNvSpPr>
                <a:spLocks noChangeAspect="1" noChangeArrowheads="1"/>
              </p:cNvSpPr>
              <p:nvPr/>
            </p:nvSpPr>
            <p:spPr bwMode="auto">
              <a:xfrm>
                <a:off x="3077" y="2903"/>
                <a:ext cx="1094" cy="434"/>
              </a:xfrm>
              <a:prstGeom prst="ellipse">
                <a:avLst/>
              </a:prstGeom>
              <a:grpFill/>
              <a:ln w="3175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algn="ctr">
                  <a:lnSpc>
                    <a:spcPct val="70000"/>
                  </a:lnSpc>
                </a:pPr>
                <a:endParaRPr lang="en-US" sz="1100" b="1" dirty="0" smtClean="0">
                  <a:solidFill>
                    <a:schemeClr val="bg2"/>
                  </a:solidFill>
                  <a:latin typeface="+mn-lt"/>
                </a:endParaRPr>
              </a:p>
            </p:txBody>
          </p:sp>
        </p:grpSp>
      </p:grpSp>
      <p:grpSp>
        <p:nvGrpSpPr>
          <p:cNvPr id="6" name="Group 73"/>
          <p:cNvGrpSpPr/>
          <p:nvPr/>
        </p:nvGrpSpPr>
        <p:grpSpPr>
          <a:xfrm>
            <a:off x="685800" y="838200"/>
            <a:ext cx="2895600" cy="990600"/>
            <a:chOff x="685800" y="1143000"/>
            <a:chExt cx="2895600" cy="990600"/>
          </a:xfrm>
          <a:effectLst>
            <a:outerShdw blurRad="139700" dist="139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3991" name="Rectangle 23"/>
            <p:cNvSpPr>
              <a:spLocks noChangeArrowheads="1"/>
            </p:cNvSpPr>
            <p:nvPr/>
          </p:nvSpPr>
          <p:spPr bwMode="auto">
            <a:xfrm>
              <a:off x="685800" y="1143000"/>
              <a:ext cx="2895600" cy="990600"/>
            </a:xfrm>
            <a:prstGeom prst="rect">
              <a:avLst/>
            </a:prstGeom>
            <a:solidFill>
              <a:schemeClr val="accent2"/>
            </a:solidFill>
            <a:ln w="3175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0488" tIns="44450" rIns="27432" bIns="44450"/>
            <a:lstStyle/>
            <a:p>
              <a:pPr marL="342900" indent="-342900" algn="ctr">
                <a:lnSpc>
                  <a:spcPct val="75000"/>
                </a:lnSpc>
                <a:spcBef>
                  <a:spcPct val="0"/>
                </a:spcBef>
                <a:defRPr/>
              </a:pPr>
              <a:r>
                <a:rPr lang="en-US" sz="2000" b="1" dirty="0">
                  <a:solidFill>
                    <a:schemeClr val="bg2"/>
                  </a:solidFill>
                  <a:latin typeface="+mn-lt"/>
                </a:rPr>
                <a:t>Internal Analysis (SW)</a:t>
              </a:r>
            </a:p>
            <a:p>
              <a:pPr marL="233363" indent="-233363" algn="l">
                <a:lnSpc>
                  <a:spcPct val="75000"/>
                </a:lnSpc>
                <a:spcBef>
                  <a:spcPct val="0"/>
                </a:spcBef>
                <a:buFontTx/>
                <a:buChar char="•"/>
                <a:defRPr/>
              </a:pPr>
              <a:r>
                <a:rPr lang="en-US" sz="2000" dirty="0">
                  <a:solidFill>
                    <a:schemeClr val="bg2"/>
                  </a:solidFill>
                  <a:latin typeface="+mn-lt"/>
                </a:rPr>
                <a:t>Value </a:t>
              </a:r>
              <a:r>
                <a:rPr lang="en-US" sz="2000" dirty="0" smtClean="0">
                  <a:solidFill>
                    <a:schemeClr val="bg2"/>
                  </a:solidFill>
                  <a:latin typeface="+mn-lt"/>
                </a:rPr>
                <a:t>chain</a:t>
              </a:r>
              <a:endParaRPr lang="en-US" sz="2000" dirty="0">
                <a:solidFill>
                  <a:schemeClr val="bg2"/>
                </a:solidFill>
                <a:latin typeface="+mn-lt"/>
              </a:endParaRPr>
            </a:p>
            <a:p>
              <a:pPr marL="233363" indent="-233363" algn="l">
                <a:lnSpc>
                  <a:spcPct val="75000"/>
                </a:lnSpc>
                <a:spcBef>
                  <a:spcPct val="0"/>
                </a:spcBef>
                <a:buFontTx/>
                <a:buChar char="•"/>
                <a:defRPr/>
              </a:pPr>
              <a:r>
                <a:rPr lang="en-US" sz="2000" dirty="0" smtClean="0">
                  <a:solidFill>
                    <a:schemeClr val="bg2"/>
                  </a:solidFill>
                  <a:latin typeface="+mn-lt"/>
                </a:rPr>
                <a:t>VRINE</a:t>
              </a:r>
            </a:p>
            <a:p>
              <a:pPr marL="233363" indent="-233363" algn="l">
                <a:lnSpc>
                  <a:spcPct val="75000"/>
                </a:lnSpc>
                <a:spcBef>
                  <a:spcPct val="0"/>
                </a:spcBef>
                <a:buFontTx/>
                <a:buChar char="•"/>
                <a:defRPr/>
              </a:pPr>
              <a:r>
                <a:rPr lang="en-US" sz="2000" dirty="0" smtClean="0">
                  <a:solidFill>
                    <a:schemeClr val="bg2"/>
                  </a:solidFill>
                  <a:latin typeface="+mn-lt"/>
                </a:rPr>
                <a:t>Corporate value</a:t>
              </a:r>
              <a:endParaRPr lang="en-US" sz="20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62" name="Pentagon 61"/>
            <p:cNvSpPr/>
            <p:nvPr/>
          </p:nvSpPr>
          <p:spPr>
            <a:xfrm>
              <a:off x="3200400" y="1447800"/>
              <a:ext cx="304800" cy="152400"/>
            </a:xfrm>
            <a:prstGeom prst="homePlate">
              <a:avLst/>
            </a:prstGeom>
            <a:solidFill>
              <a:schemeClr val="bg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9"/>
          <p:cNvGrpSpPr/>
          <p:nvPr/>
        </p:nvGrpSpPr>
        <p:grpSpPr>
          <a:xfrm>
            <a:off x="5562600" y="4800600"/>
            <a:ext cx="457200" cy="457200"/>
            <a:chOff x="2133600" y="1219200"/>
            <a:chExt cx="4876800" cy="4876800"/>
          </a:xfr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3" name="5-Point Star 62"/>
            <p:cNvSpPr/>
            <p:nvPr/>
          </p:nvSpPr>
          <p:spPr>
            <a:xfrm>
              <a:off x="2209800" y="1447800"/>
              <a:ext cx="4724400" cy="4572000"/>
            </a:xfrm>
            <a:prstGeom prst="star5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" name="Diamond 63"/>
            <p:cNvSpPr/>
            <p:nvPr/>
          </p:nvSpPr>
          <p:spPr>
            <a:xfrm>
              <a:off x="4038600" y="1219200"/>
              <a:ext cx="1066800" cy="1447800"/>
            </a:xfrm>
            <a:prstGeom prst="diamond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00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Strategy</a:t>
              </a:r>
              <a:endParaRPr lang="en-US" sz="1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" name="Oval 64"/>
            <p:cNvSpPr/>
            <p:nvPr/>
          </p:nvSpPr>
          <p:spPr bwMode="auto">
            <a:xfrm>
              <a:off x="5867400" y="2895600"/>
              <a:ext cx="1143000" cy="990600"/>
            </a:xfrm>
            <a:prstGeom prst="ellips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00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Structure</a:t>
              </a:r>
              <a:endParaRPr lang="en-US" sz="1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6" name="Oval 65"/>
            <p:cNvSpPr/>
            <p:nvPr/>
          </p:nvSpPr>
          <p:spPr bwMode="auto">
            <a:xfrm>
              <a:off x="2133600" y="2895600"/>
              <a:ext cx="1143000" cy="990600"/>
            </a:xfrm>
            <a:prstGeom prst="ellips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00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People</a:t>
              </a:r>
              <a:endParaRPr lang="en-US" sz="1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7" name="Oval 66"/>
            <p:cNvSpPr/>
            <p:nvPr/>
          </p:nvSpPr>
          <p:spPr bwMode="auto">
            <a:xfrm>
              <a:off x="5181600" y="5105400"/>
              <a:ext cx="1143000" cy="990600"/>
            </a:xfrm>
            <a:prstGeom prst="ellips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00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Processes</a:t>
              </a:r>
              <a:endParaRPr lang="en-US" sz="1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" name="Oval 67"/>
            <p:cNvSpPr/>
            <p:nvPr/>
          </p:nvSpPr>
          <p:spPr bwMode="auto">
            <a:xfrm>
              <a:off x="2819400" y="5105400"/>
              <a:ext cx="1143000" cy="990600"/>
            </a:xfrm>
            <a:prstGeom prst="ellips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00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Rewards</a:t>
              </a:r>
              <a:endParaRPr lang="en-US" sz="1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" name="Oval 68"/>
            <p:cNvSpPr/>
            <p:nvPr/>
          </p:nvSpPr>
          <p:spPr bwMode="auto">
            <a:xfrm>
              <a:off x="3962400" y="3505200"/>
              <a:ext cx="1143000" cy="990600"/>
            </a:xfrm>
            <a:prstGeom prst="ellips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00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Symbols</a:t>
              </a:r>
              <a:endParaRPr lang="en-US" sz="1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09513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110354"/>
              </p:ext>
            </p:extLst>
          </p:nvPr>
        </p:nvGraphicFramePr>
        <p:xfrm>
          <a:off x="291253" y="4724400"/>
          <a:ext cx="850392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5840"/>
                <a:gridCol w="274320"/>
                <a:gridCol w="2194560"/>
                <a:gridCol w="274320"/>
                <a:gridCol w="1554480"/>
                <a:gridCol w="274320"/>
                <a:gridCol w="1737360"/>
                <a:gridCol w="274320"/>
                <a:gridCol w="9144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dirty="0" smtClean="0"/>
                        <a:t>Total NPV to</a:t>
                      </a:r>
                      <a:r>
                        <a:rPr lang="en-US" baseline="0" dirty="0" smtClean="0"/>
                        <a:t> YOUR DIVISION</a:t>
                      </a:r>
                      <a:endParaRPr lang="en-US" dirty="0"/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B446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2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=</a:t>
                      </a:r>
                      <a:endParaRPr lang="en-US" sz="2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b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Value assuming protection to household appliances</a:t>
                      </a:r>
                      <a:endParaRPr lang="en-US" b="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2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+</a:t>
                      </a:r>
                      <a:endParaRPr lang="en-US" sz="28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B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b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Value assuming protection to Office </a:t>
                      </a:r>
                      <a:r>
                        <a:rPr lang="en-US" b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Automtn</a:t>
                      </a:r>
                      <a:endParaRPr lang="en-US" b="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2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+</a:t>
                      </a:r>
                      <a:endParaRPr lang="en-US" sz="28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b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Value assuming support to facilitate transfer</a:t>
                      </a:r>
                      <a:endParaRPr lang="en-US" b="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2800" u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±</a:t>
                      </a:r>
                      <a:endParaRPr lang="en-US" sz="2800" u="none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b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Transfer price</a:t>
                      </a:r>
                      <a:endParaRPr lang="en-US" b="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18288" marR="18288" marT="18288" marB="18288" anchor="ctr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50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28600"/>
            <a:ext cx="7772400" cy="533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400" i="1" dirty="0" smtClean="0">
                <a:effectLst/>
                <a:sym typeface="Webdings" pitchFamily="18" charset="2"/>
              </a:rPr>
              <a:t> </a:t>
            </a:r>
            <a:r>
              <a:rPr lang="en-US" sz="4900" i="1" dirty="0" err="1" smtClean="0">
                <a:effectLst/>
              </a:rPr>
              <a:t>MicroDesign</a:t>
            </a:r>
            <a:r>
              <a:rPr lang="en-US" sz="4900" dirty="0" smtClean="0"/>
              <a:t> Payoff Analysis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p:blipFill>
        <p:spPr bwMode="auto">
          <a:xfrm>
            <a:off x="8077200" y="5511800"/>
            <a:ext cx="914400" cy="76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754810"/>
              </p:ext>
            </p:extLst>
          </p:nvPr>
        </p:nvGraphicFramePr>
        <p:xfrm>
          <a:off x="276860" y="1295400"/>
          <a:ext cx="8501380" cy="25986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00"/>
                <a:gridCol w="1828800"/>
                <a:gridCol w="1539240"/>
                <a:gridCol w="472440"/>
                <a:gridCol w="1188720"/>
                <a:gridCol w="2011680"/>
              </a:tblGrid>
              <a:tr h="415380">
                <a:tc rowSpan="2"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b="0" dirty="0" smtClean="0">
                          <a:solidFill>
                            <a:schemeClr val="bg2"/>
                          </a:solidFill>
                        </a:rPr>
                        <a:t>Years that Chips &amp; Components agrees not to sell to rivals</a:t>
                      </a:r>
                      <a:endParaRPr lang="en-US" b="0" dirty="0">
                        <a:solidFill>
                          <a:schemeClr val="bg2"/>
                        </a:solidFill>
                      </a:endParaRPr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B446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b="0" dirty="0" smtClean="0">
                          <a:solidFill>
                            <a:schemeClr val="bg2"/>
                          </a:solidFill>
                        </a:rPr>
                        <a:t>NPV (millions) to YOUR DIVISION if Shadow</a:t>
                      </a:r>
                      <a:r>
                        <a:rPr lang="en-US" b="0" baseline="0" dirty="0" smtClean="0">
                          <a:solidFill>
                            <a:schemeClr val="bg2"/>
                          </a:solidFill>
                        </a:rPr>
                        <a:t> RAM isn’t sold to:</a:t>
                      </a:r>
                      <a:endParaRPr lang="en-US" b="0" dirty="0">
                        <a:solidFill>
                          <a:schemeClr val="bg2"/>
                        </a:solidFill>
                      </a:endParaRPr>
                    </a:p>
                  </a:txBody>
                  <a:tcPr marL="18288" marR="18288" marT="18288" marB="18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B446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b="0" dirty="0" smtClean="0">
                          <a:solidFill>
                            <a:schemeClr val="bg2"/>
                          </a:solidFill>
                        </a:rPr>
                        <a:t>Person/ hours of support offered</a:t>
                      </a:r>
                      <a:endParaRPr lang="en-US" b="0" dirty="0">
                        <a:solidFill>
                          <a:schemeClr val="bg2"/>
                        </a:solidFill>
                      </a:endParaRPr>
                    </a:p>
                  </a:txBody>
                  <a:tcPr marL="18288" marR="18288" marT="18288" marB="18288" anchor="b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B446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b="1" dirty="0" smtClean="0">
                          <a:solidFill>
                            <a:schemeClr val="bg2"/>
                          </a:solidFill>
                        </a:rPr>
                        <a:t>C</a:t>
                      </a:r>
                    </a:p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b="0" dirty="0" smtClean="0">
                          <a:solidFill>
                            <a:schemeClr val="bg2"/>
                          </a:solidFill>
                        </a:rPr>
                        <a:t>NPV to YOUR DIVISION for support provided to facilitate transfer</a:t>
                      </a:r>
                      <a:endParaRPr lang="en-US" b="0" dirty="0">
                        <a:solidFill>
                          <a:schemeClr val="bg2"/>
                        </a:solidFill>
                      </a:endParaRPr>
                    </a:p>
                  </a:txBody>
                  <a:tcPr marL="18288" marR="18288" marT="18288" marB="18288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B446C"/>
                    </a:solidFill>
                  </a:tcPr>
                </a:tc>
              </a:tr>
              <a:tr h="60240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b="1" dirty="0" smtClean="0">
                          <a:solidFill>
                            <a:schemeClr val="bg2"/>
                          </a:solidFill>
                        </a:rPr>
                        <a:t>A</a:t>
                      </a:r>
                    </a:p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b="0" dirty="0" smtClean="0">
                          <a:solidFill>
                            <a:schemeClr val="bg2"/>
                          </a:solidFill>
                        </a:rPr>
                        <a:t>Household Appliance’s Rivals</a:t>
                      </a:r>
                      <a:endParaRPr lang="en-US" b="0" dirty="0">
                        <a:solidFill>
                          <a:schemeClr val="bg2"/>
                        </a:solidFill>
                      </a:endParaRPr>
                    </a:p>
                  </a:txBody>
                  <a:tcPr marL="18288" marR="18288" marT="18288" marB="18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B446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b="1" dirty="0" smtClean="0">
                          <a:solidFill>
                            <a:schemeClr val="bg2"/>
                          </a:solidFill>
                        </a:rPr>
                        <a:t>B</a:t>
                      </a:r>
                    </a:p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b="0" dirty="0" smtClean="0">
                          <a:solidFill>
                            <a:schemeClr val="bg2"/>
                          </a:solidFill>
                        </a:rPr>
                        <a:t>Office </a:t>
                      </a:r>
                      <a:r>
                        <a:rPr lang="en-US" b="0" dirty="0" err="1" smtClean="0">
                          <a:solidFill>
                            <a:schemeClr val="bg2"/>
                          </a:solidFill>
                        </a:rPr>
                        <a:t>Automtn</a:t>
                      </a:r>
                      <a:r>
                        <a:rPr lang="en-US" b="0" dirty="0" smtClean="0">
                          <a:solidFill>
                            <a:schemeClr val="bg2"/>
                          </a:solidFill>
                        </a:rPr>
                        <a:t> Rivals</a:t>
                      </a:r>
                      <a:endParaRPr lang="en-US" b="0" dirty="0">
                        <a:solidFill>
                          <a:schemeClr val="bg2"/>
                        </a:solidFill>
                      </a:endParaRPr>
                    </a:p>
                  </a:txBody>
                  <a:tcPr marL="18288" marR="18288" marT="18288" marB="1828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B446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endParaRPr lang="en-US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49469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en-US" b="0" dirty="0" smtClean="0"/>
                        <a:t>No transfer</a:t>
                      </a:r>
                      <a:endParaRPr lang="en-US" b="0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G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en-US" b="0" dirty="0" smtClean="0"/>
                        <a:t>None</a:t>
                      </a:r>
                      <a:endParaRPr lang="en-US" b="0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M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</a:tr>
              <a:tr h="249469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en-US" b="0" dirty="0" smtClean="0"/>
                        <a:t>1. 0 Years</a:t>
                      </a:r>
                      <a:endParaRPr lang="en-US" b="0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H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en-US" b="0" dirty="0" smtClean="0"/>
                        <a:t>1. 1000 hrs</a:t>
                      </a:r>
                      <a:endParaRPr lang="en-US" b="0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</a:tr>
              <a:tr h="249469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en-US" b="0" dirty="0" smtClean="0"/>
                        <a:t>2. 1 year</a:t>
                      </a:r>
                      <a:endParaRPr lang="en-US" b="0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I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en-US" b="0" dirty="0" smtClean="0"/>
                        <a:t>2. 2000 hrs</a:t>
                      </a:r>
                      <a:endParaRPr lang="en-US" b="0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O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</a:tr>
              <a:tr h="249469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en-US" b="0" dirty="0" smtClean="0"/>
                        <a:t>3. 2 years</a:t>
                      </a:r>
                      <a:endParaRPr lang="en-US" b="0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J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en-US" b="0" dirty="0" smtClean="0"/>
                        <a:t>3. 3000 hrs</a:t>
                      </a:r>
                      <a:endParaRPr lang="en-US" b="0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P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</a:tr>
              <a:tr h="249469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en-US" b="0" dirty="0" smtClean="0"/>
                        <a:t>4. 3 years</a:t>
                      </a:r>
                      <a:endParaRPr lang="en-US" b="0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E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K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en-US" b="0" dirty="0" smtClean="0"/>
                        <a:t>4. 4000 hrs</a:t>
                      </a:r>
                      <a:endParaRPr lang="en-US" b="0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Q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</a:tr>
              <a:tr h="249469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en-US" b="0" dirty="0" smtClean="0"/>
                        <a:t>5. 4 years</a:t>
                      </a:r>
                      <a:endParaRPr lang="en-US" b="0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F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L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endParaRPr lang="en-US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</a:pPr>
                      <a:r>
                        <a:rPr lang="en-US" b="0" dirty="0" smtClean="0"/>
                        <a:t>5. 5000</a:t>
                      </a:r>
                      <a:r>
                        <a:rPr lang="en-US" b="0" baseline="0" dirty="0" smtClean="0"/>
                        <a:t> hrs</a:t>
                      </a:r>
                      <a:endParaRPr lang="en-US" b="0" dirty="0"/>
                    </a:p>
                  </a:txBody>
                  <a:tcPr marL="18288" marR="18288" marT="18288" marB="18288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</a:pPr>
                      <a:r>
                        <a:rPr lang="en-US" dirty="0" smtClean="0"/>
                        <a:t>R</a:t>
                      </a:r>
                      <a:endParaRPr lang="en-US" dirty="0"/>
                    </a:p>
                  </a:txBody>
                  <a:tcPr marL="18288" marR="18288" marT="18288" marB="1828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w="77470" h="12700" prst="softRound"/>
                      <a:lightRig rig="flood" dir="t"/>
                    </a:cell3D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ChangeArrowheads="1"/>
          </p:cNvSpPr>
          <p:nvPr/>
        </p:nvSpPr>
        <p:spPr bwMode="auto">
          <a:xfrm>
            <a:off x="152400" y="205783"/>
            <a:ext cx="8839200" cy="64498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sz="4400" b="1" dirty="0">
                <a:solidFill>
                  <a:srgbClr val="0B446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Negotiation Instructions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219200"/>
            <a:ext cx="7467600" cy="4419600"/>
          </a:xfrm>
        </p:spPr>
        <p:txBody>
          <a:bodyPr/>
          <a:lstStyle/>
          <a:p>
            <a:pPr>
              <a:lnSpc>
                <a:spcPct val="73000"/>
              </a:lnSpc>
              <a:buClr>
                <a:schemeClr val="accent3">
                  <a:lumMod val="50000"/>
                </a:schemeClr>
              </a:buClr>
              <a:defRPr/>
            </a:pPr>
            <a:r>
              <a:rPr lang="en-US" b="1" dirty="0" smtClean="0"/>
              <a:t>Goals:</a:t>
            </a:r>
            <a:r>
              <a:rPr lang="en-US" dirty="0" smtClean="0"/>
              <a:t> Create value for division &amp; </a:t>
            </a:r>
            <a:r>
              <a:rPr lang="en-US" i="1" dirty="0" err="1" smtClean="0"/>
              <a:t>MicroDesign</a:t>
            </a:r>
            <a:endParaRPr lang="en-US" i="1" dirty="0" smtClean="0"/>
          </a:p>
          <a:p>
            <a:pPr lvl="1">
              <a:lnSpc>
                <a:spcPct val="73000"/>
              </a:lnSpc>
              <a:spcBef>
                <a:spcPts val="600"/>
              </a:spcBef>
              <a:defRPr/>
            </a:pPr>
            <a:r>
              <a:rPr lang="en-US" sz="2400" b="1" dirty="0" smtClean="0"/>
              <a:t>Maximize Division Profit</a:t>
            </a:r>
            <a:r>
              <a:rPr lang="en-US" sz="2400" dirty="0" smtClean="0"/>
              <a:t>. Division mangers are evaluated based on division performance.</a:t>
            </a:r>
          </a:p>
          <a:p>
            <a:pPr lvl="1">
              <a:lnSpc>
                <a:spcPct val="73000"/>
              </a:lnSpc>
              <a:spcBef>
                <a:spcPts val="600"/>
              </a:spcBef>
              <a:defRPr/>
            </a:pPr>
            <a:r>
              <a:rPr lang="en-US" sz="2400" b="1" dirty="0" smtClean="0"/>
              <a:t>Company-wide Objectives</a:t>
            </a:r>
            <a:r>
              <a:rPr lang="en-US" sz="2400" dirty="0" smtClean="0"/>
              <a:t>. Try to meet company value creation objectives as well.</a:t>
            </a:r>
          </a:p>
          <a:p>
            <a:pPr>
              <a:lnSpc>
                <a:spcPct val="73000"/>
              </a:lnSpc>
              <a:spcBef>
                <a:spcPts val="1800"/>
              </a:spcBef>
              <a:buClr>
                <a:schemeClr val="accent3">
                  <a:lumMod val="50000"/>
                </a:schemeClr>
              </a:buClr>
              <a:defRPr/>
            </a:pPr>
            <a:r>
              <a:rPr lang="en-US" b="1" dirty="0" smtClean="0"/>
              <a:t>Confidentiality</a:t>
            </a:r>
            <a:r>
              <a:rPr lang="en-US" dirty="0" smtClean="0"/>
              <a:t>. Don’t let your opponent read your role (but you can </a:t>
            </a:r>
            <a:r>
              <a:rPr lang="en-US" i="1" u="sng" dirty="0" smtClean="0"/>
              <a:t>say</a:t>
            </a:r>
            <a:r>
              <a:rPr lang="en-US" i="1" dirty="0" smtClean="0"/>
              <a:t> </a:t>
            </a:r>
            <a:r>
              <a:rPr lang="en-US" dirty="0" smtClean="0"/>
              <a:t>anything to get a better deal)</a:t>
            </a:r>
          </a:p>
          <a:p>
            <a:pPr>
              <a:lnSpc>
                <a:spcPct val="73000"/>
              </a:lnSpc>
              <a:spcBef>
                <a:spcPts val="1800"/>
              </a:spcBef>
              <a:buClr>
                <a:schemeClr val="accent3">
                  <a:lumMod val="50000"/>
                </a:schemeClr>
              </a:buClr>
              <a:defRPr/>
            </a:pPr>
            <a:r>
              <a:rPr lang="en-US" b="1" dirty="0" smtClean="0"/>
              <a:t>Time</a:t>
            </a:r>
            <a:r>
              <a:rPr lang="en-US" dirty="0" smtClean="0"/>
              <a:t>: You will have 15 minutes.</a:t>
            </a:r>
          </a:p>
          <a:p>
            <a:pPr>
              <a:lnSpc>
                <a:spcPct val="73000"/>
              </a:lnSpc>
              <a:spcBef>
                <a:spcPts val="1800"/>
              </a:spcBef>
              <a:buClr>
                <a:schemeClr val="accent3">
                  <a:lumMod val="50000"/>
                </a:schemeClr>
              </a:buClr>
              <a:defRPr/>
            </a:pPr>
            <a:r>
              <a:rPr lang="en-US" b="1" dirty="0" smtClean="0"/>
              <a:t>Return one copy of the contract</a:t>
            </a:r>
            <a:r>
              <a:rPr lang="en-US" dirty="0" smtClean="0"/>
              <a:t> ASAP so the data can be entered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p:blipFill>
        <p:spPr bwMode="auto">
          <a:xfrm>
            <a:off x="7848600" y="5257800"/>
            <a:ext cx="1143000" cy="95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762000"/>
          </a:xfrm>
        </p:spPr>
        <p:txBody>
          <a:bodyPr>
            <a:normAutofit fontScale="90000"/>
          </a:bodyPr>
          <a:lstStyle/>
          <a:p>
            <a:pPr>
              <a:lnSpc>
                <a:spcPct val="70000"/>
              </a:lnSpc>
              <a:defRPr/>
            </a:pPr>
            <a:r>
              <a:rPr lang="en-US" sz="3600" i="1" dirty="0" smtClean="0">
                <a:sym typeface="Webdings" pitchFamily="18" charset="2"/>
              </a:rPr>
              <a:t> </a:t>
            </a:r>
            <a:r>
              <a:rPr lang="en-US" sz="4900" i="1" dirty="0" err="1" smtClean="0"/>
              <a:t>MicroDesign</a:t>
            </a:r>
            <a:r>
              <a:rPr lang="en-US" sz="4900" dirty="0" smtClean="0"/>
              <a:t> Post Negotiation Instructions</a:t>
            </a:r>
            <a:endParaRPr lang="en-US" dirty="0" smtClean="0"/>
          </a:p>
        </p:txBody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00100" y="1600200"/>
            <a:ext cx="7543800" cy="3352800"/>
          </a:xfrm>
        </p:spPr>
        <p:txBody>
          <a:bodyPr lIns="0" rIns="0"/>
          <a:lstStyle/>
          <a:p>
            <a:r>
              <a:rPr lang="en-US" b="1" dirty="0" smtClean="0"/>
              <a:t>Turn in Contract ASAP</a:t>
            </a:r>
            <a:r>
              <a:rPr lang="en-US" dirty="0" smtClean="0"/>
              <a:t>. I need one copy so I can enter the data.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Consider the following discussion questions:</a:t>
            </a:r>
            <a:endParaRPr lang="en-US" b="1" dirty="0" smtClean="0"/>
          </a:p>
          <a:p>
            <a:pPr lvl="1">
              <a:spcBef>
                <a:spcPts val="1200"/>
              </a:spcBef>
            </a:pPr>
            <a:r>
              <a:rPr lang="en-US" sz="2600" b="1" dirty="0" smtClean="0"/>
              <a:t>Division Goals.</a:t>
            </a:r>
            <a:r>
              <a:rPr lang="en-US" sz="2600" dirty="0" smtClean="0"/>
              <a:t> Did you meet your division goals?</a:t>
            </a:r>
            <a:endParaRPr lang="en-US" sz="2600" b="1" dirty="0" smtClean="0"/>
          </a:p>
          <a:p>
            <a:pPr lvl="1">
              <a:spcBef>
                <a:spcPts val="1200"/>
              </a:spcBef>
            </a:pPr>
            <a:r>
              <a:rPr lang="en-US" sz="2600" b="1" dirty="0" smtClean="0"/>
              <a:t>Value Creation</a:t>
            </a:r>
            <a:r>
              <a:rPr lang="en-US" sz="2600" dirty="0" smtClean="0"/>
              <a:t>. Did </a:t>
            </a:r>
            <a:r>
              <a:rPr lang="en-US" sz="2600" i="1" dirty="0" err="1" smtClean="0"/>
              <a:t>MicroDesign</a:t>
            </a:r>
            <a:r>
              <a:rPr lang="en-US" sz="2600" dirty="0" smtClean="0"/>
              <a:t> maximize the value created? Why/Why not?</a:t>
            </a:r>
          </a:p>
          <a:p>
            <a:pPr lvl="1">
              <a:spcBef>
                <a:spcPts val="1200"/>
              </a:spcBef>
            </a:pPr>
            <a:r>
              <a:rPr lang="en-US" sz="2600" b="1" dirty="0" smtClean="0"/>
              <a:t>Tradeoffs on Division Goals</a:t>
            </a:r>
            <a:r>
              <a:rPr lang="en-US" sz="2600" dirty="0" smtClean="0"/>
              <a:t>. What tradeoffs were there between division objectives and </a:t>
            </a:r>
            <a:r>
              <a:rPr lang="en-US" sz="2600" i="1" dirty="0" err="1" smtClean="0"/>
              <a:t>MicroDesign</a:t>
            </a:r>
            <a:r>
              <a:rPr lang="en-US" sz="2600" dirty="0" err="1" smtClean="0"/>
              <a:t>’s</a:t>
            </a:r>
            <a:r>
              <a:rPr lang="en-US" sz="2600" dirty="0" smtClean="0"/>
              <a:t> corporate goals?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p:blipFill>
        <p:spPr bwMode="auto">
          <a:xfrm>
            <a:off x="7772400" y="5181600"/>
            <a:ext cx="1219200" cy="1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7" grpId="0" build="p" autoUpdateAnimBg="0" advAuto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467600" cy="5334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3600" i="1" dirty="0" smtClean="0">
                <a:sym typeface="Webdings" pitchFamily="18" charset="2"/>
              </a:rPr>
              <a:t> </a:t>
            </a:r>
            <a:r>
              <a:rPr lang="en-US" i="1" dirty="0" err="1" smtClean="0"/>
              <a:t>MicroDesign</a:t>
            </a:r>
            <a:r>
              <a:rPr lang="en-US" dirty="0" smtClean="0"/>
              <a:t> Discussion</a:t>
            </a:r>
          </a:p>
        </p:txBody>
      </p:sp>
      <p:sp>
        <p:nvSpPr>
          <p:cNvPr id="431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6300" y="1295400"/>
            <a:ext cx="7239000" cy="3352800"/>
          </a:xfrm>
        </p:spPr>
        <p:txBody>
          <a:bodyPr lIns="0" rIns="0"/>
          <a:lstStyle/>
          <a:p>
            <a:pPr>
              <a:lnSpc>
                <a:spcPct val="80000"/>
              </a:lnSpc>
              <a:defRPr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Value creation problem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. Did </a:t>
            </a:r>
            <a:r>
              <a:rPr lang="en-US" i="1" dirty="0" err="1" smtClean="0">
                <a:solidFill>
                  <a:schemeClr val="accent2">
                    <a:lumMod val="50000"/>
                  </a:schemeClr>
                </a:solidFill>
              </a:rPr>
              <a:t>MicroDesign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 maximize the value created? Why/Why not?</a:t>
            </a:r>
          </a:p>
          <a:p>
            <a:pPr lvl="1">
              <a:lnSpc>
                <a:spcPct val="80000"/>
              </a:lnSpc>
              <a:spcBef>
                <a:spcPts val="1200"/>
              </a:spcBef>
              <a:defRPr/>
            </a:pPr>
            <a:r>
              <a:rPr lang="en-US" sz="2600" b="1" dirty="0" smtClean="0">
                <a:solidFill>
                  <a:schemeClr val="accent2">
                    <a:lumMod val="50000"/>
                  </a:schemeClr>
                </a:solidFill>
              </a:rPr>
              <a:t>Sources of friction</a:t>
            </a:r>
            <a:r>
              <a:rPr lang="en-US" sz="2600" dirty="0" smtClean="0">
                <a:solidFill>
                  <a:schemeClr val="accent2">
                    <a:lumMod val="50000"/>
                  </a:schemeClr>
                </a:solidFill>
              </a:rPr>
              <a:t>? What factors influence how much value is left on the table?</a:t>
            </a:r>
          </a:p>
          <a:p>
            <a:pPr lvl="1">
              <a:lnSpc>
                <a:spcPct val="80000"/>
              </a:lnSpc>
              <a:spcBef>
                <a:spcPts val="1200"/>
              </a:spcBef>
              <a:defRPr/>
            </a:pP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</a:rPr>
              <a:t>Alignment</a:t>
            </a:r>
            <a:r>
              <a:rPr lang="en-US" sz="2600" dirty="0">
                <a:solidFill>
                  <a:schemeClr val="accent2">
                    <a:lumMod val="50000"/>
                  </a:schemeClr>
                </a:solidFill>
              </a:rPr>
              <a:t>. How are these problems linked to alignment of </a:t>
            </a:r>
            <a:r>
              <a:rPr lang="en-US" sz="2600" dirty="0" smtClean="0">
                <a:solidFill>
                  <a:schemeClr val="accent2">
                    <a:lumMod val="50000"/>
                  </a:schemeClr>
                </a:solidFill>
              </a:rPr>
              <a:t>activities and capabilities?</a:t>
            </a:r>
            <a:endParaRPr lang="en-US" sz="2600" dirty="0">
              <a:solidFill>
                <a:schemeClr val="accent2">
                  <a:lumMod val="50000"/>
                </a:schemeClr>
              </a:solidFill>
            </a:endParaRPr>
          </a:p>
          <a:p>
            <a:pPr lvl="1">
              <a:lnSpc>
                <a:spcPct val="80000"/>
              </a:lnSpc>
              <a:spcBef>
                <a:spcPts val="1200"/>
              </a:spcBef>
              <a:defRPr/>
            </a:pPr>
            <a:r>
              <a:rPr lang="en-US" sz="2600" b="1" dirty="0" smtClean="0">
                <a:solidFill>
                  <a:schemeClr val="accent2">
                    <a:lumMod val="50000"/>
                  </a:schemeClr>
                </a:solidFill>
              </a:rPr>
              <a:t>Bust up </a:t>
            </a:r>
            <a:r>
              <a:rPr lang="en-US" sz="2600" b="1" i="1" dirty="0" err="1" smtClean="0">
                <a:solidFill>
                  <a:schemeClr val="accent2">
                    <a:lumMod val="50000"/>
                  </a:schemeClr>
                </a:solidFill>
              </a:rPr>
              <a:t>MicroDesign</a:t>
            </a:r>
            <a:r>
              <a:rPr lang="en-US" sz="2600" b="1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r>
              <a:rPr lang="en-US" sz="2600" dirty="0" smtClean="0">
                <a:solidFill>
                  <a:schemeClr val="accent2">
                    <a:lumMod val="50000"/>
                  </a:schemeClr>
                </a:solidFill>
              </a:rPr>
              <a:t> Would more value be created if these divisions were spun off?</a:t>
            </a:r>
            <a:endParaRPr lang="en-US" sz="2600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  <a:spcBef>
                <a:spcPts val="2400"/>
              </a:spcBef>
              <a:defRPr/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Recommendations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? What should </a:t>
            </a:r>
            <a:r>
              <a:rPr lang="en-US" i="1" dirty="0" err="1" smtClean="0">
                <a:solidFill>
                  <a:schemeClr val="accent2">
                    <a:lumMod val="50000"/>
                  </a:schemeClr>
                </a:solidFill>
              </a:rPr>
              <a:t>MicroDesign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 do to address the problems?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p:blipFill>
        <p:spPr bwMode="auto">
          <a:xfrm>
            <a:off x="7772400" y="5181600"/>
            <a:ext cx="1219200" cy="1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3050" y="228600"/>
            <a:ext cx="8596313" cy="5834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969365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-76200" y="0"/>
          <a:ext cx="9255243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0" y="0"/>
          <a:ext cx="9179043" cy="640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</a:t>
            </a:r>
            <a:r>
              <a:rPr lang="en-US" sz="3200" i="1" dirty="0" smtClean="0">
                <a:solidFill>
                  <a:srgbClr val="17517A"/>
                </a:solidFill>
                <a:sym typeface="Webdings" pitchFamily="18" charset="2"/>
              </a:rPr>
              <a:t> </a:t>
            </a:r>
            <a:r>
              <a:rPr lang="en-US" i="1" dirty="0" err="1" smtClean="0"/>
              <a:t>MicroDesign</a:t>
            </a:r>
            <a:r>
              <a:rPr lang="en-US" dirty="0" smtClean="0"/>
              <a:t>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419600"/>
          </a:xfrm>
        </p:spPr>
        <p:txBody>
          <a:bodyPr/>
          <a:lstStyle/>
          <a:p>
            <a:r>
              <a:rPr lang="en-US" b="1" dirty="0" smtClean="0"/>
              <a:t>Problem</a:t>
            </a:r>
            <a:r>
              <a:rPr lang="en-US" dirty="0" smtClean="0"/>
              <a:t>: More </a:t>
            </a:r>
            <a:r>
              <a:rPr lang="en-US" dirty="0"/>
              <a:t>than 20% of the value </a:t>
            </a:r>
            <a:r>
              <a:rPr lang="en-US" dirty="0" smtClean="0"/>
              <a:t>was left on </a:t>
            </a:r>
            <a:r>
              <a:rPr lang="en-US" dirty="0"/>
              <a:t>the table. </a:t>
            </a:r>
            <a:r>
              <a:rPr lang="en-US" dirty="0" smtClean="0"/>
              <a:t>How can the company recapture this value?</a:t>
            </a:r>
          </a:p>
          <a:p>
            <a:pPr>
              <a:spcBef>
                <a:spcPts val="1800"/>
              </a:spcBef>
            </a:pPr>
            <a:r>
              <a:rPr lang="en-US" b="1" dirty="0" smtClean="0"/>
              <a:t>Most critical factors</a:t>
            </a:r>
            <a:r>
              <a:rPr lang="en-US" dirty="0" smtClean="0"/>
              <a:t> causing the loss: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sz="2600" b="1" dirty="0" smtClean="0"/>
              <a:t>Managerial self interest</a:t>
            </a:r>
            <a:r>
              <a:rPr lang="en-US" sz="2600" dirty="0" smtClean="0"/>
              <a:t>. They looked </a:t>
            </a:r>
            <a:r>
              <a:rPr lang="en-US" sz="2600" dirty="0"/>
              <a:t>out for </a:t>
            </a:r>
            <a:r>
              <a:rPr lang="en-US" sz="2600" dirty="0" smtClean="0"/>
              <a:t>their own </a:t>
            </a:r>
            <a:r>
              <a:rPr lang="en-US" sz="2600" dirty="0"/>
              <a:t>divisions </a:t>
            </a:r>
            <a:r>
              <a:rPr lang="en-US" sz="2600" dirty="0" smtClean="0"/>
              <a:t>and missed opportunities to create value for the company </a:t>
            </a:r>
            <a:r>
              <a:rPr lang="en-US" sz="2600" dirty="0"/>
              <a:t>as a </a:t>
            </a:r>
            <a:r>
              <a:rPr lang="en-US" sz="2600" dirty="0" smtClean="0"/>
              <a:t>whole.</a:t>
            </a:r>
            <a:endParaRPr lang="en-US" sz="2600" dirty="0"/>
          </a:p>
          <a:p>
            <a:pPr lvl="1">
              <a:spcBef>
                <a:spcPts val="1200"/>
              </a:spcBef>
            </a:pPr>
            <a:r>
              <a:rPr lang="en-US" sz="2600" b="1" dirty="0" smtClean="0"/>
              <a:t>Not everyone was invited</a:t>
            </a:r>
            <a:r>
              <a:rPr lang="en-US" sz="2600" dirty="0" smtClean="0"/>
              <a:t> and it was not clear that division managers would choose to involve everyone who had an interest in the outcome.</a:t>
            </a:r>
            <a:endParaRPr lang="en-US" sz="2600" dirty="0"/>
          </a:p>
          <a:p>
            <a:pPr lvl="1">
              <a:spcBef>
                <a:spcPts val="1200"/>
              </a:spcBef>
            </a:pPr>
            <a:r>
              <a:rPr lang="en-US" sz="2600" b="1" dirty="0" smtClean="0"/>
              <a:t>Imperfect and </a:t>
            </a:r>
            <a:r>
              <a:rPr lang="en-US" sz="2600" b="1" dirty="0"/>
              <a:t>asymmetric information</a:t>
            </a:r>
            <a:r>
              <a:rPr lang="en-US" sz="2600" dirty="0"/>
              <a:t> about the value </a:t>
            </a:r>
            <a:r>
              <a:rPr lang="en-US" sz="2600" dirty="0" smtClean="0"/>
              <a:t>that may be created.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Building Collaborative Advantage*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7924800" cy="4419600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b="1" dirty="0" smtClean="0"/>
              <a:t>Barriers to coordination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sz="2600" i="1" dirty="0" smtClean="0"/>
              <a:t>Unwillingness to seek input</a:t>
            </a:r>
            <a:r>
              <a:rPr lang="en-US" sz="2600" dirty="0" smtClean="0"/>
              <a:t>/learn from others. </a:t>
            </a:r>
            <a:endParaRPr lang="en-US" sz="2600" dirty="0"/>
          </a:p>
          <a:p>
            <a:pPr lvl="1"/>
            <a:r>
              <a:rPr lang="en-US" sz="2600" i="1" dirty="0" smtClean="0"/>
              <a:t>Inability to seek</a:t>
            </a:r>
            <a:r>
              <a:rPr lang="en-US" sz="2600" dirty="0" smtClean="0"/>
              <a:t> and find expertise.</a:t>
            </a:r>
            <a:endParaRPr lang="en-US" sz="2600" dirty="0"/>
          </a:p>
          <a:p>
            <a:pPr lvl="1"/>
            <a:r>
              <a:rPr lang="en-US" sz="2600" i="1" dirty="0" smtClean="0"/>
              <a:t>Unwillingness to help</a:t>
            </a:r>
            <a:r>
              <a:rPr lang="en-US" sz="2600" dirty="0" smtClean="0"/>
              <a:t> others.</a:t>
            </a:r>
          </a:p>
          <a:p>
            <a:pPr lvl="1"/>
            <a:r>
              <a:rPr lang="en-US" sz="2600" i="1" dirty="0" smtClean="0"/>
              <a:t>Inability to work together</a:t>
            </a:r>
            <a:r>
              <a:rPr lang="en-US" sz="2600" dirty="0" smtClean="0"/>
              <a:t> to transfer knowledge.</a:t>
            </a:r>
          </a:p>
          <a:p>
            <a:pPr>
              <a:spcBef>
                <a:spcPts val="2400"/>
              </a:spcBef>
            </a:pPr>
            <a:r>
              <a:rPr lang="en-US" b="1" dirty="0" smtClean="0"/>
              <a:t>Levers to promote collaboration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sz="2600" dirty="0" smtClean="0"/>
              <a:t>Leadership, values and goals (</a:t>
            </a:r>
            <a:r>
              <a:rPr lang="en-US" sz="2600" i="1" dirty="0" smtClean="0"/>
              <a:t>Symbols</a:t>
            </a:r>
            <a:r>
              <a:rPr lang="en-US" sz="2600" dirty="0" smtClean="0"/>
              <a:t>)</a:t>
            </a:r>
            <a:endParaRPr lang="en-US" sz="2600" dirty="0"/>
          </a:p>
          <a:p>
            <a:pPr lvl="1"/>
            <a:r>
              <a:rPr lang="en-US" sz="2600" dirty="0" smtClean="0"/>
              <a:t>HR Procedures (</a:t>
            </a:r>
            <a:r>
              <a:rPr lang="en-US" sz="2600" i="1" dirty="0" smtClean="0"/>
              <a:t>People, Rewards</a:t>
            </a:r>
            <a:r>
              <a:rPr lang="en-US" sz="2600" dirty="0" smtClean="0"/>
              <a:t>)</a:t>
            </a:r>
            <a:endParaRPr lang="en-US" sz="2600" dirty="0"/>
          </a:p>
          <a:p>
            <a:pPr lvl="1"/>
            <a:r>
              <a:rPr lang="en-US" sz="2600" dirty="0" smtClean="0"/>
              <a:t>Lateral cross-unit mechanisms (</a:t>
            </a:r>
            <a:r>
              <a:rPr lang="en-US" sz="2600" i="1" dirty="0" smtClean="0"/>
              <a:t>Structure, Processes</a:t>
            </a:r>
            <a:r>
              <a:rPr lang="en-US" sz="2600" dirty="0" smtClean="0"/>
              <a:t>)</a:t>
            </a:r>
            <a:endParaRPr lang="en-US" sz="2600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64770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1B6191"/>
                </a:solidFill>
                <a:latin typeface="+mn-lt"/>
              </a:rPr>
              <a:t>*Hansen &amp; </a:t>
            </a:r>
            <a:r>
              <a:rPr lang="en-US" dirty="0" err="1" smtClean="0">
                <a:solidFill>
                  <a:srgbClr val="1B6191"/>
                </a:solidFill>
                <a:latin typeface="+mn-lt"/>
              </a:rPr>
              <a:t>Nohria</a:t>
            </a:r>
            <a:r>
              <a:rPr lang="en-US" dirty="0" smtClean="0">
                <a:solidFill>
                  <a:srgbClr val="1B6191"/>
                </a:solidFill>
                <a:latin typeface="+mn-lt"/>
              </a:rPr>
              <a:t> (04), MIT Sloan </a:t>
            </a:r>
            <a:r>
              <a:rPr lang="en-US" dirty="0" err="1" smtClean="0">
                <a:solidFill>
                  <a:srgbClr val="1B6191"/>
                </a:solidFill>
                <a:latin typeface="+mn-lt"/>
              </a:rPr>
              <a:t>Mgt</a:t>
            </a:r>
            <a:r>
              <a:rPr lang="en-US" dirty="0" smtClean="0">
                <a:solidFill>
                  <a:srgbClr val="1B6191"/>
                </a:solidFill>
                <a:latin typeface="+mn-lt"/>
              </a:rPr>
              <a:t> Review</a:t>
            </a:r>
            <a:endParaRPr lang="en-US" dirty="0">
              <a:solidFill>
                <a:srgbClr val="1B619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11566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AD1E8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AD1E8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AD1E8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AD1E8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AD1E8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r>
              <a:rPr lang="en-US" sz="4400" dirty="0" smtClean="0"/>
              <a:t>What levers do we need to adjust?</a:t>
            </a:r>
          </a:p>
        </p:txBody>
      </p:sp>
      <p:sp>
        <p:nvSpPr>
          <p:cNvPr id="21" name="5-Point Star 20"/>
          <p:cNvSpPr/>
          <p:nvPr/>
        </p:nvSpPr>
        <p:spPr>
          <a:xfrm>
            <a:off x="2209800" y="1447800"/>
            <a:ext cx="4724400" cy="4572000"/>
          </a:xfrm>
          <a:prstGeom prst="star5">
            <a:avLst/>
          </a:prstGeom>
          <a:solidFill>
            <a:srgbClr val="0B446C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Diamond 21"/>
          <p:cNvSpPr/>
          <p:nvPr/>
        </p:nvSpPr>
        <p:spPr>
          <a:xfrm>
            <a:off x="4038600" y="1219200"/>
            <a:ext cx="1066800" cy="1447800"/>
          </a:xfrm>
          <a:prstGeom prst="diamond">
            <a:avLst/>
          </a:prstGeom>
          <a:solidFill>
            <a:srgbClr val="093757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b="1" dirty="0" smtClean="0"/>
              <a:t>Strategy</a:t>
            </a:r>
            <a:endParaRPr lang="en-US" dirty="0"/>
          </a:p>
        </p:txBody>
      </p:sp>
      <p:sp>
        <p:nvSpPr>
          <p:cNvPr id="25" name="Oval 24"/>
          <p:cNvSpPr/>
          <p:nvPr/>
        </p:nvSpPr>
        <p:spPr bwMode="auto">
          <a:xfrm>
            <a:off x="5867400" y="2895600"/>
            <a:ext cx="1143000" cy="990600"/>
          </a:xfrm>
          <a:prstGeom prst="ellipse">
            <a:avLst/>
          </a:prstGeom>
          <a:solidFill>
            <a:srgbClr val="093757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b="1" dirty="0" smtClean="0"/>
              <a:t>Structure</a:t>
            </a:r>
            <a:endParaRPr lang="en-US" dirty="0"/>
          </a:p>
        </p:txBody>
      </p:sp>
      <p:sp>
        <p:nvSpPr>
          <p:cNvPr id="28" name="Oval 27"/>
          <p:cNvSpPr/>
          <p:nvPr/>
        </p:nvSpPr>
        <p:spPr bwMode="auto">
          <a:xfrm>
            <a:off x="2133600" y="2895600"/>
            <a:ext cx="1143000" cy="990600"/>
          </a:xfrm>
          <a:prstGeom prst="ellipse">
            <a:avLst/>
          </a:prstGeom>
          <a:solidFill>
            <a:srgbClr val="093757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b="1" dirty="0" smtClean="0"/>
              <a:t>People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 bwMode="auto">
          <a:xfrm>
            <a:off x="5181600" y="5105400"/>
            <a:ext cx="1143000" cy="990600"/>
          </a:xfrm>
          <a:prstGeom prst="ellipse">
            <a:avLst/>
          </a:prstGeom>
          <a:solidFill>
            <a:srgbClr val="093757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b="1" dirty="0" smtClean="0"/>
              <a:t>Processes</a:t>
            </a:r>
            <a:endParaRPr lang="en-US" dirty="0"/>
          </a:p>
        </p:txBody>
      </p:sp>
      <p:sp>
        <p:nvSpPr>
          <p:cNvPr id="34" name="Oval 33"/>
          <p:cNvSpPr/>
          <p:nvPr/>
        </p:nvSpPr>
        <p:spPr bwMode="auto">
          <a:xfrm>
            <a:off x="2819400" y="5105400"/>
            <a:ext cx="1143000" cy="990600"/>
          </a:xfrm>
          <a:prstGeom prst="ellipse">
            <a:avLst/>
          </a:prstGeom>
          <a:solidFill>
            <a:srgbClr val="093757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b="1" dirty="0" smtClean="0"/>
              <a:t>Rewards</a:t>
            </a:r>
            <a:endParaRPr lang="en-US" dirty="0"/>
          </a:p>
        </p:txBody>
      </p:sp>
      <p:sp>
        <p:nvSpPr>
          <p:cNvPr id="37" name="Oval 36"/>
          <p:cNvSpPr/>
          <p:nvPr/>
        </p:nvSpPr>
        <p:spPr bwMode="auto">
          <a:xfrm>
            <a:off x="3962400" y="3505200"/>
            <a:ext cx="1143000" cy="990600"/>
          </a:xfrm>
          <a:prstGeom prst="ellipse">
            <a:avLst/>
          </a:prstGeom>
          <a:solidFill>
            <a:srgbClr val="093757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b="1" dirty="0" smtClean="0"/>
              <a:t>Symbols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8" grpId="0" animBg="1"/>
      <p:bldP spid="31" grpId="0" animBg="1"/>
      <p:bldP spid="34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76200"/>
            <a:ext cx="7772400" cy="762000"/>
          </a:xfrm>
        </p:spPr>
        <p:txBody>
          <a:bodyPr>
            <a:normAutofit/>
          </a:bodyPr>
          <a:lstStyle/>
          <a:p>
            <a:pPr>
              <a:lnSpc>
                <a:spcPct val="75000"/>
              </a:lnSpc>
            </a:pPr>
            <a:r>
              <a:rPr lang="en-US" sz="4400" dirty="0" smtClean="0"/>
              <a:t>Today’s Agenda</a:t>
            </a:r>
            <a:endParaRPr lang="en-US" sz="3600" dirty="0" smtClean="0"/>
          </a:p>
        </p:txBody>
      </p:sp>
      <p:sp>
        <p:nvSpPr>
          <p:cNvPr id="279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71600" y="1295400"/>
            <a:ext cx="6781800" cy="4114800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ct val="45000"/>
              </a:spcBef>
              <a:buSzPct val="100000"/>
              <a:buFont typeface="Wingdings" pitchFamily="2" charset="2"/>
              <a:buChar char="§"/>
            </a:pPr>
            <a:r>
              <a:rPr lang="en-US" b="1" dirty="0" err="1" smtClean="0">
                <a:solidFill>
                  <a:srgbClr val="093757"/>
                </a:solidFill>
              </a:rPr>
              <a:t>Aldi</a:t>
            </a:r>
            <a:r>
              <a:rPr lang="en-US" b="1" dirty="0" smtClean="0">
                <a:solidFill>
                  <a:srgbClr val="093757"/>
                </a:solidFill>
              </a:rPr>
              <a:t> invades Badger territory</a:t>
            </a:r>
          </a:p>
          <a:p>
            <a:pPr lvl="1">
              <a:lnSpc>
                <a:spcPct val="75000"/>
              </a:lnSpc>
              <a:buClr>
                <a:srgbClr val="195985"/>
              </a:buClr>
              <a:buSzPct val="100000"/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93757"/>
                </a:solidFill>
              </a:rPr>
              <a:t>Bargain hunting</a:t>
            </a:r>
          </a:p>
          <a:p>
            <a:pPr lvl="1">
              <a:lnSpc>
                <a:spcPct val="75000"/>
              </a:lnSpc>
              <a:buClr>
                <a:srgbClr val="195985"/>
              </a:buClr>
              <a:buSzPct val="100000"/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93757"/>
                </a:solidFill>
              </a:rPr>
              <a:t>What’s different about </a:t>
            </a:r>
            <a:r>
              <a:rPr lang="en-US" sz="2400" dirty="0" err="1" smtClean="0">
                <a:solidFill>
                  <a:srgbClr val="093757"/>
                </a:solidFill>
              </a:rPr>
              <a:t>Aldi</a:t>
            </a:r>
            <a:r>
              <a:rPr lang="en-US" sz="2400" dirty="0" smtClean="0">
                <a:solidFill>
                  <a:srgbClr val="093757"/>
                </a:solidFill>
              </a:rPr>
              <a:t>?</a:t>
            </a:r>
          </a:p>
          <a:p>
            <a:pPr lvl="1">
              <a:lnSpc>
                <a:spcPct val="75000"/>
              </a:lnSpc>
              <a:buClr>
                <a:srgbClr val="195985"/>
              </a:buClr>
              <a:buSzPct val="100000"/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93757"/>
                </a:solidFill>
              </a:rPr>
              <a:t>Implications for rivals</a:t>
            </a:r>
          </a:p>
          <a:p>
            <a:pPr>
              <a:lnSpc>
                <a:spcPct val="75000"/>
              </a:lnSpc>
              <a:spcBef>
                <a:spcPct val="45000"/>
              </a:spcBef>
              <a:buSzPct val="100000"/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093757"/>
                </a:solidFill>
              </a:rPr>
              <a:t>Competitive advantage &amp; internal analysis</a:t>
            </a:r>
          </a:p>
          <a:p>
            <a:pPr lvl="1">
              <a:lnSpc>
                <a:spcPct val="75000"/>
              </a:lnSpc>
              <a:buClr>
                <a:srgbClr val="195985"/>
              </a:buClr>
              <a:buSzPct val="100000"/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93757"/>
                </a:solidFill>
              </a:rPr>
              <a:t>What resources/capabilities lead to competitive advantages?</a:t>
            </a:r>
          </a:p>
          <a:p>
            <a:pPr lvl="1">
              <a:lnSpc>
                <a:spcPct val="75000"/>
              </a:lnSpc>
              <a:buClr>
                <a:srgbClr val="195985"/>
              </a:buClr>
              <a:buSzPct val="100000"/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93757"/>
                </a:solidFill>
              </a:rPr>
              <a:t>When are advantages sustained over time?</a:t>
            </a:r>
          </a:p>
          <a:p>
            <a:pPr>
              <a:lnSpc>
                <a:spcPct val="75000"/>
              </a:lnSpc>
              <a:spcBef>
                <a:spcPct val="45000"/>
              </a:spcBef>
            </a:pPr>
            <a:r>
              <a:rPr lang="en-US" b="1" dirty="0" smtClean="0">
                <a:solidFill>
                  <a:srgbClr val="093757"/>
                </a:solidFill>
              </a:rPr>
              <a:t>Re-Designing </a:t>
            </a:r>
            <a:r>
              <a:rPr lang="en-US" b="1" dirty="0" err="1" smtClean="0">
                <a:solidFill>
                  <a:srgbClr val="093757"/>
                </a:solidFill>
              </a:rPr>
              <a:t>MicroDesign</a:t>
            </a:r>
            <a:endParaRPr lang="en-US" b="1" dirty="0" smtClean="0">
              <a:solidFill>
                <a:srgbClr val="093757"/>
              </a:solidFill>
            </a:endParaRPr>
          </a:p>
          <a:p>
            <a:pPr lvl="1">
              <a:lnSpc>
                <a:spcPct val="75000"/>
              </a:lnSpc>
              <a:buClr>
                <a:srgbClr val="195985"/>
              </a:buClr>
            </a:pPr>
            <a:r>
              <a:rPr lang="en-US" sz="2400" dirty="0" err="1" smtClean="0">
                <a:solidFill>
                  <a:srgbClr val="093757"/>
                </a:solidFill>
              </a:rPr>
              <a:t>MicroDesign</a:t>
            </a:r>
            <a:r>
              <a:rPr lang="en-US" sz="2400" dirty="0" smtClean="0">
                <a:solidFill>
                  <a:srgbClr val="093757"/>
                </a:solidFill>
              </a:rPr>
              <a:t> Negotiation exercise</a:t>
            </a:r>
          </a:p>
          <a:p>
            <a:pPr lvl="1">
              <a:lnSpc>
                <a:spcPct val="75000"/>
              </a:lnSpc>
              <a:buClr>
                <a:srgbClr val="195985"/>
              </a:buClr>
            </a:pPr>
            <a:r>
              <a:rPr lang="en-US" sz="2400" dirty="0" smtClean="0">
                <a:solidFill>
                  <a:srgbClr val="093757"/>
                </a:solidFill>
              </a:rPr>
              <a:t>How can we solve organizational coordination problems?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dirty="0" smtClean="0"/>
              <a:t>Wishing Upon a STAR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9391" y="1295400"/>
            <a:ext cx="8105219" cy="4419600"/>
          </a:xfrm>
        </p:spPr>
        <p:txBody>
          <a:bodyPr/>
          <a:lstStyle/>
          <a:p>
            <a:r>
              <a:rPr lang="en-US" b="1" dirty="0" smtClean="0"/>
              <a:t>Problem</a:t>
            </a:r>
            <a:r>
              <a:rPr lang="en-US" dirty="0" smtClean="0"/>
              <a:t>: ≈20</a:t>
            </a:r>
            <a:r>
              <a:rPr lang="en-US" dirty="0"/>
              <a:t>% </a:t>
            </a:r>
            <a:r>
              <a:rPr lang="en-US" dirty="0" smtClean="0"/>
              <a:t>left on </a:t>
            </a:r>
            <a:r>
              <a:rPr lang="en-US" dirty="0"/>
              <a:t>the table. </a:t>
            </a:r>
            <a:r>
              <a:rPr lang="en-US" dirty="0" smtClean="0"/>
              <a:t>How to regain this?</a:t>
            </a:r>
          </a:p>
          <a:p>
            <a:pPr>
              <a:spcBef>
                <a:spcPts val="1800"/>
              </a:spcBef>
            </a:pPr>
            <a:r>
              <a:rPr lang="en-US" b="1" dirty="0" smtClean="0"/>
              <a:t>Find solutions</a:t>
            </a:r>
            <a:r>
              <a:rPr lang="en-US" dirty="0" smtClean="0"/>
              <a:t> by analyzing the following: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sz="2400" b="1" dirty="0" smtClean="0"/>
              <a:t>People</a:t>
            </a:r>
            <a:r>
              <a:rPr lang="en-US" sz="2400" dirty="0" smtClean="0"/>
              <a:t> (Team 1). Hiring, firing, socializing.</a:t>
            </a:r>
          </a:p>
          <a:p>
            <a:pPr lvl="1">
              <a:spcBef>
                <a:spcPts val="1200"/>
              </a:spcBef>
            </a:pPr>
            <a:r>
              <a:rPr lang="en-US" sz="2400" b="1" dirty="0" smtClean="0"/>
              <a:t>Rewards</a:t>
            </a:r>
            <a:r>
              <a:rPr lang="en-US" sz="2400" dirty="0" smtClean="0"/>
              <a:t> </a:t>
            </a:r>
            <a:r>
              <a:rPr lang="en-US" sz="2400" dirty="0"/>
              <a:t>(</a:t>
            </a:r>
            <a:r>
              <a:rPr lang="en-US" sz="2400" dirty="0" smtClean="0"/>
              <a:t>Team 2). Various financial incentives, non-financial rewards like recognition, other perks.</a:t>
            </a:r>
          </a:p>
          <a:p>
            <a:pPr lvl="1">
              <a:spcBef>
                <a:spcPts val="1200"/>
              </a:spcBef>
            </a:pPr>
            <a:r>
              <a:rPr lang="en-US" sz="2400" b="1" dirty="0" smtClean="0"/>
              <a:t>Processes</a:t>
            </a:r>
            <a:r>
              <a:rPr lang="en-US" sz="2400" dirty="0" smtClean="0"/>
              <a:t> (Team 3). Policies &amp; procedures, IT, managerial accounting, measurement.</a:t>
            </a:r>
          </a:p>
          <a:p>
            <a:pPr lvl="1">
              <a:spcBef>
                <a:spcPts val="1200"/>
              </a:spcBef>
            </a:pPr>
            <a:r>
              <a:rPr lang="en-US" sz="2400" b="1" dirty="0" smtClean="0"/>
              <a:t>Structure</a:t>
            </a:r>
            <a:r>
              <a:rPr lang="en-US" sz="2400" dirty="0" smtClean="0"/>
              <a:t> (Teams 4-5). Reporting relationships, coordinating roles, liaisons, teams, committees.</a:t>
            </a:r>
          </a:p>
          <a:p>
            <a:pPr lvl="1">
              <a:spcBef>
                <a:spcPts val="1200"/>
              </a:spcBef>
            </a:pPr>
            <a:r>
              <a:rPr lang="en-US" sz="2400" b="1" dirty="0" smtClean="0"/>
              <a:t>Symbols</a:t>
            </a:r>
            <a:r>
              <a:rPr lang="en-US" sz="2400" dirty="0" smtClean="0"/>
              <a:t> (Teams 6-7). Communication, symbolic actions or rituals that emphasize collaboration.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96078" y="5181600"/>
            <a:ext cx="1132682" cy="1118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41442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Some Possible Steps for </a:t>
            </a:r>
            <a:r>
              <a:rPr lang="en-US" i="1" dirty="0" err="1" smtClean="0"/>
              <a:t>MicroDesign</a:t>
            </a:r>
            <a:endParaRPr lang="en-US" i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73755" y="1905000"/>
          <a:ext cx="8423632" cy="2520696"/>
        </p:xfrm>
        <a:graphic>
          <a:graphicData uri="http://schemas.openxmlformats.org/drawingml/2006/table">
            <a:tbl>
              <a:tblPr/>
              <a:tblGrid>
                <a:gridCol w="1607445"/>
                <a:gridCol w="1761777"/>
                <a:gridCol w="1684611"/>
                <a:gridCol w="1684611"/>
                <a:gridCol w="1685188"/>
              </a:tblGrid>
              <a:tr h="2263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Calibri"/>
                          <a:ea typeface="Calibri"/>
                          <a:cs typeface="Times New Roman"/>
                        </a:rPr>
                        <a:t>Rewards</a:t>
                      </a:r>
                      <a:endParaRPr lang="en-US" sz="105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744" marR="537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C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Calibri"/>
                          <a:ea typeface="Calibri"/>
                          <a:cs typeface="Times New Roman"/>
                        </a:rPr>
                        <a:t>People</a:t>
                      </a:r>
                      <a:endParaRPr lang="en-US" sz="105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744" marR="53744" marT="0" marB="0">
                    <a:lnL w="12700" cap="flat" cmpd="sng" algn="ctr">
                      <a:solidFill>
                        <a:srgbClr val="EEEC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C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Calibri"/>
                          <a:ea typeface="Calibri"/>
                          <a:cs typeface="Times New Roman"/>
                        </a:rPr>
                        <a:t>Structure</a:t>
                      </a:r>
                      <a:endParaRPr lang="en-US" sz="105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744" marR="53744" marT="0" marB="0">
                    <a:lnL w="12700" cap="flat" cmpd="sng" algn="ctr">
                      <a:solidFill>
                        <a:srgbClr val="EEEC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C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Calibri"/>
                          <a:ea typeface="Calibri"/>
                          <a:cs typeface="Times New Roman"/>
                        </a:rPr>
                        <a:t>Processes</a:t>
                      </a:r>
                      <a:endParaRPr lang="en-US" sz="105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744" marR="53744" marT="0" marB="0">
                    <a:lnL w="12700" cap="flat" cmpd="sng" algn="ctr">
                      <a:solidFill>
                        <a:srgbClr val="EEEC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EEC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bg2"/>
                          </a:solidFill>
                          <a:latin typeface="Calibri"/>
                          <a:ea typeface="Calibri"/>
                          <a:cs typeface="Times New Roman"/>
                        </a:rPr>
                        <a:t>Symbols</a:t>
                      </a:r>
                      <a:endParaRPr lang="en-US" sz="1050" dirty="0">
                        <a:solidFill>
                          <a:schemeClr val="bg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744" marR="53744" marT="0" marB="0">
                    <a:lnL w="12700" cap="flat" cmpd="sng" algn="ctr">
                      <a:solidFill>
                        <a:srgbClr val="EEEC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4061"/>
                    </a:solidFill>
                  </a:tcPr>
                </a:tc>
              </a:tr>
              <a:tr h="2019469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Profit sharing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Ownership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 err="1">
                          <a:latin typeface="Calibri"/>
                          <a:ea typeface="Calibri"/>
                          <a:cs typeface="Times New Roman"/>
                        </a:rPr>
                        <a:t>Earnout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 incentives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Recognition for those who cooperate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744" marR="537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Hiring (firing)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Socialization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Job rotation/Career paths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744" marR="537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Centralized decision-making authority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Corporate mediators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Liaisons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Cross functional teams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Informal networks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744" marR="537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360</a:t>
                      </a:r>
                      <a:r>
                        <a:rPr lang="en-US" sz="1600" baseline="30000" dirty="0">
                          <a:latin typeface="Calibri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 performance measurement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Reporting &amp; project performance measures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744" marR="537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Heroes &amp; stories about cooperation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 marR="0" indent="-228600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Values &amp; beliefs</a:t>
                      </a:r>
                      <a:endParaRPr lang="en-US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744" marR="537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  <a:defRPr/>
            </a:pPr>
            <a:r>
              <a:rPr lang="en-US" sz="4000" i="1" dirty="0" smtClean="0">
                <a:sym typeface="Webdings" pitchFamily="18" charset="2"/>
              </a:rPr>
              <a:t> </a:t>
            </a:r>
            <a:r>
              <a:rPr lang="en-US" sz="4900" i="1" dirty="0" err="1" smtClean="0"/>
              <a:t>MicroDesign</a:t>
            </a:r>
            <a:r>
              <a:rPr lang="en-US" sz="4900" dirty="0" smtClean="0"/>
              <a:t> Take-</a:t>
            </a:r>
            <a:r>
              <a:rPr lang="en-US" sz="4900" dirty="0" err="1" smtClean="0"/>
              <a:t>Aways</a:t>
            </a:r>
            <a:r>
              <a:rPr lang="en-US" sz="4900" dirty="0" smtClean="0"/>
              <a:t>: Org. Design &amp; Competitive Advantage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600200"/>
            <a:ext cx="8077200" cy="4114800"/>
          </a:xfrm>
        </p:spPr>
        <p:txBody>
          <a:bodyPr lIns="0" rIns="0"/>
          <a:lstStyle/>
          <a:p>
            <a:pPr>
              <a:lnSpc>
                <a:spcPct val="75000"/>
              </a:lnSpc>
              <a:buSzPct val="100000"/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093757"/>
                </a:solidFill>
              </a:rPr>
              <a:t>Transaction costs</a:t>
            </a:r>
            <a:r>
              <a:rPr lang="en-US" dirty="0" smtClean="0">
                <a:solidFill>
                  <a:srgbClr val="093757"/>
                </a:solidFill>
              </a:rPr>
              <a:t> &amp; lost value</a:t>
            </a:r>
            <a:r>
              <a:rPr lang="en-US" b="1" dirty="0" smtClean="0">
                <a:solidFill>
                  <a:srgbClr val="093757"/>
                </a:solidFill>
              </a:rPr>
              <a:t>:</a:t>
            </a:r>
          </a:p>
          <a:p>
            <a:pPr lvl="1">
              <a:lnSpc>
                <a:spcPct val="75000"/>
              </a:lnSpc>
              <a:buSzPct val="100000"/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093757"/>
                </a:solidFill>
              </a:rPr>
              <a:t>Managerial self interest.</a:t>
            </a:r>
            <a:r>
              <a:rPr lang="en-US" dirty="0" smtClean="0">
                <a:solidFill>
                  <a:srgbClr val="093757"/>
                </a:solidFill>
              </a:rPr>
              <a:t> They looked out for their own divisions &amp; missed chances to create value for the firm.</a:t>
            </a:r>
          </a:p>
          <a:p>
            <a:pPr lvl="1">
              <a:lnSpc>
                <a:spcPct val="75000"/>
              </a:lnSpc>
              <a:buSzPct val="100000"/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093757"/>
                </a:solidFill>
              </a:rPr>
              <a:t>Imperfect/asymmetric information</a:t>
            </a:r>
            <a:r>
              <a:rPr lang="en-US" dirty="0" smtClean="0">
                <a:solidFill>
                  <a:srgbClr val="093757"/>
                </a:solidFill>
              </a:rPr>
              <a:t> poses hazards.</a:t>
            </a:r>
          </a:p>
          <a:p>
            <a:pPr>
              <a:lnSpc>
                <a:spcPct val="75000"/>
              </a:lnSpc>
              <a:spcBef>
                <a:spcPts val="1800"/>
              </a:spcBef>
              <a:buSzPct val="100000"/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093757"/>
                </a:solidFill>
              </a:rPr>
              <a:t>Levers</a:t>
            </a:r>
            <a:r>
              <a:rPr lang="en-US" dirty="0" smtClean="0">
                <a:solidFill>
                  <a:srgbClr val="093757"/>
                </a:solidFill>
              </a:rPr>
              <a:t> </a:t>
            </a:r>
            <a:r>
              <a:rPr lang="en-US" dirty="0">
                <a:solidFill>
                  <a:srgbClr val="093757"/>
                </a:solidFill>
              </a:rPr>
              <a:t>to </a:t>
            </a:r>
            <a:r>
              <a:rPr lang="en-US" dirty="0" smtClean="0">
                <a:solidFill>
                  <a:srgbClr val="093757"/>
                </a:solidFill>
              </a:rPr>
              <a:t>generate cooperation:</a:t>
            </a:r>
            <a:endParaRPr lang="en-US" dirty="0">
              <a:solidFill>
                <a:srgbClr val="093757"/>
              </a:solidFill>
            </a:endParaRPr>
          </a:p>
          <a:p>
            <a:pPr lvl="1">
              <a:lnSpc>
                <a:spcPct val="75000"/>
              </a:lnSpc>
              <a:buSzPct val="100000"/>
              <a:buFont typeface="Wingdings" pitchFamily="2" charset="2"/>
              <a:buChar char="§"/>
              <a:defRPr/>
            </a:pPr>
            <a:r>
              <a:rPr lang="en-US" b="1" dirty="0">
                <a:solidFill>
                  <a:srgbClr val="093757"/>
                </a:solidFill>
              </a:rPr>
              <a:t>Incentives </a:t>
            </a:r>
            <a:r>
              <a:rPr lang="en-US" dirty="0">
                <a:solidFill>
                  <a:srgbClr val="093757"/>
                </a:solidFill>
              </a:rPr>
              <a:t>(Division v. corp. profit, </a:t>
            </a:r>
            <a:r>
              <a:rPr lang="en-US" dirty="0" err="1">
                <a:solidFill>
                  <a:srgbClr val="093757"/>
                </a:solidFill>
              </a:rPr>
              <a:t>Earnout</a:t>
            </a:r>
            <a:r>
              <a:rPr lang="en-US" dirty="0">
                <a:solidFill>
                  <a:srgbClr val="093757"/>
                </a:solidFill>
              </a:rPr>
              <a:t>, Ownership</a:t>
            </a:r>
            <a:r>
              <a:rPr lang="en-US" dirty="0" smtClean="0">
                <a:solidFill>
                  <a:srgbClr val="093757"/>
                </a:solidFill>
              </a:rPr>
              <a:t>)</a:t>
            </a:r>
          </a:p>
          <a:p>
            <a:pPr lvl="1">
              <a:lnSpc>
                <a:spcPct val="75000"/>
              </a:lnSpc>
              <a:buSzPct val="100000"/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093757"/>
                </a:solidFill>
              </a:rPr>
              <a:t>People </a:t>
            </a:r>
            <a:r>
              <a:rPr lang="en-US" dirty="0" smtClean="0">
                <a:solidFill>
                  <a:srgbClr val="093757"/>
                </a:solidFill>
              </a:rPr>
              <a:t>(Hiring, socialization, job rotation)</a:t>
            </a:r>
            <a:endParaRPr lang="en-US" dirty="0">
              <a:solidFill>
                <a:srgbClr val="093757"/>
              </a:solidFill>
            </a:endParaRPr>
          </a:p>
          <a:p>
            <a:pPr lvl="1">
              <a:lnSpc>
                <a:spcPct val="75000"/>
              </a:lnSpc>
              <a:buSzPct val="100000"/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093757"/>
                </a:solidFill>
              </a:rPr>
              <a:t>Structure </a:t>
            </a:r>
            <a:r>
              <a:rPr lang="en-US" dirty="0">
                <a:solidFill>
                  <a:srgbClr val="093757"/>
                </a:solidFill>
              </a:rPr>
              <a:t>(</a:t>
            </a:r>
            <a:r>
              <a:rPr lang="en-US" dirty="0" smtClean="0">
                <a:solidFill>
                  <a:srgbClr val="093757"/>
                </a:solidFill>
              </a:rPr>
              <a:t>Liaisons, </a:t>
            </a:r>
            <a:r>
              <a:rPr lang="en-US" dirty="0">
                <a:solidFill>
                  <a:srgbClr val="093757"/>
                </a:solidFill>
              </a:rPr>
              <a:t>cross functional teams, </a:t>
            </a:r>
            <a:r>
              <a:rPr lang="en-US" dirty="0" smtClean="0">
                <a:solidFill>
                  <a:srgbClr val="093757"/>
                </a:solidFill>
              </a:rPr>
              <a:t>networks)</a:t>
            </a:r>
          </a:p>
          <a:p>
            <a:pPr lvl="1">
              <a:lnSpc>
                <a:spcPct val="75000"/>
              </a:lnSpc>
              <a:buSzPct val="100000"/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093757"/>
                </a:solidFill>
                <a:sym typeface="Wingdings" pitchFamily="2" charset="2"/>
              </a:rPr>
              <a:t>Processes </a:t>
            </a:r>
            <a:r>
              <a:rPr lang="en-US" dirty="0" smtClean="0">
                <a:solidFill>
                  <a:srgbClr val="093757"/>
                </a:solidFill>
                <a:sym typeface="Wingdings" pitchFamily="2" charset="2"/>
              </a:rPr>
              <a:t>(Reporting, measurement, meetings)</a:t>
            </a:r>
            <a:endParaRPr lang="en-US" dirty="0">
              <a:solidFill>
                <a:srgbClr val="093757"/>
              </a:solidFill>
              <a:sym typeface="Wingdings" pitchFamily="2" charset="2"/>
            </a:endParaRPr>
          </a:p>
          <a:p>
            <a:pPr lvl="1">
              <a:lnSpc>
                <a:spcPct val="75000"/>
              </a:lnSpc>
              <a:buSzPct val="100000"/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093757"/>
                </a:solidFill>
              </a:rPr>
              <a:t>Symbols </a:t>
            </a:r>
            <a:r>
              <a:rPr lang="en-US" dirty="0">
                <a:solidFill>
                  <a:srgbClr val="093757"/>
                </a:solidFill>
              </a:rPr>
              <a:t>(Shared values &amp; beliefs, Identity</a:t>
            </a:r>
            <a:r>
              <a:rPr lang="en-US" dirty="0" smtClean="0">
                <a:solidFill>
                  <a:srgbClr val="093757"/>
                </a:solidFill>
              </a:rPr>
              <a:t>)</a:t>
            </a:r>
          </a:p>
          <a:p>
            <a:pPr>
              <a:lnSpc>
                <a:spcPct val="75000"/>
              </a:lnSpc>
              <a:spcBef>
                <a:spcPts val="1800"/>
              </a:spcBef>
              <a:buSzPct val="100000"/>
              <a:buFont typeface="Wingdings" pitchFamily="2" charset="2"/>
              <a:buChar char="§"/>
              <a:defRPr/>
            </a:pPr>
            <a:r>
              <a:rPr lang="en-US" b="1" dirty="0" smtClean="0">
                <a:solidFill>
                  <a:srgbClr val="093757"/>
                </a:solidFill>
              </a:rPr>
              <a:t>Sustainable</a:t>
            </a:r>
            <a:r>
              <a:rPr lang="en-US" dirty="0" smtClean="0">
                <a:solidFill>
                  <a:srgbClr val="093757"/>
                </a:solidFill>
              </a:rPr>
              <a:t> advantage may result for problems requiring unique combinations of the levers.</a:t>
            </a:r>
          </a:p>
        </p:txBody>
      </p:sp>
      <p:sp>
        <p:nvSpPr>
          <p:cNvPr id="181252" name="Line 4"/>
          <p:cNvSpPr>
            <a:spLocks noChangeShapeType="1"/>
          </p:cNvSpPr>
          <p:nvPr/>
        </p:nvSpPr>
        <p:spPr bwMode="auto">
          <a:xfrm>
            <a:off x="190500" y="1219200"/>
            <a:ext cx="8686800" cy="0"/>
          </a:xfrm>
          <a:prstGeom prst="line">
            <a:avLst/>
          </a:prstGeom>
          <a:noFill/>
          <a:ln w="28575"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50000">
                  <a:srgbClr val="2073AC"/>
                </a:gs>
                <a:gs pos="100000">
                  <a:schemeClr val="accent3">
                    <a:lumMod val="50000"/>
                  </a:schemeClr>
                </a:gs>
              </a:gsLst>
              <a:lin ang="10800000" scaled="1"/>
              <a:tileRect/>
            </a:gra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p:blipFill>
        <p:spPr bwMode="auto">
          <a:xfrm>
            <a:off x="8001000" y="5410200"/>
            <a:ext cx="914400" cy="76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1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12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1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12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66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12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1" grpId="0" build="p"/>
      <p:bldP spid="18125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0" y="46037"/>
            <a:ext cx="9144000" cy="715963"/>
          </a:xfrm>
        </p:spPr>
        <p:txBody>
          <a:bodyPr/>
          <a:lstStyle/>
          <a:p>
            <a:r>
              <a:rPr lang="en-US" dirty="0" smtClean="0"/>
              <a:t>Our Next Weekend Together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885825" y="1447800"/>
            <a:ext cx="7372350" cy="4419600"/>
          </a:xfrm>
        </p:spPr>
        <p:txBody>
          <a:bodyPr/>
          <a:lstStyle/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Wrap up Internal Analysis (Fri 12/2 PM)</a:t>
            </a:r>
          </a:p>
          <a:p>
            <a:pPr lvl="1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eHarmony case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(Poll)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Corporate/Multi business strategy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Value Creation and M&amp;A (Sat 12/3 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PM)</a:t>
            </a:r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Operational economies and core competence</a:t>
            </a:r>
          </a:p>
          <a:p>
            <a:pPr marL="712787" lvl="2" indent="-173038"/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Video case: 3M </a:t>
            </a:r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Laserdisk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M&amp;A and bidding wars</a:t>
            </a:r>
          </a:p>
          <a:p>
            <a:pPr marL="712787" lvl="2" indent="-173038"/>
            <a:r>
              <a:rPr lang="en-US" dirty="0" smtClean="0">
                <a:solidFill>
                  <a:srgbClr val="17517A">
                    <a:lumMod val="50000"/>
                  </a:srgbClr>
                </a:solidFill>
              </a:rPr>
              <a:t>Exercise: Gourmet Adventures</a:t>
            </a:r>
            <a:endParaRPr lang="en-US" dirty="0">
              <a:solidFill>
                <a:srgbClr val="17517A">
                  <a:lumMod val="50000"/>
                </a:srgbClr>
              </a:solidFill>
            </a:endParaRPr>
          </a:p>
          <a:p>
            <a:pPr lvl="1">
              <a:spcBef>
                <a:spcPts val="1200"/>
              </a:spcBef>
            </a:pPr>
            <a:endParaRPr lang="en-US" sz="18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75117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6" name="Picture 2" descr="http://2.bp.blogspot.com/_Gmj4Oxw64Ao/SS626fpkq7I/AAAAAAAACFM/a0RQUGZ94Xo/s400/Thanksgiving+Cartoon.jpg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 l="12085" r="5504"/>
          <a:stretch>
            <a:fillRect/>
          </a:stretch>
        </p:blipFill>
        <p:spPr bwMode="auto">
          <a:xfrm>
            <a:off x="4853940" y="533400"/>
            <a:ext cx="3604260" cy="5285232"/>
          </a:xfrm>
          <a:prstGeom prst="rect">
            <a:avLst/>
          </a:prstGeom>
          <a:ln>
            <a:noFill/>
          </a:ln>
          <a:effectLst>
            <a:outerShdw blurRad="304800" dist="1778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6788" name="Picture 4" descr="http://www.johnnyroberts.tv/.a/6a00d8353b7cab69e20120a6ddc4f1970b-800w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533400"/>
            <a:ext cx="3630386" cy="5289098"/>
          </a:xfrm>
          <a:prstGeom prst="rect">
            <a:avLst/>
          </a:prstGeom>
          <a:ln>
            <a:noFill/>
          </a:ln>
          <a:effectLst>
            <a:outerShdw blurRad="304800" dist="1778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228600" y="0"/>
            <a:ext cx="8686800" cy="112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5000"/>
              </a:lnSpc>
            </a:pPr>
            <a:r>
              <a:rPr lang="en-US" sz="4400" b="1" dirty="0">
                <a:solidFill>
                  <a:srgbClr val="0B446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Transaction Cost </a:t>
            </a:r>
            <a:r>
              <a:rPr lang="en-US" sz="4400" b="1" dirty="0" smtClean="0">
                <a:solidFill>
                  <a:srgbClr val="0B446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Economics &amp; Competitive Advantage</a:t>
            </a:r>
            <a:endParaRPr lang="en-US" sz="4400" b="1" dirty="0">
              <a:solidFill>
                <a:srgbClr val="0B446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723900" y="1470025"/>
            <a:ext cx="7696200" cy="433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8600" indent="-228600" eaLnBrk="0" hangingPunct="0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50000"/>
                </a:schemeClr>
              </a:buClr>
              <a:buFont typeface="Wingdings" pitchFamily="2" charset="2"/>
              <a:buChar char="§"/>
            </a:pP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Costs or frictions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 often occur due to:</a:t>
            </a:r>
            <a:endParaRPr lang="en-US" sz="28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  <a:p>
            <a:pPr lvl="1" indent="-228600" eaLnBrk="0" hangingPunct="0">
              <a:lnSpc>
                <a:spcPct val="80000"/>
              </a:lnSpc>
              <a:spcAft>
                <a:spcPts val="600"/>
              </a:spcAft>
              <a:buClr>
                <a:srgbClr val="195985"/>
              </a:buCl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Opportunism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: People act in a self-interested manner</a:t>
            </a:r>
          </a:p>
          <a:p>
            <a:pPr lvl="1" indent="-228600" eaLnBrk="0" hangingPunct="0">
              <a:lnSpc>
                <a:spcPct val="80000"/>
              </a:lnSpc>
              <a:spcAft>
                <a:spcPts val="600"/>
              </a:spcAft>
              <a:buClr>
                <a:srgbClr val="195985"/>
              </a:buCl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Bounded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rationality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: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People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act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rationally subject to cognitive limitations (experience, info, &amp; perception).</a:t>
            </a:r>
            <a:endParaRPr lang="en-US" sz="24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  <a:p>
            <a:pPr lvl="1" indent="-228600" eaLnBrk="0" hangingPunct="0">
              <a:lnSpc>
                <a:spcPct val="80000"/>
              </a:lnSpc>
              <a:spcAft>
                <a:spcPts val="600"/>
              </a:spcAft>
              <a:buClr>
                <a:srgbClr val="195985"/>
              </a:buClr>
              <a:buFont typeface="Wingdings" pitchFamily="2" charset="2"/>
              <a:buChar char="§"/>
            </a:pP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Asset 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specificity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>: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Some investments create assets that are hard to apply in other contexts. </a:t>
            </a:r>
          </a:p>
          <a:p>
            <a:pPr marL="228600" lvl="0" indent="-228600" eaLnBrk="0" hangingPunct="0"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Clr>
                <a:srgbClr val="17517A">
                  <a:lumMod val="50000"/>
                </a:srgbClr>
              </a:buClr>
              <a:buFont typeface="Wingdings" pitchFamily="2" charset="2"/>
              <a:buChar char="§"/>
            </a:pPr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Best practices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. Some organizational designs are more efficient at minimizing costs (e.g., VI).</a:t>
            </a:r>
          </a:p>
          <a:p>
            <a:pPr marL="228600" lvl="0" indent="-228600" eaLnBrk="0" hangingPunct="0"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  <a:buClr>
                <a:srgbClr val="17517A">
                  <a:lumMod val="50000"/>
                </a:srgbClr>
              </a:buClr>
              <a:buFont typeface="Wingdings" pitchFamily="2" charset="2"/>
              <a:buChar char="§"/>
            </a:pPr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Competitive advantage</a:t>
            </a:r>
            <a:r>
              <a:rPr lang="en-US" sz="2800" i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. Some firms may be better at minimizing transaction costs and this can be hard to imitate.</a:t>
            </a:r>
            <a:endParaRPr lang="en-US" sz="2400" i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028" name="Picture 4" descr="http://nimg.sulekha.com/others/original700/oliver-williamson-2009-10-12-17-40-12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l="46250" t="17621" r="18750" b="1322"/>
          <a:stretch>
            <a:fillRect/>
          </a:stretch>
        </p:blipFill>
        <p:spPr bwMode="auto">
          <a:xfrm flipH="1">
            <a:off x="8077200" y="4724400"/>
            <a:ext cx="914400" cy="1502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8077200" y="5899394"/>
            <a:ext cx="914400" cy="3301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en-US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Oliver Williamson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457981"/>
            <a:ext cx="8534400" cy="457200"/>
          </a:xfrm>
        </p:spPr>
        <p:txBody>
          <a:bodyPr lIns="0" tIns="0" rIns="0" bIns="0">
            <a:noAutofit/>
          </a:bodyPr>
          <a:lstStyle/>
          <a:p>
            <a:pPr>
              <a:defRPr/>
            </a:pPr>
            <a:r>
              <a:rPr lang="en-US" dirty="0" smtClean="0">
                <a:solidFill>
                  <a:srgbClr val="17517A"/>
                </a:solidFill>
              </a:rPr>
              <a:t>Minimizing Transaction Costs at </a:t>
            </a:r>
            <a:r>
              <a:rPr lang="en-US" sz="3200" i="1" dirty="0" smtClean="0">
                <a:sym typeface="Webdings" pitchFamily="18" charset="2"/>
              </a:rPr>
              <a:t> </a:t>
            </a:r>
            <a:r>
              <a:rPr lang="en-US" i="1" dirty="0" err="1" smtClean="0"/>
              <a:t>MicroDesign</a:t>
            </a:r>
            <a:endParaRPr lang="en-US" i="1" dirty="0" smtClean="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581400" y="1762781"/>
            <a:ext cx="1981200" cy="523220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rgbClr val="093757"/>
                </a:solidFill>
                <a:latin typeface="+mn-lt"/>
              </a:rPr>
              <a:t>10/18/10</a:t>
            </a:r>
            <a:endParaRPr lang="en-US" sz="2800" dirty="0">
              <a:solidFill>
                <a:srgbClr val="093757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1175905" y="3290223"/>
            <a:ext cx="6792190" cy="2348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Management Dilemmas and Strategic Assets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752600"/>
            <a:ext cx="6858000" cy="3200400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ct val="50000"/>
              </a:spcBef>
              <a:buFontTx/>
              <a:buNone/>
            </a:pPr>
            <a:r>
              <a:rPr lang="en-US" dirty="0"/>
              <a:t>Like human assets, an oil field may be a strategic asset.  However, </a:t>
            </a:r>
            <a:r>
              <a:rPr lang="en-US" dirty="0" smtClean="0"/>
              <a:t>an </a:t>
            </a:r>
            <a:r>
              <a:rPr lang="en-US" dirty="0"/>
              <a:t>oil field</a:t>
            </a:r>
          </a:p>
          <a:p>
            <a:pPr lvl="1">
              <a:lnSpc>
                <a:spcPct val="75000"/>
              </a:lnSpc>
              <a:spcBef>
                <a:spcPct val="50000"/>
              </a:spcBef>
            </a:pPr>
            <a:r>
              <a:rPr lang="en-US" sz="2400" dirty="0"/>
              <a:t>cannot quit and move to a competing firm</a:t>
            </a:r>
          </a:p>
          <a:p>
            <a:pPr lvl="1">
              <a:lnSpc>
                <a:spcPct val="75000"/>
              </a:lnSpc>
              <a:spcBef>
                <a:spcPct val="50000"/>
              </a:spcBef>
            </a:pPr>
            <a:r>
              <a:rPr lang="en-US" sz="2400" dirty="0"/>
              <a:t>cannot demand higher or more equitable wages</a:t>
            </a:r>
          </a:p>
          <a:p>
            <a:pPr lvl="1">
              <a:lnSpc>
                <a:spcPct val="75000"/>
              </a:lnSpc>
              <a:spcBef>
                <a:spcPct val="50000"/>
              </a:spcBef>
            </a:pPr>
            <a:r>
              <a:rPr lang="en-US" sz="2400" dirty="0"/>
              <a:t>cannot reject the firm's authority or be unmotivated</a:t>
            </a:r>
          </a:p>
          <a:p>
            <a:pPr lvl="1">
              <a:lnSpc>
                <a:spcPct val="75000"/>
              </a:lnSpc>
              <a:spcBef>
                <a:spcPct val="50000"/>
              </a:spcBef>
            </a:pPr>
            <a:r>
              <a:rPr lang="en-US" sz="2400" dirty="0"/>
              <a:t>need not be satisfied with supervision, coworkers, or promotions.</a:t>
            </a:r>
          </a:p>
        </p:txBody>
      </p:sp>
      <p:pic>
        <p:nvPicPr>
          <p:cNvPr id="5" name="Picture 16" descr="C:\Users\rcoff\AppData\Local\Microsoft\Windows\Temporary Internet Files\Content.IE5\QESJZ4BL\MC90014969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4477103"/>
            <a:ext cx="2286000" cy="1771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404182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4756150" y="2592388"/>
            <a:ext cx="609600" cy="1295400"/>
            <a:chOff x="4832350" y="2592388"/>
            <a:chExt cx="609600" cy="1295400"/>
          </a:xfrm>
        </p:grpSpPr>
        <p:cxnSp>
          <p:nvCxnSpPr>
            <p:cNvPr id="38" name="Straight Arrow Connector 37"/>
            <p:cNvCxnSpPr/>
            <p:nvPr/>
          </p:nvCxnSpPr>
          <p:spPr>
            <a:xfrm>
              <a:off x="4832350" y="2592388"/>
              <a:ext cx="609600" cy="1588"/>
            </a:xfrm>
            <a:prstGeom prst="straightConnector1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stealth" w="med" len="med"/>
            </a:ln>
            <a:effectLst>
              <a:outerShdw dist="35921" dir="2700000" algn="ctr" rotWithShape="0">
                <a:schemeClr val="bg2"/>
              </a:outerShdw>
            </a:effectLst>
          </p:spPr>
        </p:cxnSp>
        <p:cxnSp>
          <p:nvCxnSpPr>
            <p:cNvPr id="27" name="Straight Arrow Connector 26"/>
            <p:cNvCxnSpPr/>
            <p:nvPr/>
          </p:nvCxnSpPr>
          <p:spPr>
            <a:xfrm>
              <a:off x="4908550" y="3886200"/>
              <a:ext cx="533400" cy="1588"/>
            </a:xfrm>
            <a:prstGeom prst="straightConnector1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stealth" w="med" len="med"/>
            </a:ln>
            <a:effectLst>
              <a:outerShdw dist="35921" dir="2700000" algn="ctr" rotWithShape="0">
                <a:schemeClr val="bg2"/>
              </a:outerShdw>
            </a:effectLst>
          </p:spPr>
        </p:cxnSp>
      </p:grpSp>
      <p:grpSp>
        <p:nvGrpSpPr>
          <p:cNvPr id="28" name="Group 27"/>
          <p:cNvGrpSpPr/>
          <p:nvPr/>
        </p:nvGrpSpPr>
        <p:grpSpPr>
          <a:xfrm>
            <a:off x="5289550" y="1447800"/>
            <a:ext cx="3733800" cy="3810000"/>
            <a:chOff x="5410200" y="1600200"/>
            <a:chExt cx="3733800" cy="3810000"/>
          </a:xfrm>
        </p:grpSpPr>
        <p:sp>
          <p:nvSpPr>
            <p:cNvPr id="29" name="Oval 28"/>
            <p:cNvSpPr/>
            <p:nvPr/>
          </p:nvSpPr>
          <p:spPr>
            <a:xfrm>
              <a:off x="5410200" y="1600200"/>
              <a:ext cx="3733800" cy="3810000"/>
            </a:xfrm>
            <a:prstGeom prst="ellipse">
              <a:avLst/>
            </a:prstGeom>
            <a:solidFill>
              <a:schemeClr val="bg2">
                <a:alpha val="8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6"/>
            <p:cNvGrpSpPr/>
            <p:nvPr/>
          </p:nvGrpSpPr>
          <p:grpSpPr>
            <a:xfrm>
              <a:off x="5562600" y="1670540"/>
              <a:ext cx="3405553" cy="3434857"/>
              <a:chOff x="2133599" y="1210866"/>
              <a:chExt cx="4843454" cy="4885134"/>
            </a:xfrm>
          </p:grpSpPr>
          <p:sp>
            <p:nvSpPr>
              <p:cNvPr id="31" name="5-Point Star 30"/>
              <p:cNvSpPr/>
              <p:nvPr/>
            </p:nvSpPr>
            <p:spPr>
              <a:xfrm>
                <a:off x="2209799" y="1447800"/>
                <a:ext cx="4724401" cy="4572001"/>
              </a:xfrm>
              <a:prstGeom prst="star5">
                <a:avLst/>
              </a:prstGeom>
              <a:solidFill>
                <a:srgbClr val="0B446C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400"/>
              </a:p>
            </p:txBody>
          </p:sp>
          <p:sp>
            <p:nvSpPr>
              <p:cNvPr id="32" name="Diamond 31"/>
              <p:cNvSpPr/>
              <p:nvPr/>
            </p:nvSpPr>
            <p:spPr>
              <a:xfrm>
                <a:off x="3930096" y="1210866"/>
                <a:ext cx="1283806" cy="1742308"/>
              </a:xfrm>
              <a:prstGeom prst="diamond">
                <a:avLst/>
              </a:prstGeom>
              <a:solidFill>
                <a:srgbClr val="093757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r>
                  <a:rPr lang="en-US" sz="1700" b="1" dirty="0" smtClean="0"/>
                  <a:t>Strategy</a:t>
                </a:r>
                <a:endParaRPr lang="en-US" sz="1700" dirty="0"/>
              </a:p>
            </p:txBody>
          </p:sp>
          <p:sp>
            <p:nvSpPr>
              <p:cNvPr id="33" name="Oval 32"/>
              <p:cNvSpPr/>
              <p:nvPr/>
            </p:nvSpPr>
            <p:spPr bwMode="auto">
              <a:xfrm>
                <a:off x="5601546" y="2694094"/>
                <a:ext cx="1375507" cy="1192107"/>
              </a:xfrm>
              <a:prstGeom prst="ellipse">
                <a:avLst/>
              </a:prstGeom>
              <a:solidFill>
                <a:srgbClr val="093757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r>
                  <a:rPr lang="en-US" sz="1700" b="1" dirty="0" smtClean="0"/>
                  <a:t>Structure</a:t>
                </a:r>
                <a:endParaRPr lang="en-US" sz="1700" dirty="0"/>
              </a:p>
            </p:txBody>
          </p:sp>
          <p:sp>
            <p:nvSpPr>
              <p:cNvPr id="34" name="Oval 33"/>
              <p:cNvSpPr/>
              <p:nvPr/>
            </p:nvSpPr>
            <p:spPr bwMode="auto">
              <a:xfrm>
                <a:off x="2133599" y="2694094"/>
                <a:ext cx="1375507" cy="1192107"/>
              </a:xfrm>
              <a:prstGeom prst="ellipse">
                <a:avLst/>
              </a:prstGeom>
              <a:solidFill>
                <a:srgbClr val="093757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r>
                  <a:rPr lang="en-US" sz="1700" b="1" dirty="0" smtClean="0"/>
                  <a:t>People</a:t>
                </a:r>
                <a:endParaRPr lang="en-US" sz="1700" dirty="0"/>
              </a:p>
            </p:txBody>
          </p:sp>
          <p:sp>
            <p:nvSpPr>
              <p:cNvPr id="35" name="Oval 34"/>
              <p:cNvSpPr/>
              <p:nvPr/>
            </p:nvSpPr>
            <p:spPr bwMode="auto">
              <a:xfrm>
                <a:off x="4951306" y="4903893"/>
                <a:ext cx="1375507" cy="1192107"/>
              </a:xfrm>
              <a:prstGeom prst="ellipse">
                <a:avLst/>
              </a:prstGeom>
              <a:solidFill>
                <a:srgbClr val="093757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r>
                  <a:rPr lang="en-US" sz="1700" b="1" dirty="0" smtClean="0"/>
                  <a:t>Processes</a:t>
                </a:r>
                <a:endParaRPr lang="en-US" sz="1700" dirty="0"/>
              </a:p>
            </p:txBody>
          </p:sp>
          <p:sp>
            <p:nvSpPr>
              <p:cNvPr id="36" name="Oval 35"/>
              <p:cNvSpPr/>
              <p:nvPr/>
            </p:nvSpPr>
            <p:spPr bwMode="auto">
              <a:xfrm>
                <a:off x="2817186" y="4903893"/>
                <a:ext cx="1375507" cy="1192107"/>
              </a:xfrm>
              <a:prstGeom prst="ellipse">
                <a:avLst/>
              </a:prstGeom>
              <a:solidFill>
                <a:srgbClr val="093757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r>
                  <a:rPr lang="en-US" sz="1700" b="1" dirty="0" smtClean="0"/>
                  <a:t>Rewards</a:t>
                </a:r>
                <a:endParaRPr lang="en-US" sz="1700" dirty="0"/>
              </a:p>
            </p:txBody>
          </p:sp>
          <p:sp>
            <p:nvSpPr>
              <p:cNvPr id="37" name="Oval 36"/>
              <p:cNvSpPr/>
              <p:nvPr/>
            </p:nvSpPr>
            <p:spPr bwMode="auto">
              <a:xfrm>
                <a:off x="3884247" y="3303694"/>
                <a:ext cx="1375507" cy="1192107"/>
              </a:xfrm>
              <a:prstGeom prst="ellipse">
                <a:avLst/>
              </a:prstGeom>
              <a:solidFill>
                <a:srgbClr val="093757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>
                  <a:defRPr/>
                </a:pPr>
                <a:r>
                  <a:rPr lang="en-US" sz="1700" b="1" dirty="0" smtClean="0"/>
                  <a:t>Symbols</a:t>
                </a:r>
                <a:endParaRPr lang="en-US" sz="1700" dirty="0"/>
              </a:p>
            </p:txBody>
          </p:sp>
        </p:grpSp>
      </p:grpSp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0"/>
            <a:ext cx="7239000" cy="1143000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 Assets &amp; Management Dilemmas</a:t>
            </a: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381001" y="2290763"/>
            <a:ext cx="4451351" cy="2276475"/>
            <a:chOff x="316" y="1991"/>
            <a:chExt cx="2804" cy="1434"/>
          </a:xfrm>
        </p:grpSpPr>
        <p:sp>
          <p:nvSpPr>
            <p:cNvPr id="207876" name="Line 4"/>
            <p:cNvSpPr>
              <a:spLocks noChangeShapeType="1"/>
            </p:cNvSpPr>
            <p:nvPr/>
          </p:nvSpPr>
          <p:spPr bwMode="auto">
            <a:xfrm>
              <a:off x="960" y="2183"/>
              <a:ext cx="72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stealth" w="med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7878" name="Line 6"/>
            <p:cNvSpPr>
              <a:spLocks noChangeShapeType="1"/>
            </p:cNvSpPr>
            <p:nvPr/>
          </p:nvSpPr>
          <p:spPr bwMode="auto">
            <a:xfrm>
              <a:off x="878" y="2996"/>
              <a:ext cx="802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stealth" w="med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07879" name="Text Box 7"/>
            <p:cNvSpPr txBox="1">
              <a:spLocks noChangeArrowheads="1"/>
            </p:cNvSpPr>
            <p:nvPr/>
          </p:nvSpPr>
          <p:spPr bwMode="auto">
            <a:xfrm>
              <a:off x="316" y="1991"/>
              <a:ext cx="1124" cy="1434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381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anchor="ctr" anchorCtr="0">
              <a:noAutofit/>
            </a:bodyPr>
            <a:lstStyle/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sz="2400" b="1" dirty="0" smtClean="0">
                  <a:solidFill>
                    <a:schemeClr val="bg2"/>
                  </a:solidFill>
                  <a:latin typeface="+mn-lt"/>
                </a:rPr>
                <a:t>Sources of Inimitability</a:t>
              </a:r>
            </a:p>
            <a:p>
              <a:pPr marL="173038" indent="-173038">
                <a:lnSpc>
                  <a:spcPct val="80000"/>
                </a:lnSpc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200" dirty="0" smtClean="0">
                  <a:solidFill>
                    <a:schemeClr val="bg2"/>
                  </a:solidFill>
                  <a:latin typeface="+mn-lt"/>
                </a:rPr>
                <a:t>Firm- Specificity</a:t>
              </a:r>
            </a:p>
            <a:p>
              <a:pPr marL="173038" indent="-173038">
                <a:lnSpc>
                  <a:spcPct val="80000"/>
                </a:lnSpc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200" dirty="0" smtClean="0">
                  <a:solidFill>
                    <a:schemeClr val="bg2"/>
                  </a:solidFill>
                  <a:latin typeface="+mn-lt"/>
                </a:rPr>
                <a:t>Causal ambiguity</a:t>
              </a:r>
            </a:p>
            <a:p>
              <a:pPr marL="173038" indent="-173038">
                <a:lnSpc>
                  <a:spcPct val="80000"/>
                </a:lnSpc>
                <a:spcBef>
                  <a:spcPts val="600"/>
                </a:spcBef>
                <a:buFont typeface="Wingdings" pitchFamily="2" charset="2"/>
                <a:buChar char="§"/>
              </a:pPr>
              <a:r>
                <a:rPr lang="en-US" sz="2200" dirty="0" smtClean="0">
                  <a:solidFill>
                    <a:schemeClr val="bg2"/>
                  </a:solidFill>
                  <a:latin typeface="+mn-lt"/>
                </a:rPr>
                <a:t>Complexity</a:t>
              </a:r>
              <a:endParaRPr lang="en-US" sz="2200" dirty="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207882" name="Text Box 10"/>
            <p:cNvSpPr txBox="1">
              <a:spLocks noChangeArrowheads="1"/>
            </p:cNvSpPr>
            <p:nvPr/>
          </p:nvSpPr>
          <p:spPr bwMode="auto">
            <a:xfrm>
              <a:off x="1680" y="1996"/>
              <a:ext cx="1440" cy="394"/>
            </a:xfrm>
            <a:prstGeom prst="rect">
              <a:avLst/>
            </a:prstGeom>
            <a:solidFill>
              <a:srgbClr val="0B446C"/>
            </a:solidFill>
            <a:ln w="381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/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sz="2400" b="1" dirty="0">
                  <a:solidFill>
                    <a:schemeClr val="bg2"/>
                  </a:solidFill>
                  <a:latin typeface="+mn-lt"/>
                </a:rPr>
                <a:t>Threat of Turnover</a:t>
              </a:r>
            </a:p>
          </p:txBody>
        </p:sp>
        <p:sp>
          <p:nvSpPr>
            <p:cNvPr id="207883" name="Rectangle 11"/>
            <p:cNvSpPr>
              <a:spLocks noChangeArrowheads="1"/>
            </p:cNvSpPr>
            <p:nvPr/>
          </p:nvSpPr>
          <p:spPr bwMode="auto">
            <a:xfrm>
              <a:off x="1680" y="2514"/>
              <a:ext cx="1440" cy="911"/>
            </a:xfrm>
            <a:prstGeom prst="rect">
              <a:avLst/>
            </a:prstGeom>
            <a:solidFill>
              <a:srgbClr val="0B446C"/>
            </a:solidFill>
            <a:ln w="38100">
              <a:noFill/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ct val="15000"/>
                </a:spcBef>
              </a:pPr>
              <a:endParaRPr lang="en-US" sz="4400" b="1" dirty="0">
                <a:solidFill>
                  <a:schemeClr val="bg2"/>
                </a:solidFill>
                <a:latin typeface="+mn-lt"/>
              </a:endParaRPr>
            </a:p>
            <a:p>
              <a:pPr algn="l">
                <a:lnSpc>
                  <a:spcPct val="80000"/>
                </a:lnSpc>
                <a:spcBef>
                  <a:spcPts val="0"/>
                </a:spcBef>
                <a:buFont typeface="Wingdings" pitchFamily="2" charset="2"/>
                <a:buChar char="§"/>
              </a:pPr>
              <a:r>
                <a:rPr lang="en-US" sz="2200" dirty="0">
                  <a:solidFill>
                    <a:schemeClr val="bg2"/>
                  </a:solidFill>
                  <a:latin typeface="+mn-lt"/>
                </a:rPr>
                <a:t>Hiring</a:t>
              </a:r>
            </a:p>
            <a:p>
              <a:pPr algn="l">
                <a:lnSpc>
                  <a:spcPct val="80000"/>
                </a:lnSpc>
                <a:spcBef>
                  <a:spcPts val="0"/>
                </a:spcBef>
                <a:buFont typeface="Wingdings" pitchFamily="2" charset="2"/>
                <a:buChar char="§"/>
              </a:pPr>
              <a:r>
                <a:rPr lang="en-US" sz="2200" dirty="0">
                  <a:solidFill>
                    <a:schemeClr val="bg2"/>
                  </a:solidFill>
                  <a:latin typeface="+mn-lt"/>
                </a:rPr>
                <a:t>Motivation</a:t>
              </a:r>
            </a:p>
            <a:p>
              <a:pPr algn="l">
                <a:lnSpc>
                  <a:spcPct val="80000"/>
                </a:lnSpc>
                <a:spcBef>
                  <a:spcPts val="0"/>
                </a:spcBef>
                <a:buFont typeface="Wingdings" pitchFamily="2" charset="2"/>
                <a:buChar char="§"/>
              </a:pPr>
              <a:r>
                <a:rPr lang="en-US" sz="2200" dirty="0">
                  <a:solidFill>
                    <a:schemeClr val="bg2"/>
                  </a:solidFill>
                  <a:latin typeface="+mn-lt"/>
                </a:rPr>
                <a:t>Decision-making</a:t>
              </a:r>
            </a:p>
          </p:txBody>
        </p:sp>
        <p:sp>
          <p:nvSpPr>
            <p:cNvPr id="207898" name="Text Box 26" descr="Brown marble"/>
            <p:cNvSpPr txBox="1">
              <a:spLocks noChangeArrowheads="1"/>
            </p:cNvSpPr>
            <p:nvPr/>
          </p:nvSpPr>
          <p:spPr bwMode="auto">
            <a:xfrm>
              <a:off x="1680" y="2530"/>
              <a:ext cx="1437" cy="20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sz="2400" b="1" dirty="0">
                  <a:solidFill>
                    <a:schemeClr val="bg2"/>
                  </a:solidFill>
                  <a:latin typeface="+mn-lt"/>
                </a:rPr>
                <a:t>Information Dilemmas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58573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>
            <a:noAutofit/>
          </a:bodyPr>
          <a:lstStyle/>
          <a:p>
            <a:r>
              <a:rPr lang="en-US" sz="4400" dirty="0" smtClean="0"/>
              <a:t>Geek Olympics or Crafty Recruiting?</a:t>
            </a:r>
            <a:endParaRPr lang="en-US" sz="4400" dirty="0"/>
          </a:p>
        </p:txBody>
      </p:sp>
      <p:pic>
        <p:nvPicPr>
          <p:cNvPr id="1026" name="Picture 2" descr="http://mathworld.wolfram.com/news/2004-10-13/google/Billboard_1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1616" t="5877" r="3030" b="13774"/>
          <a:stretch>
            <a:fillRect/>
          </a:stretch>
        </p:blipFill>
        <p:spPr bwMode="auto">
          <a:xfrm>
            <a:off x="1104900" y="1601491"/>
            <a:ext cx="6934201" cy="4113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67180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Why aren’t you using a Xerox PC?</a:t>
            </a:r>
          </a:p>
        </p:txBody>
      </p:sp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037" y="990600"/>
            <a:ext cx="8335926" cy="48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685800"/>
          </a:xfrm>
        </p:spPr>
        <p:txBody>
          <a:bodyPr>
            <a:noAutofit/>
          </a:bodyPr>
          <a:lstStyle/>
          <a:p>
            <a:r>
              <a:rPr lang="en-US" sz="4400" dirty="0" smtClean="0"/>
              <a:t>Research on Internal vs. External</a:t>
            </a:r>
            <a:endParaRPr lang="en-US" sz="6000" dirty="0" smtClean="0"/>
          </a:p>
        </p:txBody>
      </p:sp>
      <p:graphicFrame>
        <p:nvGraphicFramePr>
          <p:cNvPr id="6" name="Object 1027"/>
          <p:cNvGraphicFramePr>
            <a:graphicFrameLocks noChangeAspect="1"/>
          </p:cNvGraphicFramePr>
          <p:nvPr/>
        </p:nvGraphicFramePr>
        <p:xfrm>
          <a:off x="228600" y="533400"/>
          <a:ext cx="86868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9" name="Text Box 1028"/>
          <p:cNvSpPr txBox="1">
            <a:spLocks noChangeArrowheads="1"/>
          </p:cNvSpPr>
          <p:nvPr/>
        </p:nvSpPr>
        <p:spPr bwMode="auto">
          <a:xfrm>
            <a:off x="457200" y="6019800"/>
            <a:ext cx="57342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1600" u="sng" dirty="0">
                <a:latin typeface="+mn-lt"/>
              </a:rPr>
              <a:t>Source:</a:t>
            </a:r>
            <a:r>
              <a:rPr lang="en-US" sz="1600" dirty="0">
                <a:latin typeface="+mn-lt"/>
              </a:rPr>
              <a:t>  </a:t>
            </a:r>
            <a:r>
              <a:rPr lang="en-US" sz="1600" dirty="0" err="1">
                <a:latin typeface="+mn-lt"/>
              </a:rPr>
              <a:t>McGahan</a:t>
            </a:r>
            <a:r>
              <a:rPr lang="en-US" sz="1600" dirty="0">
                <a:latin typeface="+mn-lt"/>
              </a:rPr>
              <a:t> &amp; Porter (1997 </a:t>
            </a:r>
            <a:r>
              <a:rPr lang="en-US" sz="1600" i="1" dirty="0">
                <a:latin typeface="+mn-lt"/>
              </a:rPr>
              <a:t>Strategic Management Journal</a:t>
            </a:r>
            <a:r>
              <a:rPr lang="en-US" sz="1600" dirty="0">
                <a:latin typeface="+mn-lt"/>
              </a:rPr>
              <a:t>)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Karl is #10 in the World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295400" y="838200"/>
            <a:ext cx="6626352" cy="5303520"/>
            <a:chOff x="1295400" y="838200"/>
            <a:chExt cx="6626352" cy="5303520"/>
          </a:xfrm>
        </p:grpSpPr>
        <p:pic>
          <p:nvPicPr>
            <p:cNvPr id="14848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r="32203"/>
            <a:stretch>
              <a:fillRect/>
            </a:stretch>
          </p:blipFill>
          <p:spPr bwMode="auto">
            <a:xfrm>
              <a:off x="1295400" y="838200"/>
              <a:ext cx="3042806" cy="53035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" name="Rectangle 4"/>
            <p:cNvSpPr/>
            <p:nvPr/>
          </p:nvSpPr>
          <p:spPr>
            <a:xfrm>
              <a:off x="4572000" y="838200"/>
              <a:ext cx="3349752" cy="5303520"/>
            </a:xfrm>
            <a:prstGeom prst="rect">
              <a:avLst/>
            </a:prstGeom>
            <a:solidFill>
              <a:schemeClr val="bg1"/>
            </a:solidFill>
            <a:effectLst>
              <a:outerShdw blurRad="266700" dist="38100" dir="2700000" sx="102000" sy="102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45720" tIns="45720" rIns="45720" bIns="45720">
              <a:noAutofit/>
            </a:bodyPr>
            <a:lstStyle/>
            <a:p>
              <a:pPr marL="174625" indent="-174625">
                <a:lnSpc>
                  <a:spcPct val="85000"/>
                </a:lnSpc>
                <a:buClr>
                  <a:schemeClr val="accent3">
                    <a:lumMod val="50000"/>
                  </a:schemeClr>
                </a:buClr>
                <a:buFont typeface="Wingdings" pitchFamily="2" charset="2"/>
                <a:buChar char="§"/>
              </a:pPr>
              <a:r>
                <a:rPr lang="en-US" sz="2000" dirty="0" smtClean="0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Owns discount-supermarket giant </a:t>
              </a:r>
              <a:r>
                <a:rPr lang="en-US" sz="2000" dirty="0" err="1" smtClean="0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Aldi</a:t>
              </a:r>
              <a:r>
                <a:rPr lang="en-US" sz="2000" dirty="0" smtClean="0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 </a:t>
              </a:r>
              <a:r>
                <a:rPr lang="en-US" sz="2000" dirty="0" err="1" smtClean="0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Sud</a:t>
              </a:r>
              <a:r>
                <a:rPr lang="en-US" sz="2000" dirty="0" smtClean="0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, one of Germany's (and Europe's) dominant grocers. </a:t>
              </a:r>
            </a:p>
            <a:p>
              <a:pPr marL="400050" lvl="1" indent="-174625">
                <a:lnSpc>
                  <a:spcPct val="85000"/>
                </a:lnSpc>
                <a:spcBef>
                  <a:spcPts val="600"/>
                </a:spcBef>
                <a:buClr>
                  <a:schemeClr val="accent3">
                    <a:lumMod val="50000"/>
                  </a:schemeClr>
                </a:buClr>
                <a:buFont typeface="Wingdings" pitchFamily="2" charset="2"/>
                <a:buChar char="§"/>
              </a:pPr>
              <a:r>
                <a:rPr lang="en-US" dirty="0" smtClean="0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1,000 U.S. stores in 29 states.</a:t>
              </a:r>
            </a:p>
            <a:p>
              <a:pPr marL="400050" lvl="1" indent="-174625">
                <a:lnSpc>
                  <a:spcPct val="85000"/>
                </a:lnSpc>
                <a:spcBef>
                  <a:spcPts val="600"/>
                </a:spcBef>
                <a:buClr>
                  <a:schemeClr val="accent3">
                    <a:lumMod val="50000"/>
                  </a:schemeClr>
                </a:buClr>
                <a:buFont typeface="Wingdings" pitchFamily="2" charset="2"/>
                <a:buChar char="§"/>
              </a:pPr>
              <a:r>
                <a:rPr lang="en-US" dirty="0" smtClean="0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Estimated sales: $37 billion. </a:t>
              </a:r>
            </a:p>
            <a:p>
              <a:pPr marL="400050" lvl="1" indent="-174625">
                <a:lnSpc>
                  <a:spcPct val="85000"/>
                </a:lnSpc>
                <a:spcBef>
                  <a:spcPts val="600"/>
                </a:spcBef>
                <a:buClr>
                  <a:schemeClr val="accent3">
                    <a:lumMod val="50000"/>
                  </a:schemeClr>
                </a:buClr>
                <a:buFont typeface="Wingdings" pitchFamily="2" charset="2"/>
                <a:buChar char="§"/>
              </a:pPr>
              <a:r>
                <a:rPr lang="en-US" dirty="0" smtClean="0">
                  <a:solidFill>
                    <a:schemeClr val="accent3">
                      <a:lumMod val="50000"/>
                    </a:schemeClr>
                  </a:solidFill>
                  <a:latin typeface="Candara"/>
                </a:rPr>
                <a:t>Brothers split ownership in ‘61; Karl took southern Germany, U.K., Australia &amp; the U.S. Theo got northern Germany and the rest of Europe.</a:t>
              </a:r>
            </a:p>
            <a:p>
              <a:pPr marL="400050" lvl="1" indent="-174625">
                <a:lnSpc>
                  <a:spcPct val="85000"/>
                </a:lnSpc>
                <a:spcBef>
                  <a:spcPts val="600"/>
                </a:spcBef>
                <a:buClr>
                  <a:schemeClr val="accent3">
                    <a:lumMod val="50000"/>
                  </a:schemeClr>
                </a:buClr>
                <a:buFont typeface="Wingdings" pitchFamily="2" charset="2"/>
                <a:buChar char="§"/>
              </a:pPr>
              <a:r>
                <a:rPr lang="en-US" dirty="0" smtClean="0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Brothers transformed mother's corner grocery store into </a:t>
              </a:r>
              <a:r>
                <a:rPr lang="en-US" dirty="0" err="1" smtClean="0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Aldi</a:t>
              </a:r>
              <a:r>
                <a:rPr lang="en-US" dirty="0" smtClean="0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. </a:t>
              </a:r>
            </a:p>
            <a:p>
              <a:pPr marL="174625" indent="-174625">
                <a:lnSpc>
                  <a:spcPct val="85000"/>
                </a:lnSpc>
                <a:spcBef>
                  <a:spcPts val="1200"/>
                </a:spcBef>
                <a:buClr>
                  <a:schemeClr val="accent3">
                    <a:lumMod val="50000"/>
                  </a:schemeClr>
                </a:buClr>
                <a:buFont typeface="Wingdings" pitchFamily="2" charset="2"/>
                <a:buChar char="§"/>
              </a:pPr>
              <a:r>
                <a:rPr lang="en-US" sz="2000" dirty="0" smtClean="0"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Fiercely private: little known other than he apparently raises orchids and plays golf.</a:t>
              </a:r>
              <a:endParaRPr lang="en-US" sz="2000" dirty="0">
                <a:solidFill>
                  <a:schemeClr val="accent3">
                    <a:lumMod val="50000"/>
                  </a:schemeClr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/>
          <a:lstStyle/>
          <a:p>
            <a:pPr>
              <a:defRPr/>
            </a:pPr>
            <a:r>
              <a:rPr lang="en-US" smtClean="0"/>
              <a:t>Aldi’s Success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800100" y="1219200"/>
            <a:ext cx="7543800" cy="3200400"/>
          </a:xfrm>
          <a:noFill/>
        </p:spPr>
        <p:txBody>
          <a:bodyPr/>
          <a:lstStyle/>
          <a:p>
            <a:pPr defTabSz="1014413">
              <a:lnSpc>
                <a:spcPct val="75000"/>
              </a:lnSpc>
              <a:spcBef>
                <a:spcPts val="1800"/>
              </a:spcBef>
            </a:pPr>
            <a:r>
              <a:rPr lang="en-US" b="1" dirty="0" smtClean="0">
                <a:solidFill>
                  <a:srgbClr val="093757"/>
                </a:solidFill>
              </a:rPr>
              <a:t>Value proposition</a:t>
            </a:r>
            <a:r>
              <a:rPr lang="en-US" dirty="0" smtClean="0">
                <a:solidFill>
                  <a:srgbClr val="093757"/>
                </a:solidFill>
              </a:rPr>
              <a:t>: Did you save money?</a:t>
            </a:r>
          </a:p>
          <a:p>
            <a:pPr defTabSz="1014413">
              <a:lnSpc>
                <a:spcPct val="75000"/>
              </a:lnSpc>
              <a:spcBef>
                <a:spcPts val="2400"/>
              </a:spcBef>
            </a:pPr>
            <a:r>
              <a:rPr lang="en-US" b="1" dirty="0">
                <a:solidFill>
                  <a:srgbClr val="093757"/>
                </a:solidFill>
              </a:rPr>
              <a:t>Nature of Competitive Advantage</a:t>
            </a:r>
            <a:r>
              <a:rPr lang="en-US" dirty="0">
                <a:solidFill>
                  <a:srgbClr val="093757"/>
                </a:solidFill>
              </a:rPr>
              <a:t>? </a:t>
            </a:r>
          </a:p>
          <a:p>
            <a:pPr lvl="1" defTabSz="1014413">
              <a:lnSpc>
                <a:spcPct val="75000"/>
              </a:lnSpc>
            </a:pPr>
            <a:r>
              <a:rPr lang="en-US" sz="2200" dirty="0">
                <a:solidFill>
                  <a:srgbClr val="093757"/>
                </a:solidFill>
              </a:rPr>
              <a:t>Prices </a:t>
            </a:r>
            <a:r>
              <a:rPr lang="en-US" sz="2200" dirty="0" smtClean="0">
                <a:solidFill>
                  <a:srgbClr val="093757"/>
                </a:solidFill>
              </a:rPr>
              <a:t>are typically </a:t>
            </a:r>
            <a:r>
              <a:rPr lang="en-US" sz="2200" dirty="0">
                <a:solidFill>
                  <a:srgbClr val="093757"/>
                </a:solidFill>
              </a:rPr>
              <a:t>20-40% lower, yet Karl &amp; Theo have done … ok. Why is their cost structure lower?</a:t>
            </a:r>
          </a:p>
          <a:p>
            <a:pPr defTabSz="1014413">
              <a:lnSpc>
                <a:spcPct val="75000"/>
              </a:lnSpc>
              <a:spcBef>
                <a:spcPts val="2400"/>
              </a:spcBef>
            </a:pPr>
            <a:r>
              <a:rPr lang="en-US" b="1" dirty="0" smtClean="0">
                <a:solidFill>
                  <a:srgbClr val="093757"/>
                </a:solidFill>
              </a:rPr>
              <a:t>Recent news:</a:t>
            </a:r>
            <a:r>
              <a:rPr lang="en-US" dirty="0" smtClean="0">
                <a:solidFill>
                  <a:srgbClr val="093757"/>
                </a:solidFill>
              </a:rPr>
              <a:t> </a:t>
            </a:r>
            <a:endParaRPr lang="en-US" dirty="0">
              <a:solidFill>
                <a:srgbClr val="093757"/>
              </a:solidFill>
            </a:endParaRPr>
          </a:p>
          <a:p>
            <a:pPr lvl="1" defTabSz="1014413">
              <a:lnSpc>
                <a:spcPct val="75000"/>
              </a:lnSpc>
            </a:pPr>
            <a:r>
              <a:rPr lang="en-US" sz="2200" dirty="0" smtClean="0">
                <a:solidFill>
                  <a:srgbClr val="093757"/>
                </a:solidFill>
              </a:rPr>
              <a:t>“Shoppers Stretch Dollars, Skipping big names” </a:t>
            </a:r>
            <a:r>
              <a:rPr lang="en-US" sz="2000" dirty="0" smtClean="0">
                <a:solidFill>
                  <a:srgbClr val="093757"/>
                </a:solidFill>
              </a:rPr>
              <a:t>(WSJ, 10/4)</a:t>
            </a:r>
            <a:endParaRPr lang="en-US" sz="2200" dirty="0">
              <a:solidFill>
                <a:srgbClr val="093757"/>
              </a:solidFill>
            </a:endParaRPr>
          </a:p>
          <a:p>
            <a:pPr lvl="1" defTabSz="1014413">
              <a:lnSpc>
                <a:spcPct val="75000"/>
              </a:lnSpc>
            </a:pPr>
            <a:r>
              <a:rPr lang="en-US" sz="2200" dirty="0" smtClean="0">
                <a:solidFill>
                  <a:srgbClr val="093757"/>
                </a:solidFill>
              </a:rPr>
              <a:t>Wal-Mart retreats from Germany since </a:t>
            </a:r>
            <a:r>
              <a:rPr lang="en-US" sz="2200" dirty="0" err="1" smtClean="0">
                <a:solidFill>
                  <a:srgbClr val="093757"/>
                </a:solidFill>
              </a:rPr>
              <a:t>Aldi</a:t>
            </a:r>
            <a:r>
              <a:rPr lang="en-US" sz="2200" dirty="0" smtClean="0">
                <a:solidFill>
                  <a:srgbClr val="093757"/>
                </a:solidFill>
              </a:rPr>
              <a:t> has lower prices. Now </a:t>
            </a:r>
            <a:r>
              <a:rPr lang="en-US" sz="2200" dirty="0" err="1" smtClean="0">
                <a:solidFill>
                  <a:srgbClr val="093757"/>
                </a:solidFill>
              </a:rPr>
              <a:t>Aldi</a:t>
            </a:r>
            <a:r>
              <a:rPr lang="en-US" sz="2200" dirty="0" smtClean="0">
                <a:solidFill>
                  <a:srgbClr val="093757"/>
                </a:solidFill>
              </a:rPr>
              <a:t> is pushes into the U.S. (WSJ, 1/09)</a:t>
            </a:r>
          </a:p>
          <a:p>
            <a:pPr lvl="1" defTabSz="1014413">
              <a:lnSpc>
                <a:spcPct val="75000"/>
              </a:lnSpc>
            </a:pPr>
            <a:r>
              <a:rPr lang="en-US" sz="2200" dirty="0" smtClean="0">
                <a:solidFill>
                  <a:srgbClr val="093757"/>
                </a:solidFill>
              </a:rPr>
              <a:t>Wal-Mart Loses Edge: Perception that retailer no longer has best prices (WSJ, 8/11)</a:t>
            </a:r>
            <a:endParaRPr lang="en-US" sz="2400" dirty="0">
              <a:solidFill>
                <a:srgbClr val="093757"/>
              </a:solidFill>
            </a:endParaRPr>
          </a:p>
          <a:p>
            <a:pPr defTabSz="1014413">
              <a:lnSpc>
                <a:spcPct val="75000"/>
              </a:lnSpc>
              <a:spcBef>
                <a:spcPts val="2400"/>
              </a:spcBef>
            </a:pPr>
            <a:r>
              <a:rPr lang="en-US" b="1" dirty="0" smtClean="0">
                <a:solidFill>
                  <a:srgbClr val="093757"/>
                </a:solidFill>
              </a:rPr>
              <a:t>Sustainability</a:t>
            </a:r>
            <a:r>
              <a:rPr lang="en-US" dirty="0" smtClean="0">
                <a:solidFill>
                  <a:srgbClr val="093757"/>
                </a:solidFill>
              </a:rPr>
              <a:t>? Can rivals catch up?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78775" y="4999037"/>
            <a:ext cx="1012825" cy="124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3394409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33400"/>
            <a:ext cx="9144000" cy="4572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  <a:defRPr/>
            </a:pP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More Systematic SWOT</a:t>
            </a:r>
            <a:b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(Don’t do both)</a:t>
            </a:r>
          </a:p>
        </p:txBody>
      </p:sp>
      <p:graphicFrame>
        <p:nvGraphicFramePr>
          <p:cNvPr id="245763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20055"/>
              </p:ext>
            </p:extLst>
          </p:nvPr>
        </p:nvGraphicFramePr>
        <p:xfrm>
          <a:off x="1752600" y="1295400"/>
          <a:ext cx="5638800" cy="4458970"/>
        </p:xfrm>
        <a:graphic>
          <a:graphicData uri="http://schemas.openxmlformats.org/drawingml/2006/table">
            <a:tbl>
              <a:tblPr/>
              <a:tblGrid>
                <a:gridCol w="2819400"/>
                <a:gridCol w="2819400"/>
              </a:tblGrid>
              <a:tr h="355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Strengths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1959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</a:rPr>
                        <a:t>Weaknesses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195985"/>
                    </a:solidFill>
                  </a:tcPr>
                </a:tc>
              </a:tr>
              <a:tr h="16827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  <a:tr h="36449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Opportunities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1959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Threats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195985"/>
                    </a:solidFill>
                  </a:tcPr>
                </a:tc>
              </a:tr>
              <a:tr h="17399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21524" name="Picture 24" descr="C:\Users\rcoff2\AppData\Local\Microsoft\Windows\Temporary Internet Files\Content.IE5\C9NEM1KO\MCj0434929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5029200"/>
            <a:ext cx="1295400" cy="129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3" name="Group 42"/>
          <p:cNvGrpSpPr/>
          <p:nvPr/>
        </p:nvGrpSpPr>
        <p:grpSpPr>
          <a:xfrm>
            <a:off x="2895600" y="4089400"/>
            <a:ext cx="3344934" cy="1600199"/>
            <a:chOff x="406400" y="1600200"/>
            <a:chExt cx="8229600" cy="3937000"/>
          </a:xfrm>
          <a:effectLst>
            <a:outerShdw blurRad="139700" dist="1397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5" name="Group 43"/>
            <p:cNvGrpSpPr>
              <a:grpSpLocks/>
            </p:cNvGrpSpPr>
            <p:nvPr/>
          </p:nvGrpSpPr>
          <p:grpSpPr bwMode="auto">
            <a:xfrm>
              <a:off x="406400" y="1600200"/>
              <a:ext cx="8229600" cy="3937000"/>
              <a:chOff x="336" y="1312"/>
              <a:chExt cx="5184" cy="2480"/>
            </a:xfrm>
          </p:grpSpPr>
          <p:sp>
            <p:nvSpPr>
              <p:cNvPr id="26" name="Oval 4"/>
              <p:cNvSpPr>
                <a:spLocks noChangeArrowheads="1"/>
              </p:cNvSpPr>
              <p:nvPr/>
            </p:nvSpPr>
            <p:spPr bwMode="auto">
              <a:xfrm>
                <a:off x="4152" y="2224"/>
                <a:ext cx="1368" cy="592"/>
              </a:xfrm>
              <a:prstGeom prst="ellipse">
                <a:avLst/>
              </a:prstGeom>
              <a:solidFill>
                <a:srgbClr val="093757"/>
              </a:solidFill>
              <a:ln w="3175">
                <a:solidFill>
                  <a:srgbClr val="093757"/>
                </a:solidFill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anchor="ctr"/>
              <a:lstStyle/>
              <a:p>
                <a:pPr algn="ctr"/>
                <a:r>
                  <a:rPr lang="en-US" sz="1000" b="1" dirty="0" smtClean="0">
                    <a:solidFill>
                      <a:schemeClr val="bg1"/>
                    </a:solidFill>
                    <a:latin typeface="+mn-lt"/>
                  </a:rPr>
                  <a:t>T</a:t>
                </a:r>
                <a:r>
                  <a:rPr lang="en-US" sz="1000" b="1" dirty="0" smtClean="0">
                    <a:solidFill>
                      <a:schemeClr val="bg2"/>
                    </a:solidFill>
                    <a:latin typeface="+mn-lt"/>
                  </a:rPr>
                  <a:t>echnological</a:t>
                </a:r>
                <a:endParaRPr lang="en-US" sz="1000" dirty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27" name="Oval 7"/>
              <p:cNvSpPr>
                <a:spLocks noChangeArrowheads="1"/>
              </p:cNvSpPr>
              <p:nvPr/>
            </p:nvSpPr>
            <p:spPr bwMode="auto">
              <a:xfrm>
                <a:off x="1384" y="1312"/>
                <a:ext cx="1368" cy="592"/>
              </a:xfrm>
              <a:prstGeom prst="ellipse">
                <a:avLst/>
              </a:prstGeom>
              <a:solidFill>
                <a:srgbClr val="093757"/>
              </a:solidFill>
              <a:ln w="3175">
                <a:solidFill>
                  <a:srgbClr val="093757"/>
                </a:solidFill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anchor="ctr"/>
              <a:lstStyle/>
              <a:p>
                <a:pPr algn="ctr"/>
                <a:r>
                  <a:rPr lang="en-US" sz="1000" b="1" dirty="0" smtClean="0">
                    <a:solidFill>
                      <a:schemeClr val="bg1"/>
                    </a:solidFill>
                    <a:latin typeface="+mn-lt"/>
                  </a:rPr>
                  <a:t>E</a:t>
                </a:r>
                <a:r>
                  <a:rPr lang="en-US" sz="1000" b="1" dirty="0" smtClean="0">
                    <a:solidFill>
                      <a:schemeClr val="bg2"/>
                    </a:solidFill>
                    <a:latin typeface="+mn-lt"/>
                  </a:rPr>
                  <a:t>conomic</a:t>
                </a:r>
              </a:p>
            </p:txBody>
          </p:sp>
          <p:sp>
            <p:nvSpPr>
              <p:cNvPr id="28" name="Oval 10"/>
              <p:cNvSpPr>
                <a:spLocks noChangeArrowheads="1"/>
              </p:cNvSpPr>
              <p:nvPr/>
            </p:nvSpPr>
            <p:spPr bwMode="auto">
              <a:xfrm>
                <a:off x="3040" y="1312"/>
                <a:ext cx="1368" cy="592"/>
              </a:xfrm>
              <a:prstGeom prst="ellipse">
                <a:avLst/>
              </a:prstGeom>
              <a:solidFill>
                <a:srgbClr val="093757"/>
              </a:solidFill>
              <a:ln w="3175">
                <a:solidFill>
                  <a:srgbClr val="093757"/>
                </a:solidFill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anchor="ctr"/>
              <a:lstStyle/>
              <a:p>
                <a:pPr algn="ctr"/>
                <a:r>
                  <a:rPr lang="en-US" sz="1000" b="1" dirty="0" smtClean="0">
                    <a:solidFill>
                      <a:schemeClr val="bg1"/>
                    </a:solidFill>
                    <a:latin typeface="+mn-lt"/>
                  </a:rPr>
                  <a:t>S</a:t>
                </a:r>
                <a:r>
                  <a:rPr lang="en-US" sz="1000" b="1" dirty="0" smtClean="0">
                    <a:solidFill>
                      <a:schemeClr val="bg2"/>
                    </a:solidFill>
                    <a:latin typeface="+mn-lt"/>
                  </a:rPr>
                  <a:t>ocio-Cultural</a:t>
                </a:r>
                <a:endParaRPr lang="en-US" sz="1000" b="1" dirty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29" name="Oval 13"/>
              <p:cNvSpPr>
                <a:spLocks noChangeArrowheads="1"/>
              </p:cNvSpPr>
              <p:nvPr/>
            </p:nvSpPr>
            <p:spPr bwMode="auto">
              <a:xfrm>
                <a:off x="1384" y="3200"/>
                <a:ext cx="1368" cy="592"/>
              </a:xfrm>
              <a:prstGeom prst="ellipse">
                <a:avLst/>
              </a:prstGeom>
              <a:solidFill>
                <a:srgbClr val="093757"/>
              </a:solidFill>
              <a:ln w="3175">
                <a:solidFill>
                  <a:srgbClr val="093757"/>
                </a:solidFill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anchor="ctr"/>
              <a:lstStyle/>
              <a:p>
                <a:pPr algn="ctr"/>
                <a:r>
                  <a:rPr lang="en-US" sz="1000" b="1" dirty="0" smtClean="0">
                    <a:solidFill>
                      <a:schemeClr val="bg1"/>
                    </a:solidFill>
                    <a:latin typeface="+mn-lt"/>
                  </a:rPr>
                  <a:t>L</a:t>
                </a:r>
                <a:r>
                  <a:rPr lang="en-US" sz="1000" b="1" dirty="0" smtClean="0">
                    <a:solidFill>
                      <a:schemeClr val="bg2"/>
                    </a:solidFill>
                    <a:latin typeface="+mn-lt"/>
                  </a:rPr>
                  <a:t>egal</a:t>
                </a:r>
                <a:endParaRPr lang="en-US" sz="1000" b="1" dirty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30" name="Oval 16"/>
              <p:cNvSpPr>
                <a:spLocks noChangeArrowheads="1"/>
              </p:cNvSpPr>
              <p:nvPr/>
            </p:nvSpPr>
            <p:spPr bwMode="auto">
              <a:xfrm>
                <a:off x="336" y="2240"/>
                <a:ext cx="1368" cy="592"/>
              </a:xfrm>
              <a:prstGeom prst="ellipse">
                <a:avLst/>
              </a:prstGeom>
              <a:solidFill>
                <a:srgbClr val="093757"/>
              </a:solidFill>
              <a:ln w="3175">
                <a:solidFill>
                  <a:srgbClr val="093757"/>
                </a:solidFill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</a:pPr>
                <a:r>
                  <a:rPr lang="en-US" sz="1000" b="1" dirty="0" smtClean="0">
                    <a:solidFill>
                      <a:schemeClr val="bg1"/>
                    </a:solidFill>
                    <a:latin typeface="+mn-lt"/>
                  </a:rPr>
                  <a:t>P</a:t>
                </a:r>
                <a:r>
                  <a:rPr lang="en-US" sz="1000" b="1" dirty="0" smtClean="0">
                    <a:solidFill>
                      <a:schemeClr val="bg2"/>
                    </a:solidFill>
                    <a:latin typeface="+mn-lt"/>
                  </a:rPr>
                  <a:t>olitical</a:t>
                </a:r>
                <a:endParaRPr lang="en-US" sz="1000" b="1" dirty="0">
                  <a:solidFill>
                    <a:schemeClr val="bg2"/>
                  </a:solidFill>
                  <a:latin typeface="+mn-lt"/>
                </a:endParaRPr>
              </a:p>
            </p:txBody>
          </p:sp>
          <p:sp>
            <p:nvSpPr>
              <p:cNvPr id="31" name="Oval 19"/>
              <p:cNvSpPr>
                <a:spLocks noChangeArrowheads="1"/>
              </p:cNvSpPr>
              <p:nvPr/>
            </p:nvSpPr>
            <p:spPr bwMode="auto">
              <a:xfrm>
                <a:off x="3120" y="3200"/>
                <a:ext cx="1368" cy="592"/>
              </a:xfrm>
              <a:prstGeom prst="ellipse">
                <a:avLst/>
              </a:prstGeom>
              <a:solidFill>
                <a:srgbClr val="093757"/>
              </a:solidFill>
              <a:ln w="3175">
                <a:solidFill>
                  <a:srgbClr val="093757"/>
                </a:solidFill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wrap="none" anchor="ctr"/>
              <a:lstStyle/>
              <a:p>
                <a:pPr algn="ctr">
                  <a:lnSpc>
                    <a:spcPct val="70000"/>
                  </a:lnSpc>
                </a:pPr>
                <a:r>
                  <a:rPr lang="en-US" sz="1000" b="1" dirty="0" smtClean="0">
                    <a:solidFill>
                      <a:schemeClr val="bg1"/>
                    </a:solidFill>
                    <a:latin typeface="+mn-lt"/>
                  </a:rPr>
                  <a:t>E</a:t>
                </a:r>
                <a:r>
                  <a:rPr lang="en-US" sz="1000" b="1" dirty="0" smtClean="0">
                    <a:solidFill>
                      <a:schemeClr val="bg2"/>
                    </a:solidFill>
                    <a:latin typeface="+mn-lt"/>
                  </a:rPr>
                  <a:t>nvironmental</a:t>
                </a:r>
              </a:p>
            </p:txBody>
          </p:sp>
        </p:grpSp>
        <p:grpSp>
          <p:nvGrpSpPr>
            <p:cNvPr id="32" name="Group 34"/>
            <p:cNvGrpSpPr>
              <a:grpSpLocks/>
            </p:cNvGrpSpPr>
            <p:nvPr/>
          </p:nvGrpSpPr>
          <p:grpSpPr bwMode="auto">
            <a:xfrm>
              <a:off x="2844801" y="2701925"/>
              <a:ext cx="3290888" cy="1855788"/>
              <a:chOff x="3264" y="1231"/>
              <a:chExt cx="2073" cy="1169"/>
            </a:xfrm>
          </p:grpSpPr>
          <p:sp>
            <p:nvSpPr>
              <p:cNvPr id="34" name="Text Box 23" descr="Green marble"/>
              <p:cNvSpPr txBox="1">
                <a:spLocks noChangeArrowheads="1"/>
              </p:cNvSpPr>
              <p:nvPr/>
            </p:nvSpPr>
            <p:spPr bwMode="auto">
              <a:xfrm>
                <a:off x="4752" y="1702"/>
                <a:ext cx="585" cy="257"/>
              </a:xfrm>
              <a:prstGeom prst="rect">
                <a:avLst/>
              </a:prstGeom>
              <a:solidFill>
                <a:srgbClr val="1B6191"/>
              </a:solidFill>
              <a:ln w="3175">
                <a:solidFill>
                  <a:srgbClr val="2073AC"/>
                </a:solidFill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lIns="0" tIns="0" rIns="0" bIns="0" anchor="ctr" anchorCtr="1"/>
              <a:lstStyle/>
              <a:p>
                <a:pPr algn="ctr" defTabSz="865188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sz="600">
                    <a:solidFill>
                      <a:schemeClr val="bg2"/>
                    </a:solidFill>
                    <a:latin typeface="+mn-lt"/>
                  </a:rPr>
                  <a:t>Buyer Power</a:t>
                </a:r>
              </a:p>
            </p:txBody>
          </p:sp>
          <p:sp>
            <p:nvSpPr>
              <p:cNvPr id="35" name="Text Box 24" descr="Green marble"/>
              <p:cNvSpPr txBox="1">
                <a:spLocks noChangeArrowheads="1"/>
              </p:cNvSpPr>
              <p:nvPr/>
            </p:nvSpPr>
            <p:spPr bwMode="auto">
              <a:xfrm>
                <a:off x="3264" y="1702"/>
                <a:ext cx="585" cy="257"/>
              </a:xfrm>
              <a:prstGeom prst="rect">
                <a:avLst/>
              </a:prstGeom>
              <a:solidFill>
                <a:srgbClr val="1B6191"/>
              </a:solidFill>
              <a:ln w="3175">
                <a:solidFill>
                  <a:srgbClr val="2073AC"/>
                </a:solidFill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lIns="0" tIns="0" rIns="0" bIns="0" anchor="ctr" anchorCtr="1"/>
              <a:lstStyle/>
              <a:p>
                <a:pPr algn="ctr" defTabSz="865188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sz="600" dirty="0">
                    <a:solidFill>
                      <a:schemeClr val="bg2"/>
                    </a:solidFill>
                    <a:latin typeface="+mn-lt"/>
                  </a:rPr>
                  <a:t>Supplier Power</a:t>
                </a:r>
              </a:p>
            </p:txBody>
          </p:sp>
          <p:sp>
            <p:nvSpPr>
              <p:cNvPr id="36" name="Text Box 25" descr="Green marble"/>
              <p:cNvSpPr txBox="1">
                <a:spLocks noChangeArrowheads="1"/>
              </p:cNvSpPr>
              <p:nvPr/>
            </p:nvSpPr>
            <p:spPr bwMode="auto">
              <a:xfrm>
                <a:off x="4023" y="1231"/>
                <a:ext cx="585" cy="260"/>
              </a:xfrm>
              <a:prstGeom prst="rect">
                <a:avLst/>
              </a:prstGeom>
              <a:solidFill>
                <a:srgbClr val="1B6191"/>
              </a:solidFill>
              <a:ln w="3175">
                <a:solidFill>
                  <a:srgbClr val="2073AC"/>
                </a:solidFill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lIns="0" tIns="0" rIns="0" bIns="0" anchor="ctr" anchorCtr="1"/>
              <a:lstStyle/>
              <a:p>
                <a:pPr algn="ctr" defTabSz="865188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sz="600" dirty="0">
                    <a:solidFill>
                      <a:schemeClr val="bg2"/>
                    </a:solidFill>
                    <a:latin typeface="+mn-lt"/>
                  </a:rPr>
                  <a:t>Entry Barriers</a:t>
                </a:r>
              </a:p>
            </p:txBody>
          </p:sp>
          <p:sp>
            <p:nvSpPr>
              <p:cNvPr id="37" name="Text Box 26" descr="Green marble"/>
              <p:cNvSpPr txBox="1">
                <a:spLocks noChangeArrowheads="1"/>
              </p:cNvSpPr>
              <p:nvPr/>
            </p:nvSpPr>
            <p:spPr bwMode="auto">
              <a:xfrm>
                <a:off x="4023" y="2140"/>
                <a:ext cx="585" cy="260"/>
              </a:xfrm>
              <a:prstGeom prst="rect">
                <a:avLst/>
              </a:prstGeom>
              <a:solidFill>
                <a:srgbClr val="1B6191"/>
              </a:solidFill>
              <a:ln w="3175">
                <a:solidFill>
                  <a:srgbClr val="2073AC"/>
                </a:solidFill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lIns="0" tIns="0" rIns="0" bIns="0" anchor="ctr" anchorCtr="1"/>
              <a:lstStyle/>
              <a:p>
                <a:pPr algn="ctr" defTabSz="865188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sz="600" dirty="0">
                    <a:solidFill>
                      <a:schemeClr val="bg2"/>
                    </a:solidFill>
                    <a:latin typeface="+mn-lt"/>
                  </a:rPr>
                  <a:t>Substitute Products</a:t>
                </a:r>
              </a:p>
            </p:txBody>
          </p:sp>
          <p:sp>
            <p:nvSpPr>
              <p:cNvPr id="38" name="AutoShape 27"/>
              <p:cNvSpPr>
                <a:spLocks noChangeArrowheads="1"/>
              </p:cNvSpPr>
              <p:nvPr/>
            </p:nvSpPr>
            <p:spPr bwMode="auto">
              <a:xfrm rot="5400000" flipH="1" flipV="1">
                <a:off x="4231" y="1965"/>
                <a:ext cx="167" cy="160"/>
              </a:xfrm>
              <a:prstGeom prst="rightArrow">
                <a:avLst>
                  <a:gd name="adj1" fmla="val 50000"/>
                  <a:gd name="adj2" fmla="val 26094"/>
                </a:avLst>
              </a:prstGeom>
              <a:solidFill>
                <a:srgbClr val="093757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rot="10800000" lIns="0" tIns="0" rIns="0" bIns="0" anchor="ctr"/>
              <a:lstStyle/>
              <a:p>
                <a:pPr algn="ctr"/>
                <a:endParaRPr lang="en-US" sz="1200">
                  <a:solidFill>
                    <a:srgbClr val="093757"/>
                  </a:solidFill>
                  <a:latin typeface="+mn-lt"/>
                </a:endParaRPr>
              </a:p>
            </p:txBody>
          </p:sp>
          <p:sp>
            <p:nvSpPr>
              <p:cNvPr id="39" name="AutoShape 28"/>
              <p:cNvSpPr>
                <a:spLocks noChangeArrowheads="1"/>
              </p:cNvSpPr>
              <p:nvPr/>
            </p:nvSpPr>
            <p:spPr bwMode="auto">
              <a:xfrm rot="16200000" flipH="1">
                <a:off x="4231" y="1540"/>
                <a:ext cx="167" cy="160"/>
              </a:xfrm>
              <a:prstGeom prst="rightArrow">
                <a:avLst>
                  <a:gd name="adj1" fmla="val 50000"/>
                  <a:gd name="adj2" fmla="val 26094"/>
                </a:avLst>
              </a:prstGeom>
              <a:solidFill>
                <a:srgbClr val="093757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rot="10800000" lIns="0" tIns="0" rIns="0" bIns="0" anchor="ctr"/>
              <a:lstStyle/>
              <a:p>
                <a:pPr algn="ctr"/>
                <a:endParaRPr lang="en-US" sz="1200">
                  <a:solidFill>
                    <a:srgbClr val="093757"/>
                  </a:solidFill>
                  <a:latin typeface="+mn-lt"/>
                </a:endParaRPr>
              </a:p>
            </p:txBody>
          </p:sp>
          <p:sp>
            <p:nvSpPr>
              <p:cNvPr id="40" name="AutoShape 29"/>
              <p:cNvSpPr>
                <a:spLocks noChangeArrowheads="1"/>
              </p:cNvSpPr>
              <p:nvPr/>
            </p:nvSpPr>
            <p:spPr bwMode="auto">
              <a:xfrm rot="10800000" flipH="1" flipV="1">
                <a:off x="3888" y="1750"/>
                <a:ext cx="167" cy="160"/>
              </a:xfrm>
              <a:prstGeom prst="rightArrow">
                <a:avLst>
                  <a:gd name="adj1" fmla="val 50000"/>
                  <a:gd name="adj2" fmla="val 26094"/>
                </a:avLst>
              </a:prstGeom>
              <a:solidFill>
                <a:srgbClr val="093757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/>
                <a:endParaRPr lang="en-US" sz="1200">
                  <a:solidFill>
                    <a:srgbClr val="093757"/>
                  </a:solidFill>
                  <a:latin typeface="+mn-lt"/>
                </a:endParaRPr>
              </a:p>
            </p:txBody>
          </p:sp>
          <p:sp>
            <p:nvSpPr>
              <p:cNvPr id="41" name="AutoShape 30"/>
              <p:cNvSpPr>
                <a:spLocks noChangeArrowheads="1"/>
              </p:cNvSpPr>
              <p:nvPr/>
            </p:nvSpPr>
            <p:spPr bwMode="auto">
              <a:xfrm rot="10800000">
                <a:off x="4560" y="1750"/>
                <a:ext cx="167" cy="160"/>
              </a:xfrm>
              <a:prstGeom prst="rightArrow">
                <a:avLst>
                  <a:gd name="adj1" fmla="val 50000"/>
                  <a:gd name="adj2" fmla="val 26094"/>
                </a:avLst>
              </a:prstGeom>
              <a:solidFill>
                <a:srgbClr val="093757"/>
              </a:solidFill>
              <a:ln w="3175">
                <a:noFill/>
                <a:miter lim="800000"/>
                <a:headEnd/>
                <a:tailEnd/>
              </a:ln>
            </p:spPr>
            <p:txBody>
              <a:bodyPr rot="10800000" lIns="0" tIns="0" rIns="0" bIns="0" anchor="ctr"/>
              <a:lstStyle/>
              <a:p>
                <a:pPr algn="ctr"/>
                <a:endParaRPr lang="en-US" sz="1200">
                  <a:solidFill>
                    <a:srgbClr val="093757"/>
                  </a:solidFill>
                  <a:latin typeface="+mn-lt"/>
                </a:endParaRPr>
              </a:p>
            </p:txBody>
          </p:sp>
          <p:sp>
            <p:nvSpPr>
              <p:cNvPr id="42" name="Text Box 31"/>
              <p:cNvSpPr txBox="1">
                <a:spLocks noChangeArrowheads="1"/>
              </p:cNvSpPr>
              <p:nvPr/>
            </p:nvSpPr>
            <p:spPr bwMode="auto">
              <a:xfrm>
                <a:off x="4081" y="1719"/>
                <a:ext cx="468" cy="2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317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txBody>
              <a:bodyPr lIns="18288" tIns="18288" rIns="18288" bIns="18288" anchor="ctr" anchorCtr="1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sz="600" dirty="0">
                    <a:solidFill>
                      <a:schemeClr val="bg2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+mn-lt"/>
                  </a:rPr>
                  <a:t>Rivalry</a:t>
                </a:r>
              </a:p>
            </p:txBody>
          </p:sp>
        </p:grpSp>
      </p:grpSp>
      <p:grpSp>
        <p:nvGrpSpPr>
          <p:cNvPr id="44" name="Group 20"/>
          <p:cNvGrpSpPr>
            <a:grpSpLocks/>
          </p:cNvGrpSpPr>
          <p:nvPr/>
        </p:nvGrpSpPr>
        <p:grpSpPr bwMode="auto">
          <a:xfrm>
            <a:off x="3148013" y="2108200"/>
            <a:ext cx="2871787" cy="1067113"/>
            <a:chOff x="255" y="1422"/>
            <a:chExt cx="4929" cy="1580"/>
          </a:xfrm>
          <a:effectLst/>
        </p:grpSpPr>
        <p:sp>
          <p:nvSpPr>
            <p:cNvPr id="45" name="AutoShape 21"/>
            <p:cNvSpPr>
              <a:spLocks noChangeArrowheads="1"/>
            </p:cNvSpPr>
            <p:nvPr/>
          </p:nvSpPr>
          <p:spPr bwMode="auto">
            <a:xfrm>
              <a:off x="735" y="1422"/>
              <a:ext cx="4449" cy="1554"/>
            </a:xfrm>
            <a:prstGeom prst="homePlate">
              <a:avLst>
                <a:gd name="adj" fmla="val 71573"/>
              </a:avLst>
            </a:prstGeom>
            <a:gradFill flip="none" rotWithShape="1">
              <a:gsLst>
                <a:gs pos="0">
                  <a:srgbClr val="33CC33"/>
                </a:gs>
                <a:gs pos="50000">
                  <a:srgbClr val="003300"/>
                </a:gs>
                <a:gs pos="100000">
                  <a:srgbClr val="33CC33"/>
                </a:gs>
              </a:gsLst>
              <a:lin ang="5400000" scaled="1"/>
              <a:tileRect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139700" dist="1397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en-US" sz="105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46" name="AutoShape 22"/>
            <p:cNvSpPr>
              <a:spLocks noChangeArrowheads="1"/>
            </p:cNvSpPr>
            <p:nvPr/>
          </p:nvSpPr>
          <p:spPr bwMode="auto">
            <a:xfrm>
              <a:off x="255" y="1422"/>
              <a:ext cx="4449" cy="1554"/>
            </a:xfrm>
            <a:prstGeom prst="homePlate">
              <a:avLst>
                <a:gd name="adj" fmla="val 71573"/>
              </a:avLst>
            </a:prstGeom>
            <a:gradFill rotWithShape="0">
              <a:gsLst>
                <a:gs pos="0">
                  <a:schemeClr val="accent3">
                    <a:lumMod val="50000"/>
                  </a:schemeClr>
                </a:gs>
                <a:gs pos="100000">
                  <a:srgbClr val="1B6191"/>
                </a:gs>
              </a:gsLst>
              <a:lin ang="0" scaled="1"/>
            </a:gradFill>
            <a:ln w="22225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endParaRPr lang="en-US" sz="105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52" name="Line 28"/>
            <p:cNvSpPr>
              <a:spLocks noChangeShapeType="1"/>
            </p:cNvSpPr>
            <p:nvPr/>
          </p:nvSpPr>
          <p:spPr bwMode="auto">
            <a:xfrm flipV="1">
              <a:off x="257" y="2437"/>
              <a:ext cx="4011" cy="11"/>
            </a:xfrm>
            <a:prstGeom prst="line">
              <a:avLst/>
            </a:prstGeom>
            <a:noFill/>
            <a:ln w="22225">
              <a:solidFill>
                <a:srgbClr val="0B446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5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53" name="Line 29"/>
            <p:cNvSpPr>
              <a:spLocks noChangeShapeType="1"/>
            </p:cNvSpPr>
            <p:nvPr/>
          </p:nvSpPr>
          <p:spPr bwMode="auto">
            <a:xfrm>
              <a:off x="2312" y="2448"/>
              <a:ext cx="0" cy="528"/>
            </a:xfrm>
            <a:prstGeom prst="line">
              <a:avLst/>
            </a:prstGeom>
            <a:noFill/>
            <a:ln w="22225">
              <a:solidFill>
                <a:srgbClr val="0B446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5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54" name="Text Box 30"/>
            <p:cNvSpPr txBox="1">
              <a:spLocks noChangeArrowheads="1"/>
            </p:cNvSpPr>
            <p:nvPr/>
          </p:nvSpPr>
          <p:spPr bwMode="auto">
            <a:xfrm rot="1963428">
              <a:off x="3729" y="1685"/>
              <a:ext cx="1016" cy="204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ct val="0"/>
                </a:spcBef>
              </a:pPr>
              <a:r>
                <a:rPr lang="en-US" sz="12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Margin</a:t>
              </a:r>
            </a:p>
          </p:txBody>
        </p:sp>
        <p:sp>
          <p:nvSpPr>
            <p:cNvPr id="55" name="Text Box 31"/>
            <p:cNvSpPr txBox="1">
              <a:spLocks noChangeArrowheads="1"/>
            </p:cNvSpPr>
            <p:nvPr/>
          </p:nvSpPr>
          <p:spPr bwMode="auto">
            <a:xfrm rot="8545896">
              <a:off x="3777" y="2478"/>
              <a:ext cx="1016" cy="204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ct val="0"/>
                </a:spcBef>
              </a:pPr>
              <a:r>
                <a:rPr lang="en-US" sz="1200" b="1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Margin</a:t>
              </a:r>
            </a:p>
          </p:txBody>
        </p:sp>
        <p:sp>
          <p:nvSpPr>
            <p:cNvPr id="56" name="Line 32"/>
            <p:cNvSpPr>
              <a:spLocks noChangeShapeType="1"/>
            </p:cNvSpPr>
            <p:nvPr/>
          </p:nvSpPr>
          <p:spPr bwMode="auto">
            <a:xfrm>
              <a:off x="3216" y="2448"/>
              <a:ext cx="0" cy="528"/>
            </a:xfrm>
            <a:prstGeom prst="line">
              <a:avLst/>
            </a:prstGeom>
            <a:noFill/>
            <a:ln w="22225">
              <a:solidFill>
                <a:srgbClr val="0B446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5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57" name="Line 33"/>
            <p:cNvSpPr>
              <a:spLocks noChangeShapeType="1"/>
            </p:cNvSpPr>
            <p:nvPr/>
          </p:nvSpPr>
          <p:spPr bwMode="auto">
            <a:xfrm>
              <a:off x="1248" y="2448"/>
              <a:ext cx="0" cy="528"/>
            </a:xfrm>
            <a:prstGeom prst="line">
              <a:avLst/>
            </a:prstGeom>
            <a:noFill/>
            <a:ln w="22225">
              <a:solidFill>
                <a:srgbClr val="0B446B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050">
                <a:solidFill>
                  <a:schemeClr val="bg2"/>
                </a:solidFill>
                <a:latin typeface="+mn-lt"/>
              </a:endParaRPr>
            </a:p>
          </p:txBody>
        </p:sp>
        <p:sp>
          <p:nvSpPr>
            <p:cNvPr id="51" name="Text Box 27"/>
            <p:cNvSpPr txBox="1">
              <a:spLocks noChangeArrowheads="1"/>
            </p:cNvSpPr>
            <p:nvPr/>
          </p:nvSpPr>
          <p:spPr bwMode="auto">
            <a:xfrm>
              <a:off x="345" y="1451"/>
              <a:ext cx="3184" cy="1551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 defTabSz="164592">
                <a:lnSpc>
                  <a:spcPct val="73000"/>
                </a:lnSpc>
                <a:spcBef>
                  <a:spcPct val="0"/>
                </a:spcBef>
              </a:pPr>
              <a:r>
                <a:rPr lang="en-US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V	</a:t>
              </a:r>
              <a:r>
                <a:rPr lang="en-US" dirty="0" err="1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aluable</a:t>
              </a:r>
              <a:endParaRPr lang="en-US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  <a:p>
              <a:pPr algn="l" defTabSz="164592">
                <a:lnSpc>
                  <a:spcPct val="73000"/>
                </a:lnSpc>
                <a:spcBef>
                  <a:spcPct val="0"/>
                </a:spcBef>
              </a:pPr>
              <a:r>
                <a:rPr lang="en-US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R	</a:t>
              </a:r>
              <a:r>
                <a:rPr lang="en-US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are</a:t>
              </a:r>
            </a:p>
            <a:p>
              <a:pPr algn="l" defTabSz="164592">
                <a:lnSpc>
                  <a:spcPct val="73000"/>
                </a:lnSpc>
                <a:spcBef>
                  <a:spcPct val="0"/>
                </a:spcBef>
              </a:pPr>
              <a:r>
                <a:rPr lang="en-US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I	</a:t>
              </a:r>
              <a:r>
                <a:rPr lang="en-US" dirty="0" err="1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nimitable</a:t>
              </a:r>
              <a:endParaRPr lang="en-US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  <a:p>
              <a:pPr algn="l" defTabSz="164592">
                <a:lnSpc>
                  <a:spcPct val="73000"/>
                </a:lnSpc>
                <a:spcBef>
                  <a:spcPct val="0"/>
                </a:spcBef>
              </a:pPr>
              <a:r>
                <a:rPr lang="en-US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N	</a:t>
              </a:r>
              <a:r>
                <a:rPr lang="en-US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on-substitutable</a:t>
              </a:r>
            </a:p>
            <a:p>
              <a:pPr algn="l" defTabSz="164592">
                <a:lnSpc>
                  <a:spcPct val="73000"/>
                </a:lnSpc>
                <a:spcBef>
                  <a:spcPct val="0"/>
                </a:spcBef>
              </a:pPr>
              <a:r>
                <a:rPr lang="en-US" b="1" dirty="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E	</a:t>
              </a:r>
              <a:r>
                <a:rPr lang="en-US" dirty="0" err="1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xploitable</a:t>
              </a:r>
              <a:endParaRPr lang="en-US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uman">
  <a:themeElements>
    <a:clrScheme name="Russ Colors">
      <a:dk1>
        <a:sysClr val="windowText" lastClr="000000"/>
      </a:dk1>
      <a:lt1>
        <a:sysClr val="window" lastClr="FFFFFF"/>
      </a:lt1>
      <a:dk2>
        <a:srgbClr val="795339"/>
      </a:dk2>
      <a:lt2>
        <a:srgbClr val="F7EEDD"/>
      </a:lt2>
      <a:accent1>
        <a:srgbClr val="0B283D"/>
      </a:accent1>
      <a:accent2>
        <a:srgbClr val="17517A"/>
      </a:accent2>
      <a:accent3>
        <a:srgbClr val="1A5F92"/>
      </a:accent3>
      <a:accent4>
        <a:srgbClr val="877E48"/>
      </a:accent4>
      <a:accent5>
        <a:srgbClr val="AF8B1E"/>
      </a:accent5>
      <a:accent6>
        <a:srgbClr val="A35E21"/>
      </a:accent6>
      <a:hlink>
        <a:srgbClr val="9B7300"/>
      </a:hlink>
      <a:folHlink>
        <a:srgbClr val="6B9DCF"/>
      </a:folHlink>
    </a:clrScheme>
    <a:fontScheme name="Human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Human">
      <a:fillStyleLst>
        <a:solidFill>
          <a:schemeClr val="phClr"/>
        </a:solidFill>
        <a:gradFill>
          <a:gsLst>
            <a:gs pos="0">
              <a:schemeClr val="phClr">
                <a:tint val="30000"/>
                <a:satMod val="175000"/>
              </a:schemeClr>
            </a:gs>
            <a:gs pos="50000">
              <a:schemeClr val="phClr">
                <a:tint val="55000"/>
                <a:satMod val="200000"/>
              </a:schemeClr>
            </a:gs>
            <a:gs pos="70000">
              <a:schemeClr val="phClr">
                <a:tint val="70000"/>
                <a:satMod val="175000"/>
              </a:schemeClr>
            </a:gs>
            <a:gs pos="100000">
              <a:schemeClr val="phClr">
                <a:tint val="85000"/>
                <a:satMod val="175000"/>
              </a:schemeClr>
            </a:gs>
          </a:gsLst>
          <a:lin ang="8000000" scaled="1"/>
        </a:gradFill>
        <a:gradFill>
          <a:gsLst>
            <a:gs pos="0">
              <a:schemeClr val="phClr">
                <a:shade val="100000"/>
                <a:satMod val="140000"/>
              </a:schemeClr>
            </a:gs>
            <a:gs pos="40000">
              <a:schemeClr val="phClr">
                <a:shade val="65000"/>
                <a:satMod val="140000"/>
              </a:schemeClr>
            </a:gs>
            <a:gs pos="70000">
              <a:schemeClr val="phClr">
                <a:shade val="40000"/>
                <a:satMod val="115000"/>
              </a:schemeClr>
            </a:gs>
            <a:gs pos="100000">
              <a:schemeClr val="phClr">
                <a:shade val="20000"/>
                <a:satMod val="115000"/>
              </a:schemeClr>
            </a:gs>
          </a:gsLst>
          <a:lin ang="8000000" scaled="1"/>
        </a:gradFill>
      </a:fillStyleLst>
      <a:lnStyleLst>
        <a:ln w="500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2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9000000" rotWithShape="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400" dir="9000000" rotWithShape="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400" dir="90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rightRoom" dir="tr">
              <a:rot lat="0" lon="0" rev="3540000"/>
            </a:lightRig>
          </a:scene3d>
          <a:sp3d prstMaterial="matte">
            <a:bevelT w="190500" h="44450" prst="cross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275000"/>
              </a:schemeClr>
            </a:gs>
            <a:gs pos="3000">
              <a:schemeClr val="phClr">
                <a:tint val="87000"/>
                <a:satMod val="275000"/>
              </a:schemeClr>
            </a:gs>
            <a:gs pos="10000">
              <a:schemeClr val="phClr">
                <a:tint val="90000"/>
                <a:satMod val="275000"/>
              </a:schemeClr>
            </a:gs>
            <a:gs pos="70000">
              <a:schemeClr val="phClr">
                <a:shade val="38000"/>
                <a:satMod val="275000"/>
              </a:schemeClr>
            </a:gs>
            <a:gs pos="90000">
              <a:schemeClr val="phClr">
                <a:shade val="25000"/>
                <a:satMod val="300000"/>
              </a:schemeClr>
            </a:gs>
            <a:gs pos="100000">
              <a:schemeClr val="phClr">
                <a:shade val="22000"/>
                <a:satMod val="300000"/>
              </a:schemeClr>
            </a:gs>
          </a:gsLst>
          <a:path path="circle">
            <a:fillToRect l="60000" t="-3300" b="200000"/>
          </a:path>
        </a:gradFill>
        <a:gradFill rotWithShape="1">
          <a:gsLst>
            <a:gs pos="0">
              <a:schemeClr val="phClr">
                <a:tint val="57000"/>
                <a:satMod val="400000"/>
              </a:schemeClr>
            </a:gs>
            <a:gs pos="100000">
              <a:schemeClr val="phClr">
                <a:tint val="87000"/>
                <a:shade val="40000"/>
                <a:satMod val="5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Human</Template>
  <TotalTime>3369</TotalTime>
  <Words>2627</Words>
  <Application>Microsoft Office PowerPoint</Application>
  <PresentationFormat>On-screen Show (4:3)</PresentationFormat>
  <Paragraphs>499</Paragraphs>
  <Slides>49</Slides>
  <Notes>28</Notes>
  <HiddenSlides>16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Human</vt:lpstr>
      <vt:lpstr>Internal Analysis &amp; Competitive Advantage 11/19/11</vt:lpstr>
      <vt:lpstr>Quiz 1: 10 Minutes 11/19/11</vt:lpstr>
      <vt:lpstr>Elements of Strategic Management</vt:lpstr>
      <vt:lpstr>Today’s Agenda</vt:lpstr>
      <vt:lpstr>Why aren’t you using a Xerox PC?</vt:lpstr>
      <vt:lpstr>Research on Internal vs. External</vt:lpstr>
      <vt:lpstr>Karl is #10 in the World</vt:lpstr>
      <vt:lpstr>Aldi’s Success</vt:lpstr>
      <vt:lpstr>A More Systematic SWOT (Don’t do both)</vt:lpstr>
      <vt:lpstr>Guided SWOT: Value Chain as a Map for Internal Analysis</vt:lpstr>
      <vt:lpstr>PowerPoint Presentation</vt:lpstr>
      <vt:lpstr>Some Things that Make Resources Hard to Imitate</vt:lpstr>
      <vt:lpstr>Non Substitutable?</vt:lpstr>
      <vt:lpstr>Implications for Aldi’s Rivals</vt:lpstr>
      <vt:lpstr>Can Clients Adopt Aldi Practices?</vt:lpstr>
      <vt:lpstr>Guided SWOT: Value Chain as a Map for Internal Analysis</vt:lpstr>
      <vt:lpstr>Aldi Distribution Ctrs</vt:lpstr>
      <vt:lpstr>How Do Store Operations Differ?</vt:lpstr>
      <vt:lpstr>Advertising: Not a big budget item…</vt:lpstr>
      <vt:lpstr>Ikea’s Activity System</vt:lpstr>
      <vt:lpstr>Recommendations for “Client”</vt:lpstr>
      <vt:lpstr>Competitive Advantage: Old View</vt:lpstr>
      <vt:lpstr>Competitive Advantage: New View</vt:lpstr>
      <vt:lpstr>Take Aways from Internal Analysis</vt:lpstr>
      <vt:lpstr>It’s important to have an advantage…</vt:lpstr>
      <vt:lpstr>…And to know what your advantage is!</vt:lpstr>
      <vt:lpstr>Organizational Design Dilemmas &amp; Competitive Advantage</vt:lpstr>
      <vt:lpstr>Today’s Agenda Part B</vt:lpstr>
      <vt:lpstr>PowerPoint Presentation</vt:lpstr>
      <vt:lpstr> MicroDesign Payoff Analysis</vt:lpstr>
      <vt:lpstr>PowerPoint Presentation</vt:lpstr>
      <vt:lpstr> MicroDesign Post Negotiation Instructions</vt:lpstr>
      <vt:lpstr> MicroDesign Discussion</vt:lpstr>
      <vt:lpstr>PowerPoint Presentation</vt:lpstr>
      <vt:lpstr>PowerPoint Presentation</vt:lpstr>
      <vt:lpstr>PowerPoint Presentation</vt:lpstr>
      <vt:lpstr>Key  MicroDesign Challenges</vt:lpstr>
      <vt:lpstr>Building Collaborative Advantage*</vt:lpstr>
      <vt:lpstr>What levers do we need to adjust?</vt:lpstr>
      <vt:lpstr>Wishing Upon a STAR</vt:lpstr>
      <vt:lpstr>Some Possible Steps for MicroDesign</vt:lpstr>
      <vt:lpstr> MicroDesign Take-Aways: Org. Design &amp; Competitive Advantage</vt:lpstr>
      <vt:lpstr>Our Next Weekend Together</vt:lpstr>
      <vt:lpstr>PowerPoint Presentation</vt:lpstr>
      <vt:lpstr>PowerPoint Presentation</vt:lpstr>
      <vt:lpstr>Minimizing Transaction Costs at  MicroDesign</vt:lpstr>
      <vt:lpstr>Management Dilemmas and Strategic Assets</vt:lpstr>
      <vt:lpstr>Human Assets &amp; Management Dilemmas</vt:lpstr>
      <vt:lpstr>Geek Olympics or Crafty Recruiting?</vt:lpstr>
    </vt:vector>
  </TitlesOfParts>
  <Company>Sony Electronics,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Monica</dc:creator>
  <cp:lastModifiedBy>Russ Coff</cp:lastModifiedBy>
  <cp:revision>308</cp:revision>
  <cp:lastPrinted>2011-11-17T21:15:57Z</cp:lastPrinted>
  <dcterms:created xsi:type="dcterms:W3CDTF">2008-09-09T01:07:19Z</dcterms:created>
  <dcterms:modified xsi:type="dcterms:W3CDTF">2011-11-19T17:19:18Z</dcterms:modified>
</cp:coreProperties>
</file>