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9" r:id="rId2"/>
    <p:sldId id="442" r:id="rId3"/>
    <p:sldId id="391" r:id="rId4"/>
    <p:sldId id="399" r:id="rId5"/>
    <p:sldId id="454" r:id="rId6"/>
    <p:sldId id="414" r:id="rId7"/>
    <p:sldId id="451" r:id="rId8"/>
    <p:sldId id="392" r:id="rId9"/>
    <p:sldId id="408" r:id="rId10"/>
    <p:sldId id="436" r:id="rId11"/>
    <p:sldId id="372" r:id="rId12"/>
    <p:sldId id="448" r:id="rId13"/>
    <p:sldId id="455" r:id="rId14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00FF00"/>
    <a:srgbClr val="00A854"/>
    <a:srgbClr val="006666"/>
    <a:srgbClr val="006600"/>
    <a:srgbClr val="00D068"/>
    <a:srgbClr val="996600"/>
    <a:srgbClr val="600000"/>
    <a:srgbClr val="D00000"/>
    <a:srgbClr val="FCF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37" autoAdjust="0"/>
    <p:restoredTop sz="90524" autoAdjust="0"/>
  </p:normalViewPr>
  <p:slideViewPr>
    <p:cSldViewPr>
      <p:cViewPr>
        <p:scale>
          <a:sx n="80" d="100"/>
          <a:sy n="80" d="100"/>
        </p:scale>
        <p:origin x="-710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874"/>
    </p:cViewPr>
  </p:sorterViewPr>
  <p:notesViewPr>
    <p:cSldViewPr>
      <p:cViewPr varScale="1">
        <p:scale>
          <a:sx n="81" d="100"/>
          <a:sy n="81" d="100"/>
        </p:scale>
        <p:origin x="-2148" y="-84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30F96873-1529-4F7F-A524-0E48602D12BF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637A1C2D-FF20-4856-A0A1-81662AC4DA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52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B11F935D-C8AD-4A3B-A209-46D0D90F2489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0"/>
            <a:ext cx="5621020" cy="4190524"/>
          </a:xfrm>
          <a:prstGeom prst="rect">
            <a:avLst/>
          </a:prstGeom>
        </p:spPr>
        <p:txBody>
          <a:bodyPr vert="horz" lIns="92473" tIns="46237" rIns="92473" bIns="4623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0324BF73-1F4E-4EB9-A8BB-74871D2222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7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BF73-1F4E-4EB9-A8BB-74871D22221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9527B-3A5E-45A7-B932-E48FEF8F009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9527B-3A5E-45A7-B932-E48FEF8F009A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(c) Ranjay Gulati</a:t>
            </a:r>
          </a:p>
        </p:txBody>
      </p:sp>
      <p:sp>
        <p:nvSpPr>
          <p:cNvPr id="757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34CC2-2C95-4753-8A51-C5508CB5CE82}" type="slidenum">
              <a:rPr lang="en-US"/>
              <a:pPr/>
              <a:t>11</a:t>
            </a:fld>
            <a:endParaRPr lang="en-US"/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4850"/>
            <a:ext cx="4638675" cy="3479800"/>
          </a:xfrm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7156" y="4423969"/>
            <a:ext cx="5151965" cy="419020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groups –</a:t>
            </a:r>
            <a:r>
              <a:rPr lang="en-US" baseline="0" dirty="0" smtClean="0"/>
              <a:t> explore how each of the major levers would have to be implemented (start with flip charts developed earlier). How to ready the organization for each change…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BF73-1F4E-4EB9-A8BB-74871D22221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groups –</a:t>
            </a:r>
            <a:r>
              <a:rPr lang="en-US" baseline="0" dirty="0" smtClean="0"/>
              <a:t> explore how each of the major levers would have to be implemented (start with flip charts developed earlier). How to ready the organization for each change…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BF73-1F4E-4EB9-A8BB-74871D22221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lharmon\Desktop\Grainger_Hall_TS08_3054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990600"/>
            <a:ext cx="1917485" cy="1278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C:\Users\lharmon\Desktop\BascHall_W_autumn07_5391.jp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401" y="2463801"/>
            <a:ext cx="1907944" cy="1278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lharmon\Desktop\Fluno_Center_sunset08_7712.jpg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3962400"/>
            <a:ext cx="1905000" cy="127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590800" y="1798638"/>
            <a:ext cx="65532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71600"/>
            <a:ext cx="8229600" cy="3886200"/>
          </a:xfrm>
        </p:spPr>
        <p:txBody>
          <a:bodyPr/>
          <a:lstStyle>
            <a:lvl1pPr marL="228600" indent="-228600">
              <a:buClr>
                <a:srgbClr val="600000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228600">
              <a:buClr>
                <a:srgbClr val="8E0000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-22860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14400" indent="-228600">
              <a:tabLst>
                <a:tab pos="8572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143000" indent="-22860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chemeClr val="accent6">
                  <a:lumMod val="60000"/>
                  <a:lumOff val="40000"/>
                </a:schemeClr>
              </a:buClr>
              <a:buSzPct val="64000"/>
              <a:buFont typeface="Courier New" pitchFamily="49" charset="0"/>
              <a:buChar char="o"/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harmon\Desktop\pptSlide-02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harmon\Desktop\pptSlide-02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harmon\Desktop\pptSlide-02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harmon\Desktop\pptSlide-02.jp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A3B453-1F8B-43B2-9DC4-6DAA5D5DE6CB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6800" y="6629400"/>
            <a:ext cx="4267200" cy="228600"/>
          </a:xfrm>
          <a:prstGeom prst="rect">
            <a:avLst/>
          </a:prstGeom>
        </p:spPr>
        <p:txBody>
          <a:bodyPr/>
          <a:lstStyle/>
          <a:p>
            <a:fld id="{26B58C92-CEA8-438A-9F7E-03AF01A5A9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80000"/>
              </a:lnSpc>
              <a:defRPr lang="en-US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90111" y="2009954"/>
            <a:ext cx="7768087" cy="4364966"/>
          </a:xfrm>
        </p:spPr>
        <p:txBody>
          <a:bodyPr/>
          <a:lstStyle>
            <a:lvl2pPr>
              <a:buClr>
                <a:srgbClr val="FF0000"/>
              </a:buClr>
              <a:defRPr/>
            </a:lvl2pPr>
            <a:lvl3pPr>
              <a:buClr>
                <a:srgbClr val="FF0000"/>
              </a:buClr>
              <a:defRPr/>
            </a:lvl3pPr>
            <a:lvl4pPr marL="1258888" indent="-266700">
              <a:buClr>
                <a:srgbClr val="FF0000"/>
              </a:buClr>
              <a:buFont typeface="Courier New" pitchFamily="49" charset="0"/>
              <a:buChar char="o"/>
              <a:tabLst/>
              <a:defRPr/>
            </a:lvl4pPr>
            <a:lvl5pPr marL="1655763" indent="-266700"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lharmon\Desktop\pptSlide-03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53000" y="6642556"/>
            <a:ext cx="4191000" cy="215444"/>
          </a:xfrm>
          <a:prstGeom prst="rect">
            <a:avLst/>
          </a:prstGeom>
          <a:noFill/>
          <a:effectLst>
            <a:outerShdw blurRad="25400" dist="12700" dir="2700000" algn="tl" rotWithShape="0">
              <a:schemeClr val="bg2">
                <a:lumMod val="10000"/>
                <a:alpha val="30000"/>
              </a:scheme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2"/>
                </a:solidFill>
              </a:rPr>
              <a:t>WSoB Culture    </a:t>
            </a:r>
            <a:fld id="{3AA9BA2D-5247-4EB1-AD05-56FAE6591B2C}" type="slidenum">
              <a:rPr lang="en-US" sz="1400" smtClean="0">
                <a:solidFill>
                  <a:schemeClr val="bg2"/>
                </a:solidFill>
              </a:rPr>
              <a:pPr algn="r"/>
              <a:t>‹#›</a:t>
            </a:fld>
            <a:endParaRPr lang="en-US" sz="1400" dirty="0">
              <a:solidFill>
                <a:schemeClr val="bg2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050" y="6363135"/>
            <a:ext cx="1428750" cy="494864"/>
            <a:chOff x="19050" y="6074664"/>
            <a:chExt cx="2261616" cy="783336"/>
          </a:xfrm>
        </p:grpSpPr>
        <p:sp>
          <p:nvSpPr>
            <p:cNvPr id="9" name="Oval 8"/>
            <p:cNvSpPr/>
            <p:nvPr userDrawn="1"/>
          </p:nvSpPr>
          <p:spPr>
            <a:xfrm>
              <a:off x="76200" y="6248400"/>
              <a:ext cx="381000" cy="501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" y="6074664"/>
              <a:ext cx="2261616" cy="783336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  <p:sldLayoutId id="2147483663" r:id="rId9"/>
    <p:sldLayoutId id="2147483664" r:id="rId10"/>
  </p:sldLayoutIdLst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rgbClr val="86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85000"/>
        </a:lnSpc>
        <a:spcBef>
          <a:spcPts val="1800"/>
        </a:spcBef>
        <a:buClr>
          <a:srgbClr val="5C0000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85000"/>
        </a:lnSpc>
        <a:spcBef>
          <a:spcPts val="600"/>
        </a:spcBef>
        <a:buClr>
          <a:srgbClr val="8E00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BC0000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5C0000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5000"/>
        </a:lnSpc>
        <a:spcBef>
          <a:spcPct val="20000"/>
        </a:spcBef>
        <a:buClr>
          <a:srgbClr val="5C0000"/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slideLayout" Target="../slideLayouts/slideLayout9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0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10" Type="http://schemas.openxmlformats.org/officeDocument/2006/relationships/tags" Target="../tags/tag9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09800" y="2242562"/>
            <a:ext cx="6934200" cy="868362"/>
          </a:xfrm>
        </p:spPr>
        <p:txBody>
          <a:bodyPr/>
          <a:lstStyle/>
          <a:p>
            <a:r>
              <a:rPr lang="en-US" dirty="0" smtClean="0"/>
              <a:t>Leading Strategic Change</a:t>
            </a:r>
            <a:br>
              <a:rPr lang="en-US" dirty="0" smtClean="0"/>
            </a:br>
            <a:r>
              <a:rPr lang="en-US" sz="2800" b="0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0" dirty="0" smtClean="0">
                <a:solidFill>
                  <a:schemeClr val="tx1"/>
                </a:solidFill>
                <a:effectLst/>
              </a:rPr>
            </a:br>
            <a:r>
              <a:rPr lang="en-US" sz="2000" b="0" dirty="0" smtClean="0">
                <a:solidFill>
                  <a:schemeClr val="tx1"/>
                </a:solidFill>
                <a:effectLst/>
              </a:rPr>
              <a:t>Russ Coff</a:t>
            </a:r>
            <a:br>
              <a:rPr lang="en-US" sz="2000" b="0" dirty="0" smtClean="0">
                <a:solidFill>
                  <a:schemeClr val="tx1"/>
                </a:solidFill>
                <a:effectLst/>
              </a:rPr>
            </a:br>
            <a:r>
              <a:rPr lang="en-US" sz="2000" b="0" dirty="0" smtClean="0">
                <a:solidFill>
                  <a:schemeClr val="tx1"/>
                </a:solidFill>
                <a:effectLst/>
              </a:rPr>
              <a:t>Randall Dunham</a:t>
            </a:r>
            <a:br>
              <a:rPr lang="en-US" sz="2000" b="0" dirty="0" smtClean="0">
                <a:solidFill>
                  <a:schemeClr val="tx1"/>
                </a:solidFill>
                <a:effectLst/>
              </a:rPr>
            </a:br>
            <a:r>
              <a:rPr lang="en-US" sz="2000" b="0" dirty="0" smtClean="0">
                <a:solidFill>
                  <a:schemeClr val="tx1"/>
                </a:solidFill>
                <a:effectLst/>
              </a:rPr>
              <a:t>Wisconsin School of </a:t>
            </a:r>
            <a:r>
              <a:rPr lang="en-US" sz="2000" b="0" dirty="0" smtClean="0">
                <a:solidFill>
                  <a:prstClr val="black"/>
                </a:solidFill>
                <a:effectLst/>
              </a:rPr>
              <a:t>Business</a:t>
            </a:r>
            <a:br>
              <a:rPr lang="en-US" sz="2000" b="0" dirty="0" smtClean="0">
                <a:solidFill>
                  <a:prstClr val="black"/>
                </a:solidFill>
                <a:effectLst/>
              </a:rPr>
            </a:br>
            <a:r>
              <a:rPr lang="en-US" sz="1600" b="0" dirty="0" smtClean="0">
                <a:solidFill>
                  <a:prstClr val="black"/>
                </a:solidFill>
                <a:effectLst/>
              </a:rPr>
              <a:t>July 19, 2011</a:t>
            </a:r>
            <a:endParaRPr lang="en-US" sz="32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r>
              <a:rPr lang="en-US" dirty="0" smtClean="0"/>
              <a:t>Program Agenda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62050" y="990600"/>
            <a:ext cx="6819900" cy="464820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Why change matters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What roles do culture and change play in achieving business results at FMB?</a:t>
            </a:r>
          </a:p>
          <a:p>
            <a:pPr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FMB culture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. What is the culture? </a:t>
            </a:r>
          </a:p>
          <a:p>
            <a:pPr lvl="1">
              <a:spcBef>
                <a:spcPts val="4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Gaps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. Are there gaps between the actual &amp; ideal cultures?</a:t>
            </a:r>
          </a:p>
          <a:p>
            <a:pPr lvl="1">
              <a:spcBef>
                <a:spcPts val="400"/>
              </a:spcBef>
            </a:pP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Culture change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. How can we close the gap?</a:t>
            </a:r>
          </a:p>
          <a:p>
            <a:pPr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Managing the Change Process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Simulation exercise.</a:t>
            </a:r>
          </a:p>
          <a:p>
            <a:pPr lvl="1">
              <a:spcBef>
                <a:spcPts val="400"/>
              </a:spcBef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How did you do?</a:t>
            </a:r>
          </a:p>
          <a:p>
            <a:pPr lvl="1">
              <a:spcBef>
                <a:spcPts val="400"/>
              </a:spcBef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Leverage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How and when to use change levers.</a:t>
            </a:r>
          </a:p>
          <a:p>
            <a:pPr lvl="1">
              <a:spcBef>
                <a:spcPts val="400"/>
              </a:spcBef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New scenarios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How to adapt in different settings.</a:t>
            </a:r>
          </a:p>
          <a:p>
            <a:pPr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Stakeholder analysis and individual change.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How will different people react to change?</a:t>
            </a:r>
          </a:p>
          <a:p>
            <a:pPr>
              <a:spcBef>
                <a:spcPts val="240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Change at FMB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How can we apply what we have learned (culture, change projects, etc.)?</a:t>
            </a:r>
          </a:p>
        </p:txBody>
      </p:sp>
      <p:pic>
        <p:nvPicPr>
          <p:cNvPr id="5" name="Picture 2" descr="Logo of First Midwest Bank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000" t="20000" r="28000" b="40000"/>
          <a:stretch>
            <a:fillRect/>
          </a:stretch>
        </p:blipFill>
        <p:spPr bwMode="auto">
          <a:xfrm>
            <a:off x="2209800" y="76200"/>
            <a:ext cx="609600" cy="609600"/>
          </a:xfrm>
          <a:prstGeom prst="rect">
            <a:avLst/>
          </a:prstGeom>
          <a:noFill/>
        </p:spPr>
      </p:pic>
      <p:pic>
        <p:nvPicPr>
          <p:cNvPr id="9" name="Picture 2" descr="Logo of First Midwest Bank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000" t="20000" r="28000" b="40000"/>
          <a:stretch>
            <a:fillRect/>
          </a:stretch>
        </p:blipFill>
        <p:spPr bwMode="auto">
          <a:xfrm>
            <a:off x="6324600" y="76200"/>
            <a:ext cx="609600" cy="6096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07586" y="1026293"/>
            <a:ext cx="6728828" cy="5069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Below the Water Line of Culture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38400" y="1350034"/>
            <a:ext cx="4267200" cy="4364966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Norms</a:t>
            </a:r>
          </a:p>
          <a:p>
            <a:pPr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What behaviors are expected?</a:t>
            </a:r>
          </a:p>
          <a:p>
            <a:pPr algn="ctr">
              <a:lnSpc>
                <a:spcPct val="70000"/>
              </a:lnSpc>
              <a:spcBef>
                <a:spcPts val="3000"/>
              </a:spcBef>
              <a:buNone/>
            </a:pPr>
            <a:r>
              <a:rPr lang="en-US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</a:t>
            </a:r>
          </a:p>
          <a:p>
            <a:pPr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What is important to us?</a:t>
            </a:r>
          </a:p>
          <a:p>
            <a:pPr algn="ctr">
              <a:lnSpc>
                <a:spcPct val="70000"/>
              </a:lnSpc>
              <a:spcBef>
                <a:spcPts val="3000"/>
              </a:spcBef>
              <a:buNone/>
            </a:pPr>
            <a:r>
              <a:rPr lang="en-US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Beliefs</a:t>
            </a:r>
          </a:p>
          <a:p>
            <a:pPr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What leads to growth/performance?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>
            <a:normAutofit/>
          </a:bodyPr>
          <a:lstStyle/>
          <a:p>
            <a:r>
              <a:rPr lang="en-US" sz="4000" dirty="0"/>
              <a:t> </a:t>
            </a:r>
            <a:r>
              <a:rPr lang="en-US" sz="4000" dirty="0" smtClean="0"/>
              <a:t>How Widely is the Culture Shared?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371600"/>
          </a:xfrm>
        </p:spPr>
        <p:txBody>
          <a:bodyPr>
            <a:normAutofit/>
          </a:bodyPr>
          <a:lstStyle/>
          <a:p>
            <a:r>
              <a:rPr lang="en-US" b="1" dirty="0" smtClean="0"/>
              <a:t>Dominant culture</a:t>
            </a:r>
            <a:r>
              <a:rPr lang="en-US" dirty="0" smtClean="0"/>
              <a:t> refers to the core values (beliefs &amp; norms) that are shared by a majority of the organization’s members.</a:t>
            </a:r>
          </a:p>
        </p:txBody>
      </p:sp>
      <p:pic>
        <p:nvPicPr>
          <p:cNvPr id="80898" name="Picture 2" descr="http://bouviers.net/dogblog/images/foxhunt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5257800" y="2590800"/>
            <a:ext cx="3546068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457200" y="2667000"/>
            <a:ext cx="49530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6000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Subcultures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mini-cultures within a company, often defined by departments or geographical separation.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60000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Strength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culture refers to how widely shared the culture is (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e.g., not whether it is good or bad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Examples of Artifacts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990600"/>
          <a:ext cx="8229600" cy="4153916"/>
        </p:xfrm>
        <a:graphic>
          <a:graphicData uri="http://schemas.openxmlformats.org/drawingml/2006/table">
            <a:tbl>
              <a:tblPr firstRow="1" bandRow="1">
                <a:effectLst>
                  <a:outerShdw blurRad="139700" dist="1397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45920"/>
                <a:gridCol w="640080"/>
                <a:gridCol w="1905000"/>
                <a:gridCol w="20574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Artifact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Beliefs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Photos of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Work hard and late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Hard work. Meet client expectations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-&gt; success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Photos of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baseline="0" dirty="0" smtClean="0"/>
                        <a:t>Families?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Company is more important</a:t>
                      </a:r>
                      <a:r>
                        <a:rPr lang="en-US" baseline="0" dirty="0" smtClean="0"/>
                        <a:t> than personal lives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dirty="0" smtClean="0"/>
                        <a:t>People won’t burn out. If they do, we can replace them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 smtClean="0"/>
                    </a:p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RCoff kids-crop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438400" y="4191000"/>
            <a:ext cx="42672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00200" y="129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+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1828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–</a:t>
            </a:r>
            <a:endParaRPr lang="en-US" sz="3600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the WSoB Culture?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295400"/>
            <a:ext cx="70866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Breakout</a:t>
            </a:r>
            <a:r>
              <a:rPr lang="en-US" dirty="0" smtClean="0"/>
              <a:t> groups discuss artifacts reflecting strengths and opportunities for improvement:</a:t>
            </a:r>
          </a:p>
          <a:p>
            <a:pPr lvl="1">
              <a:spcBef>
                <a:spcPts val="1200"/>
              </a:spcBef>
            </a:pPr>
            <a:r>
              <a:rPr lang="en-US" b="1" dirty="0" smtClean="0"/>
              <a:t>Share Artifacts</a:t>
            </a:r>
            <a:r>
              <a:rPr lang="en-US" dirty="0" smtClean="0"/>
              <a:t>: 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Role models	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 smtClean="0">
                <a:sym typeface="Wingdings"/>
              </a:rPr>
              <a:t>   Language</a:t>
            </a:r>
            <a:endParaRPr lang="en-US" dirty="0" smtClean="0"/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Stories/Myths	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 smtClean="0">
                <a:sym typeface="Wingdings"/>
              </a:rPr>
              <a:t>   Rituals</a:t>
            </a:r>
            <a:endParaRPr lang="en-US" dirty="0" smtClean="0"/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Symbol/Object		</a:t>
            </a:r>
            <a:r>
              <a:rPr lang="en-US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dirty="0" smtClean="0">
                <a:sym typeface="Wingdings"/>
              </a:rPr>
              <a:t>   Rites of Passage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b="1" dirty="0" smtClean="0"/>
              <a:t>Analyze meaning</a:t>
            </a:r>
            <a:r>
              <a:rPr lang="en-US" dirty="0" smtClean="0"/>
              <a:t> of the artifacts in terms of: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Norms for behavior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Values we espouse</a:t>
            </a:r>
          </a:p>
          <a:p>
            <a:pPr marL="1028700" lvl="2" indent="-285750">
              <a:spcBef>
                <a:spcPts val="300"/>
              </a:spcBef>
            </a:pPr>
            <a:r>
              <a:rPr lang="en-US" dirty="0" smtClean="0"/>
              <a:t>Beliefs about what leads to success</a:t>
            </a:r>
          </a:p>
          <a:p>
            <a:pPr>
              <a:spcBef>
                <a:spcPts val="2400"/>
              </a:spcBef>
            </a:pPr>
            <a:r>
              <a:rPr lang="en-US" b="1" dirty="0" smtClean="0"/>
              <a:t>Take turns presenting artifacts</a:t>
            </a:r>
            <a:r>
              <a:rPr lang="en-US" dirty="0" smtClean="0"/>
              <a:t> (with analysis) until a complete picture emerges.</a:t>
            </a:r>
            <a:endParaRPr lang="en-US" dirty="0"/>
          </a:p>
        </p:txBody>
      </p:sp>
      <p:pic>
        <p:nvPicPr>
          <p:cNvPr id="66561" name="Picture 1" descr="C:\Users\rcoff\AppData\Local\Microsoft\Windows\Temporary Internet Files\Content.IE5\VMMLKLHG\MP910216391[1]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48600" y="5715000"/>
            <a:ext cx="1295400" cy="112852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the WSoB Culture?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990600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en-US" sz="2400" b="1" dirty="0" smtClean="0"/>
              <a:t>Artifact Types</a:t>
            </a:r>
            <a:r>
              <a:rPr lang="en-US" sz="2400" dirty="0" smtClean="0"/>
              <a:t>: </a:t>
            </a:r>
          </a:p>
          <a:p>
            <a:pPr marL="457200" lvl="2">
              <a:spcBef>
                <a:spcPts val="300"/>
              </a:spcBef>
            </a:pPr>
            <a:r>
              <a:rPr lang="en-US" sz="2200" dirty="0" smtClean="0"/>
              <a:t>RM: Role models	</a:t>
            </a:r>
            <a:r>
              <a:rPr lang="en-US" sz="2200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sz="2200" dirty="0" smtClean="0">
                <a:sym typeface="Wingdings"/>
              </a:rPr>
              <a:t>  </a:t>
            </a:r>
            <a:r>
              <a:rPr lang="en-US" sz="2200" dirty="0" smtClean="0"/>
              <a:t>SO: Symbol/Object 	</a:t>
            </a:r>
            <a:r>
              <a:rPr lang="en-US" sz="2200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sz="2200" dirty="0" smtClean="0">
                <a:sym typeface="Wingdings"/>
              </a:rPr>
              <a:t>   RP: Rites of Passage</a:t>
            </a:r>
            <a:endParaRPr lang="en-US" sz="2200" dirty="0" smtClean="0"/>
          </a:p>
          <a:p>
            <a:pPr marL="457200" lvl="2">
              <a:spcBef>
                <a:spcPts val="300"/>
              </a:spcBef>
            </a:pPr>
            <a:r>
              <a:rPr lang="en-US" sz="2200" dirty="0" smtClean="0"/>
              <a:t>S: Stories/Myths	</a:t>
            </a:r>
            <a:r>
              <a:rPr lang="en-US" sz="2200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sz="2200" dirty="0" smtClean="0">
                <a:sym typeface="Wingdings"/>
              </a:rPr>
              <a:t>  L: Language		</a:t>
            </a:r>
            <a:r>
              <a:rPr lang="en-US" sz="2200" dirty="0" smtClean="0">
                <a:solidFill>
                  <a:srgbClr val="D00000"/>
                </a:solidFill>
                <a:sym typeface="Wingdings"/>
              </a:rPr>
              <a:t></a:t>
            </a:r>
            <a:r>
              <a:rPr lang="en-US" sz="2200" dirty="0" smtClean="0">
                <a:sym typeface="Wingdings"/>
              </a:rPr>
              <a:t>   R: Rituals</a:t>
            </a:r>
            <a:endParaRPr lang="en-US" sz="22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990600"/>
          <a:ext cx="8229600" cy="4211320"/>
        </p:xfrm>
        <a:graphic>
          <a:graphicData uri="http://schemas.openxmlformats.org/drawingml/2006/table">
            <a:tbl>
              <a:tblPr firstRow="1" bandRow="1">
                <a:effectLst>
                  <a:outerShdw blurRad="139700" dist="1397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45920"/>
                <a:gridCol w="640080"/>
                <a:gridCol w="2057400"/>
                <a:gridCol w="19812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Artifact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Beliefs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Levers to Influence Culture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133600" y="1447800"/>
            <a:ext cx="4876800" cy="4648200"/>
            <a:chOff x="2133600" y="1447800"/>
            <a:chExt cx="4876800" cy="4648200"/>
          </a:xfrm>
        </p:grpSpPr>
        <p:sp>
          <p:nvSpPr>
            <p:cNvPr id="21" name="5-Point Star 20"/>
            <p:cNvSpPr/>
            <p:nvPr/>
          </p:nvSpPr>
          <p:spPr>
            <a:xfrm>
              <a:off x="2209800" y="1447800"/>
              <a:ext cx="4724400" cy="4572000"/>
            </a:xfrm>
            <a:prstGeom prst="star5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420000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133600" y="1447800"/>
              <a:ext cx="4876800" cy="4648200"/>
              <a:chOff x="2133600" y="1447800"/>
              <a:chExt cx="4876800" cy="4648200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5867400" y="2895600"/>
                <a:ext cx="1143000" cy="9906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39700" dist="1397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Structure</a:t>
                </a:r>
                <a:endParaRPr lang="en-US" dirty="0">
                  <a:solidFill>
                    <a:srgbClr val="420000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2133600" y="2895600"/>
                <a:ext cx="1143000" cy="9906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39700" dist="1397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People</a:t>
                </a:r>
                <a:endParaRPr lang="en-US" dirty="0">
                  <a:solidFill>
                    <a:srgbClr val="420000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5181600" y="5105400"/>
                <a:ext cx="1143000" cy="9906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39700" dist="1397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Processes</a:t>
                </a:r>
                <a:endParaRPr lang="en-US" dirty="0">
                  <a:solidFill>
                    <a:srgbClr val="420000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2819400" y="5105400"/>
                <a:ext cx="1143000" cy="9906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39700" dist="1397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Rewards</a:t>
                </a:r>
                <a:endParaRPr lang="en-US" dirty="0">
                  <a:solidFill>
                    <a:srgbClr val="420000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 bwMode="auto">
              <a:xfrm>
                <a:off x="3962400" y="1447800"/>
                <a:ext cx="1143000" cy="9906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39700" dist="1397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Convey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Desired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b="1" dirty="0" smtClean="0">
                    <a:solidFill>
                      <a:srgbClr val="420000"/>
                    </a:solidFill>
                  </a:rPr>
                  <a:t>Values</a:t>
                </a:r>
                <a:endParaRPr lang="en-US" b="1" dirty="0">
                  <a:solidFill>
                    <a:srgbClr val="420000"/>
                  </a:solidFill>
                </a:endParaRPr>
              </a:p>
            </p:txBody>
          </p:sp>
        </p:grp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Levers to Influence Culture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229897" y="2667000"/>
            <a:ext cx="2684206" cy="2524432"/>
            <a:chOff x="2954594" y="2667000"/>
            <a:chExt cx="2684206" cy="2524432"/>
          </a:xfrm>
        </p:grpSpPr>
        <p:sp>
          <p:nvSpPr>
            <p:cNvPr id="21" name="5-Point Star 20"/>
            <p:cNvSpPr/>
            <p:nvPr/>
          </p:nvSpPr>
          <p:spPr>
            <a:xfrm>
              <a:off x="3030794" y="2674374"/>
              <a:ext cx="2590800" cy="2507226"/>
            </a:xfrm>
            <a:prstGeom prst="star5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420000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50119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Structure</a:t>
              </a:r>
              <a:endParaRPr lang="en-US" sz="1200" dirty="0">
                <a:solidFill>
                  <a:srgbClr val="420000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29545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People</a:t>
              </a:r>
              <a:endParaRPr lang="en-US" sz="1200" dirty="0">
                <a:solidFill>
                  <a:srgbClr val="420000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7071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Processes</a:t>
              </a:r>
              <a:endParaRPr lang="en-US" sz="1200" dirty="0">
                <a:solidFill>
                  <a:srgbClr val="420000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33355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Rewards</a:t>
              </a:r>
              <a:endParaRPr lang="en-US" sz="1200" dirty="0">
                <a:solidFill>
                  <a:srgbClr val="420000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4021394" y="2667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Convey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Desired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200" b="1" dirty="0" smtClean="0">
                  <a:solidFill>
                    <a:srgbClr val="420000"/>
                  </a:solidFill>
                </a:rPr>
                <a:t>Values</a:t>
              </a:r>
              <a:endParaRPr lang="en-US" sz="1200" b="1" dirty="0">
                <a:solidFill>
                  <a:srgbClr val="420000"/>
                </a:solidFill>
              </a:endParaRPr>
            </a:p>
          </p:txBody>
        </p:sp>
      </p:grpSp>
      <p:sp>
        <p:nvSpPr>
          <p:cNvPr id="14" name="Cloud Callout 13"/>
          <p:cNvSpPr/>
          <p:nvPr/>
        </p:nvSpPr>
        <p:spPr>
          <a:xfrm>
            <a:off x="5715000" y="2448560"/>
            <a:ext cx="2895600" cy="1056640"/>
          </a:xfrm>
          <a:prstGeom prst="cloudCallout">
            <a:avLst>
              <a:gd name="adj1" fmla="val -51370"/>
              <a:gd name="adj2" fmla="val 51923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Centralization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Responsibilities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Roles</a:t>
            </a:r>
          </a:p>
        </p:txBody>
      </p:sp>
      <p:sp>
        <p:nvSpPr>
          <p:cNvPr id="15" name="Cloud Callout 14"/>
          <p:cNvSpPr/>
          <p:nvPr/>
        </p:nvSpPr>
        <p:spPr>
          <a:xfrm>
            <a:off x="5562600" y="4937760"/>
            <a:ext cx="3124200" cy="1463040"/>
          </a:xfrm>
          <a:prstGeom prst="cloudCallout">
            <a:avLst>
              <a:gd name="adj1" fmla="val -58028"/>
              <a:gd name="adj2" fmla="val -43332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Work flow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Information flow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Policies &amp; procedures</a:t>
            </a:r>
          </a:p>
        </p:txBody>
      </p:sp>
      <p:sp>
        <p:nvSpPr>
          <p:cNvPr id="16" name="Cloud Callout 15"/>
          <p:cNvSpPr/>
          <p:nvPr/>
        </p:nvSpPr>
        <p:spPr>
          <a:xfrm>
            <a:off x="533400" y="5181600"/>
            <a:ext cx="3048000" cy="1219200"/>
          </a:xfrm>
          <a:prstGeom prst="cloudCallout">
            <a:avLst>
              <a:gd name="adj1" fmla="val 57790"/>
              <a:gd name="adj2" fmla="val -63403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Formal/informal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Goal setting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Measurement</a:t>
            </a:r>
          </a:p>
        </p:txBody>
      </p:sp>
      <p:sp>
        <p:nvSpPr>
          <p:cNvPr id="17" name="Cloud Callout 16"/>
          <p:cNvSpPr/>
          <p:nvPr/>
        </p:nvSpPr>
        <p:spPr>
          <a:xfrm>
            <a:off x="990600" y="2341880"/>
            <a:ext cx="1676400" cy="1544320"/>
          </a:xfrm>
          <a:prstGeom prst="cloudCallout">
            <a:avLst>
              <a:gd name="adj1" fmla="val 97761"/>
              <a:gd name="adj2" fmla="val 28527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Recruit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Select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Socialize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Remove</a:t>
            </a:r>
          </a:p>
        </p:txBody>
      </p:sp>
      <p:sp>
        <p:nvSpPr>
          <p:cNvPr id="18" name="Cloud Callout 17"/>
          <p:cNvSpPr/>
          <p:nvPr/>
        </p:nvSpPr>
        <p:spPr>
          <a:xfrm>
            <a:off x="3048000" y="914400"/>
            <a:ext cx="2971800" cy="1219200"/>
          </a:xfrm>
          <a:prstGeom prst="cloudCallout">
            <a:avLst>
              <a:gd name="adj1" fmla="val 1161"/>
              <a:gd name="adj2" fmla="val 94947"/>
            </a:avLst>
          </a:prstGeom>
          <a:solidFill>
            <a:srgbClr val="FCF3D8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t" anchorCtr="0"/>
          <a:lstStyle/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Communication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Rites &amp; rituals</a:t>
            </a:r>
          </a:p>
          <a:p>
            <a:pPr marL="114300" indent="-114300">
              <a:lnSpc>
                <a:spcPct val="70000"/>
              </a:lnSpc>
              <a:spcBef>
                <a:spcPts val="200"/>
              </a:spcBef>
              <a:buFont typeface="Wingdings" pitchFamily="2" charset="2"/>
              <a:buChar char="§"/>
              <a:defRPr/>
            </a:pPr>
            <a:r>
              <a:rPr lang="en-US" sz="2200" dirty="0" smtClean="0">
                <a:solidFill>
                  <a:srgbClr val="420000"/>
                </a:solidFill>
              </a:rPr>
              <a:t>Role models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6038"/>
            <a:ext cx="9144000" cy="7159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Stages of Change for Organizations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457200" y="1676401"/>
            <a:ext cx="2406299" cy="685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en-US" sz="2000" b="1" dirty="0" smtClean="0">
                <a:solidFill>
                  <a:srgbClr val="860000"/>
                </a:solidFill>
              </a:rPr>
              <a:t>Mobilization Phase (Unfreeze)</a:t>
            </a:r>
            <a:endParaRPr lang="en-US" sz="2000" b="1" dirty="0">
              <a:solidFill>
                <a:srgbClr val="86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29000" y="1676401"/>
            <a:ext cx="2406299" cy="685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en-US" sz="2000" b="1" dirty="0" smtClean="0">
                <a:solidFill>
                  <a:srgbClr val="860000"/>
                </a:solidFill>
              </a:rPr>
              <a:t>Movement Phase (Change)</a:t>
            </a:r>
            <a:endParaRPr lang="en-US" sz="2000" b="1" dirty="0">
              <a:solidFill>
                <a:srgbClr val="860000"/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457200" y="3048001"/>
            <a:ext cx="8349899" cy="2209799"/>
            <a:chOff x="609600" y="3657601"/>
            <a:chExt cx="8349899" cy="2209799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2944851" y="3962400"/>
              <a:ext cx="636549" cy="0"/>
            </a:xfrm>
            <a:prstGeom prst="straightConnector1">
              <a:avLst/>
            </a:prstGeom>
            <a:ln w="57150">
              <a:solidFill>
                <a:srgbClr val="860000"/>
              </a:solidFill>
              <a:tailEnd type="triangle"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944851" y="5410200"/>
              <a:ext cx="636549" cy="0"/>
            </a:xfrm>
            <a:prstGeom prst="straightConnector1">
              <a:avLst/>
            </a:prstGeom>
            <a:ln w="57150">
              <a:solidFill>
                <a:srgbClr val="860000"/>
              </a:solidFill>
              <a:tailEnd type="triangle"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916651" y="3962400"/>
              <a:ext cx="636549" cy="533400"/>
            </a:xfrm>
            <a:prstGeom prst="straightConnector1">
              <a:avLst/>
            </a:prstGeom>
            <a:ln w="57150">
              <a:solidFill>
                <a:srgbClr val="860000"/>
              </a:solidFill>
              <a:tailEnd type="triangle"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5916651" y="4876800"/>
              <a:ext cx="636549" cy="457200"/>
            </a:xfrm>
            <a:prstGeom prst="straightConnector1">
              <a:avLst/>
            </a:prstGeom>
            <a:ln w="57150">
              <a:solidFill>
                <a:srgbClr val="860000"/>
              </a:solidFill>
              <a:tailEnd type="triangle"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641701" y="3657601"/>
              <a:ext cx="2406299" cy="7620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>
                  <a:solidFill>
                    <a:schemeClr val="bg2"/>
                  </a:solidFill>
                </a:rPr>
                <a:t>Make the Case for Change Initiative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09600" y="4953000"/>
              <a:ext cx="2406299" cy="9144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>
                  <a:solidFill>
                    <a:schemeClr val="bg2"/>
                  </a:solidFill>
                </a:rPr>
                <a:t>Build the Organizational Capacity for Change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13501" y="3657601"/>
              <a:ext cx="2406299" cy="762000"/>
            </a:xfrm>
            <a:prstGeom prst="rect">
              <a:avLst/>
            </a:prstGeom>
            <a:solidFill>
              <a:srgbClr val="860000"/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>
                  <a:solidFill>
                    <a:schemeClr val="bg2"/>
                  </a:solidFill>
                </a:rPr>
                <a:t>Build Momentum for Change Initiative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81400" y="4953000"/>
              <a:ext cx="2406299" cy="914400"/>
            </a:xfrm>
            <a:prstGeom prst="rect">
              <a:avLst/>
            </a:prstGeom>
            <a:solidFill>
              <a:srgbClr val="860000"/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dirty="0" smtClean="0">
                  <a:solidFill>
                    <a:schemeClr val="bg2"/>
                  </a:solidFill>
                </a:rPr>
                <a:t>Preserve &amp; Continue to Build Org Capacity for Change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53200" y="4267200"/>
              <a:ext cx="2406299" cy="914400"/>
            </a:xfrm>
            <a:prstGeom prst="rect">
              <a:avLst/>
            </a:prstGeom>
            <a:solidFill>
              <a:srgbClr val="666633"/>
            </a:solidFill>
            <a:ln>
              <a:noFill/>
            </a:ln>
            <a:effectLst>
              <a:outerShdw blurRad="139700" dist="1397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b="1" dirty="0" smtClean="0">
                  <a:solidFill>
                    <a:schemeClr val="bg2"/>
                  </a:solidFill>
                </a:rPr>
                <a:t>Institutionalize Change Initiative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400800" y="1676401"/>
            <a:ext cx="2406299" cy="685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en-US" sz="2000" b="1" dirty="0" smtClean="0">
                <a:solidFill>
                  <a:srgbClr val="860000"/>
                </a:solidFill>
              </a:rPr>
              <a:t>Sustain Phase (Refreeze)</a:t>
            </a:r>
            <a:endParaRPr lang="en-US" sz="2000" b="1" dirty="0">
              <a:solidFill>
                <a:srgbClr val="86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think-cell Slide" r:id="rId20" imgW="0" imgH="0" progId="">
                  <p:embed/>
                </p:oleObj>
              </mc:Choice>
              <mc:Fallback>
                <p:oleObj name="think-cell Slide" r:id="rId20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6820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76400" y="1386824"/>
            <a:ext cx="6035040" cy="356251"/>
          </a:xfrm>
          <a:prstGeom prst="rect">
            <a:avLst/>
          </a:prstGeom>
          <a:solidFill>
            <a:srgbClr val="60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Establishing a Sense of Urgency</a:t>
            </a:r>
          </a:p>
        </p:txBody>
      </p:sp>
      <p:sp>
        <p:nvSpPr>
          <p:cNvPr id="1186822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6400" y="1963767"/>
            <a:ext cx="6035040" cy="356251"/>
          </a:xfrm>
          <a:prstGeom prst="rect">
            <a:avLst/>
          </a:prstGeom>
          <a:solidFill>
            <a:srgbClr val="60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Forming a Powerful Guiding Coalition</a:t>
            </a:r>
          </a:p>
        </p:txBody>
      </p:sp>
      <p:sp>
        <p:nvSpPr>
          <p:cNvPr id="1186823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76400" y="2540710"/>
            <a:ext cx="6035040" cy="356251"/>
          </a:xfrm>
          <a:prstGeom prst="rect">
            <a:avLst/>
          </a:prstGeom>
          <a:solidFill>
            <a:srgbClr val="60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Creating a Vision</a:t>
            </a:r>
          </a:p>
        </p:txBody>
      </p:sp>
      <p:sp>
        <p:nvSpPr>
          <p:cNvPr id="1186824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76400" y="3117653"/>
            <a:ext cx="6035040" cy="356251"/>
          </a:xfrm>
          <a:prstGeom prst="rect">
            <a:avLst/>
          </a:prstGeom>
          <a:solidFill>
            <a:srgbClr val="86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Communicating a Vision</a:t>
            </a:r>
          </a:p>
        </p:txBody>
      </p:sp>
      <p:sp>
        <p:nvSpPr>
          <p:cNvPr id="1186825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76400" y="3694596"/>
            <a:ext cx="6035040" cy="356251"/>
          </a:xfrm>
          <a:prstGeom prst="rect">
            <a:avLst/>
          </a:prstGeom>
          <a:solidFill>
            <a:srgbClr val="86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Empowering Others to Act on the Vision</a:t>
            </a:r>
          </a:p>
        </p:txBody>
      </p:sp>
      <p:sp>
        <p:nvSpPr>
          <p:cNvPr id="1186826" name="Text 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676400" y="4271539"/>
            <a:ext cx="6035040" cy="356251"/>
          </a:xfrm>
          <a:prstGeom prst="rect">
            <a:avLst/>
          </a:prstGeom>
          <a:solidFill>
            <a:srgbClr val="860000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Planning for and Creating Short-Term Wins</a:t>
            </a:r>
          </a:p>
        </p:txBody>
      </p:sp>
      <p:sp>
        <p:nvSpPr>
          <p:cNvPr id="1186827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676400" y="4848482"/>
            <a:ext cx="6035040" cy="356251"/>
          </a:xfrm>
          <a:prstGeom prst="rect">
            <a:avLst/>
          </a:prstGeom>
          <a:solidFill>
            <a:srgbClr val="666633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Consolidating Improvements </a:t>
            </a:r>
            <a:r>
              <a:rPr lang="en-US" sz="2000" dirty="0" smtClean="0">
                <a:solidFill>
                  <a:schemeClr val="bg2"/>
                </a:solidFill>
              </a:rPr>
              <a:t>&amp; </a:t>
            </a:r>
            <a:r>
              <a:rPr lang="en-US" sz="2000" dirty="0">
                <a:solidFill>
                  <a:schemeClr val="bg2"/>
                </a:solidFill>
              </a:rPr>
              <a:t>Producing </a:t>
            </a:r>
            <a:r>
              <a:rPr lang="en-US" sz="2000" dirty="0" smtClean="0">
                <a:solidFill>
                  <a:schemeClr val="bg2"/>
                </a:solidFill>
              </a:rPr>
              <a:t>More </a:t>
            </a:r>
            <a:r>
              <a:rPr lang="en-US" sz="2000" dirty="0">
                <a:solidFill>
                  <a:schemeClr val="bg2"/>
                </a:solidFill>
              </a:rPr>
              <a:t>Change</a:t>
            </a:r>
          </a:p>
        </p:txBody>
      </p:sp>
      <p:sp>
        <p:nvSpPr>
          <p:cNvPr id="1186828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76400" y="5425425"/>
            <a:ext cx="6035040" cy="356251"/>
          </a:xfrm>
          <a:prstGeom prst="rect">
            <a:avLst/>
          </a:prstGeom>
          <a:solidFill>
            <a:srgbClr val="666633"/>
          </a:solidFill>
          <a:ln>
            <a:noFill/>
          </a:ln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000" dirty="0" smtClean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</a:rPr>
              <a:t>Institutionalizing New Approaches</a:t>
            </a:r>
          </a:p>
        </p:txBody>
      </p:sp>
      <p:sp>
        <p:nvSpPr>
          <p:cNvPr id="74757" name="AutoShape 14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1295400" y="1371600"/>
            <a:ext cx="238124" cy="1495425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86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860000"/>
              </a:solidFill>
            </a:endParaRPr>
          </a:p>
        </p:txBody>
      </p:sp>
      <p:sp>
        <p:nvSpPr>
          <p:cNvPr id="74758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0" y="1796833"/>
            <a:ext cx="1447800" cy="565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en-US" sz="1800" b="1" dirty="0" smtClean="0">
                <a:solidFill>
                  <a:srgbClr val="860000"/>
                </a:solidFill>
                <a:latin typeface="+mn-lt"/>
              </a:rPr>
              <a:t>Mobilization </a:t>
            </a:r>
            <a:endParaRPr lang="en-US" sz="1800" b="1" dirty="0">
              <a:solidFill>
                <a:srgbClr val="860000"/>
              </a:solidFill>
              <a:latin typeface="+mn-lt"/>
            </a:endParaRPr>
          </a:p>
          <a:p>
            <a:pPr algn="ctr" eaLnBrk="0" hangingPunct="0">
              <a:lnSpc>
                <a:spcPct val="85000"/>
              </a:lnSpc>
            </a:pPr>
            <a:r>
              <a:rPr lang="en-US" sz="1800" b="1" dirty="0">
                <a:solidFill>
                  <a:srgbClr val="860000"/>
                </a:solidFill>
                <a:latin typeface="+mn-lt"/>
              </a:rPr>
              <a:t>(Unfreeze)</a:t>
            </a:r>
          </a:p>
        </p:txBody>
      </p:sp>
      <p:sp>
        <p:nvSpPr>
          <p:cNvPr id="74760" name="Text Box 1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48600" y="3524251"/>
            <a:ext cx="1295400" cy="565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en-US" sz="1800" b="1" dirty="0" smtClean="0">
                <a:solidFill>
                  <a:srgbClr val="860000"/>
                </a:solidFill>
                <a:latin typeface="+mn-lt"/>
              </a:rPr>
              <a:t>Movement</a:t>
            </a:r>
            <a:br>
              <a:rPr lang="en-US" sz="1800" b="1" dirty="0" smtClean="0">
                <a:solidFill>
                  <a:srgbClr val="860000"/>
                </a:solidFill>
                <a:latin typeface="+mn-lt"/>
              </a:rPr>
            </a:br>
            <a:r>
              <a:rPr lang="en-US" sz="1800" b="1" dirty="0" smtClean="0">
                <a:solidFill>
                  <a:srgbClr val="860000"/>
                </a:solidFill>
                <a:latin typeface="+mn-lt"/>
              </a:rPr>
              <a:t>(Change)</a:t>
            </a:r>
            <a:endParaRPr lang="en-US" sz="1800" b="1" dirty="0">
              <a:solidFill>
                <a:srgbClr val="860000"/>
              </a:solidFill>
              <a:latin typeface="+mn-lt"/>
            </a:endParaRPr>
          </a:p>
        </p:txBody>
      </p:sp>
      <p:sp>
        <p:nvSpPr>
          <p:cNvPr id="74762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9810" y="4691064"/>
            <a:ext cx="1153136" cy="565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en-US" sz="1800" b="1" dirty="0" smtClean="0">
                <a:solidFill>
                  <a:srgbClr val="860000"/>
                </a:solidFill>
                <a:latin typeface="+mn-lt"/>
              </a:rPr>
              <a:t>Sustain </a:t>
            </a:r>
            <a:br>
              <a:rPr lang="en-US" sz="1800" b="1" dirty="0" smtClean="0">
                <a:solidFill>
                  <a:srgbClr val="860000"/>
                </a:solidFill>
                <a:latin typeface="+mn-lt"/>
              </a:rPr>
            </a:br>
            <a:r>
              <a:rPr lang="en-US" sz="1800" b="1" dirty="0" smtClean="0">
                <a:solidFill>
                  <a:srgbClr val="860000"/>
                </a:solidFill>
                <a:latin typeface="+mn-lt"/>
              </a:rPr>
              <a:t>(</a:t>
            </a:r>
            <a:r>
              <a:rPr lang="en-US" sz="1800" b="1" dirty="0">
                <a:solidFill>
                  <a:srgbClr val="860000"/>
                </a:solidFill>
                <a:latin typeface="+mn-lt"/>
              </a:rPr>
              <a:t>Refreeze)</a:t>
            </a:r>
          </a:p>
        </p:txBody>
      </p:sp>
      <p:sp>
        <p:nvSpPr>
          <p:cNvPr id="74763" name="Rectangle 20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err="1" smtClean="0"/>
              <a:t>Kotter’s</a:t>
            </a:r>
            <a:r>
              <a:rPr lang="en-US" sz="4000" dirty="0" smtClean="0"/>
              <a:t> 8 Steps of Leading Change</a:t>
            </a:r>
          </a:p>
        </p:txBody>
      </p:sp>
      <p:sp>
        <p:nvSpPr>
          <p:cNvPr id="22" name="AutoShape 14"/>
          <p:cNvSpPr>
            <a:spLocks/>
          </p:cNvSpPr>
          <p:nvPr>
            <p:custDataLst>
              <p:tags r:id="rId16"/>
            </p:custDataLst>
          </p:nvPr>
        </p:nvSpPr>
        <p:spPr bwMode="auto">
          <a:xfrm flipH="1">
            <a:off x="7772400" y="3100387"/>
            <a:ext cx="238124" cy="1495425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86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860000"/>
              </a:solidFill>
            </a:endParaRPr>
          </a:p>
        </p:txBody>
      </p:sp>
      <p:sp>
        <p:nvSpPr>
          <p:cNvPr id="23" name="AutoShape 14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307564" y="4267200"/>
            <a:ext cx="238124" cy="1495425"/>
          </a:xfrm>
          <a:prstGeom prst="leftBrace">
            <a:avLst>
              <a:gd name="adj1" fmla="val 50000"/>
              <a:gd name="adj2" fmla="val 50000"/>
            </a:avLst>
          </a:prstGeom>
          <a:noFill/>
          <a:ln w="28575">
            <a:solidFill>
              <a:srgbClr val="86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86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 smtClean="0"/>
              <a:t>Pulling it All Together: WSoB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4838700" cy="5334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 smtClean="0"/>
              <a:t>Do the proposed changes still make sense?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What would happen if we initiated the proposed changes in the wrong way?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What would be the optimal way to manage the proposed changes?</a:t>
            </a:r>
          </a:p>
          <a:p>
            <a:pPr>
              <a:spcBef>
                <a:spcPts val="2400"/>
              </a:spcBef>
            </a:pPr>
            <a:r>
              <a:rPr lang="en-US" b="1" dirty="0" smtClean="0"/>
              <a:t>Breakouts</a:t>
            </a:r>
            <a:r>
              <a:rPr lang="en-US" dirty="0" smtClean="0"/>
              <a:t>: Take one “lever” &amp; develop tactics to ready the org and implement changes.</a:t>
            </a:r>
            <a:endParaRPr lang="en-US" dirty="0"/>
          </a:p>
        </p:txBody>
      </p:sp>
      <p:pic>
        <p:nvPicPr>
          <p:cNvPr id="4" name="Picture 1" descr="C:\Users\rcoff\AppData\Local\Microsoft\Windows\Temporary Internet Files\Content.IE5\VMMLKLHG\MP910216391[1]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48600" y="5715000"/>
            <a:ext cx="1295400" cy="1128525"/>
          </a:xfrm>
          <a:prstGeom prst="rect">
            <a:avLst/>
          </a:prstGeom>
          <a:noFill/>
        </p:spPr>
      </p:pic>
      <p:grpSp>
        <p:nvGrpSpPr>
          <p:cNvPr id="5" name="Group 18"/>
          <p:cNvGrpSpPr/>
          <p:nvPr/>
        </p:nvGrpSpPr>
        <p:grpSpPr>
          <a:xfrm>
            <a:off x="4953000" y="1295400"/>
            <a:ext cx="3626734" cy="3410857"/>
            <a:chOff x="2954594" y="2667000"/>
            <a:chExt cx="2684206" cy="2524432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5-Point Star 5"/>
            <p:cNvSpPr/>
            <p:nvPr/>
          </p:nvSpPr>
          <p:spPr>
            <a:xfrm>
              <a:off x="3030794" y="2674374"/>
              <a:ext cx="2590800" cy="2507226"/>
            </a:xfrm>
            <a:prstGeom prst="star5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>
                <a:solidFill>
                  <a:srgbClr val="42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0119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Structure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9545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People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47071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Processes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3355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Rewards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21394" y="2667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Convey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Desired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Values</a:t>
              </a:r>
              <a:endParaRPr lang="en-US" sz="1600" b="1" dirty="0">
                <a:solidFill>
                  <a:srgbClr val="420000"/>
                </a:solidFill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 smtClean="0"/>
              <a:t>WSoB Culture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5029200" cy="4191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 smtClean="0"/>
              <a:t>How important is culture as a source of competitive advantage for WSoB?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What aspects of the WSoB culture might be hard for a rival to duplicate?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What firms enjoy a competitive advantage due to the unique culture they’ve developed?</a:t>
            </a:r>
          </a:p>
        </p:txBody>
      </p:sp>
      <p:pic>
        <p:nvPicPr>
          <p:cNvPr id="4" name="Picture 1" descr="C:\Users\rcoff\AppData\Local\Microsoft\Windows\Temporary Internet Files\Content.IE5\VMMLKLHG\MP910216391[1]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48600" y="5715000"/>
            <a:ext cx="1295400" cy="1128525"/>
          </a:xfrm>
          <a:prstGeom prst="rect">
            <a:avLst/>
          </a:prstGeom>
          <a:noFill/>
        </p:spPr>
      </p:pic>
      <p:grpSp>
        <p:nvGrpSpPr>
          <p:cNvPr id="5" name="Group 18"/>
          <p:cNvGrpSpPr/>
          <p:nvPr/>
        </p:nvGrpSpPr>
        <p:grpSpPr>
          <a:xfrm>
            <a:off x="4953000" y="1295400"/>
            <a:ext cx="3626734" cy="3410857"/>
            <a:chOff x="2954594" y="2667000"/>
            <a:chExt cx="2684206" cy="2524432"/>
          </a:xfrm>
          <a:effectLst>
            <a:outerShdw blurRad="139700" dist="139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5-Point Star 5"/>
            <p:cNvSpPr/>
            <p:nvPr/>
          </p:nvSpPr>
          <p:spPr>
            <a:xfrm>
              <a:off x="3030794" y="2674374"/>
              <a:ext cx="2590800" cy="2507226"/>
            </a:xfrm>
            <a:prstGeom prst="star5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>
                <a:solidFill>
                  <a:srgbClr val="42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0119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Structure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954594" y="3429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People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47071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Processes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335594" y="46482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Rewards</a:t>
              </a:r>
              <a:endParaRPr lang="en-US" sz="1600" dirty="0">
                <a:solidFill>
                  <a:srgbClr val="42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21394" y="2667000"/>
              <a:ext cx="626806" cy="54323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Convey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Desired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sz="1600" b="1" dirty="0" smtClean="0">
                  <a:solidFill>
                    <a:srgbClr val="420000"/>
                  </a:solidFill>
                </a:rPr>
                <a:t>Values</a:t>
              </a:r>
              <a:endParaRPr lang="en-US" sz="1600" b="1" dirty="0">
                <a:solidFill>
                  <a:srgbClr val="42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9851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8rO9S7CUW15HDMweCUs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6RbY2.w8km9nTTmpFPAd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0e1tZljZUmdGlrFTjjn1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nfdlfOS0uI1eg5ZgYxk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wbG.0PXNEWimCVqrfGK0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vBTfsnyEOYeU.7YnCz_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YdZzvJM9kaB_Q8kXJay7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bCF2DUZkS8owb2vDj9w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_65yqBZ0.xhAsH7ccCT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W3qIBU00m3HKIG5aJrM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C6KobiAUmAxQDGQwwEv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fDS6D1PZUWfLPZLAGzOa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4hfHvJWu0mnTzAuvoSjr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QmflEUh2kS5On69yQNia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R1ReLyy0i1PDtenGTyFQ"/>
</p:tagLst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9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4440</TotalTime>
  <Words>655</Words>
  <Application>Microsoft Office PowerPoint</Application>
  <PresentationFormat>On-screen Show (4:3)</PresentationFormat>
  <Paragraphs>147</Paragraphs>
  <Slides>13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think-cell Slide</vt:lpstr>
      <vt:lpstr>Leading Strategic Change  Russ Coff Randall Dunham Wisconsin School of Business July 19, 2011</vt:lpstr>
      <vt:lpstr>Program Agenda</vt:lpstr>
      <vt:lpstr>Below the Water Line of Culture</vt:lpstr>
      <vt:lpstr> How Widely is the Culture Shared?</vt:lpstr>
      <vt:lpstr>Examples of Artifacts</vt:lpstr>
      <vt:lpstr>What is the WSoB Culture?</vt:lpstr>
      <vt:lpstr>What is the WSoB Culture?</vt:lpstr>
      <vt:lpstr>Levers to Influence Culture</vt:lpstr>
      <vt:lpstr>Levers to Influence Culture</vt:lpstr>
      <vt:lpstr>Stages of Change for Organizations</vt:lpstr>
      <vt:lpstr>Kotter’s 8 Steps of Leading Change</vt:lpstr>
      <vt:lpstr>Pulling it All Together: WSoB Culture</vt:lpstr>
      <vt:lpstr>WSoB Culture Takeaways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Leigh Harmon</dc:creator>
  <cp:lastModifiedBy>Russ Coff</cp:lastModifiedBy>
  <cp:revision>473</cp:revision>
  <cp:lastPrinted>2011-08-02T14:01:31Z</cp:lastPrinted>
  <dcterms:created xsi:type="dcterms:W3CDTF">2010-12-02T16:21:53Z</dcterms:created>
  <dcterms:modified xsi:type="dcterms:W3CDTF">2012-09-20T17:20:27Z</dcterms:modified>
</cp:coreProperties>
</file>