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gif" ContentType="image/gif"/>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notesMasterIdLst>
    <p:notesMasterId r:id="rId40"/>
  </p:notesMasterIdLst>
  <p:handoutMasterIdLst>
    <p:handoutMasterId r:id="rId41"/>
  </p:handoutMasterIdLst>
  <p:sldIdLst>
    <p:sldId id="377" r:id="rId2"/>
    <p:sldId id="398" r:id="rId3"/>
    <p:sldId id="440" r:id="rId4"/>
    <p:sldId id="441" r:id="rId5"/>
    <p:sldId id="439" r:id="rId6"/>
    <p:sldId id="436" r:id="rId7"/>
    <p:sldId id="437" r:id="rId8"/>
    <p:sldId id="438" r:id="rId9"/>
    <p:sldId id="399" r:id="rId10"/>
    <p:sldId id="400" r:id="rId11"/>
    <p:sldId id="401" r:id="rId12"/>
    <p:sldId id="402" r:id="rId13"/>
    <p:sldId id="443" r:id="rId14"/>
    <p:sldId id="404" r:id="rId15"/>
    <p:sldId id="405" r:id="rId16"/>
    <p:sldId id="406" r:id="rId17"/>
    <p:sldId id="407" r:id="rId18"/>
    <p:sldId id="408" r:id="rId19"/>
    <p:sldId id="435" r:id="rId20"/>
    <p:sldId id="410" r:id="rId21"/>
    <p:sldId id="411" r:id="rId22"/>
    <p:sldId id="412" r:id="rId23"/>
    <p:sldId id="413" r:id="rId24"/>
    <p:sldId id="429" r:id="rId25"/>
    <p:sldId id="414" r:id="rId26"/>
    <p:sldId id="416" r:id="rId27"/>
    <p:sldId id="415" r:id="rId28"/>
    <p:sldId id="417" r:id="rId29"/>
    <p:sldId id="442" r:id="rId30"/>
    <p:sldId id="421" r:id="rId31"/>
    <p:sldId id="419" r:id="rId32"/>
    <p:sldId id="420" r:id="rId33"/>
    <p:sldId id="423" r:id="rId34"/>
    <p:sldId id="425" r:id="rId35"/>
    <p:sldId id="427" r:id="rId36"/>
    <p:sldId id="428" r:id="rId37"/>
    <p:sldId id="430" r:id="rId38"/>
    <p:sldId id="431" r:id="rId39"/>
  </p:sldIdLst>
  <p:sldSz cx="9144000" cy="6858000" type="screen4x3"/>
  <p:notesSz cx="9312275" cy="7026275"/>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0481E"/>
    <a:srgbClr val="820000"/>
    <a:srgbClr val="006600"/>
    <a:srgbClr val="E0BE80"/>
    <a:srgbClr val="EAD2A8"/>
    <a:srgbClr val="2587C9"/>
    <a:srgbClr val="195985"/>
    <a:srgbClr val="003300"/>
    <a:srgbClr val="2073AC"/>
    <a:srgbClr val="8E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87" d="100"/>
          <a:sy n="87" d="100"/>
        </p:scale>
        <p:origin x="-638" y="-91"/>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388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901060070671391"/>
          <c:y val="4.906542056074787E-2"/>
          <c:w val="0.84098941313666065"/>
          <c:h val="0.8644859813084117"/>
        </c:manualLayout>
      </c:layout>
      <c:lineChart>
        <c:grouping val="standard"/>
        <c:varyColors val="0"/>
        <c:ser>
          <c:idx val="0"/>
          <c:order val="0"/>
          <c:tx>
            <c:strRef>
              <c:f>Sheet1!$A$2</c:f>
              <c:strCache>
                <c:ptCount val="1"/>
                <c:pt idx="0">
                  <c:v>Buyer (1 Bidder)</c:v>
                </c:pt>
              </c:strCache>
            </c:strRef>
          </c:tx>
          <c:spPr>
            <a:ln w="50800">
              <a:solidFill>
                <a:srgbClr val="2587C9"/>
              </a:solidFill>
            </a:ln>
          </c:spPr>
          <c:marker>
            <c:symbol val="triangle"/>
            <c:size val="10"/>
            <c:spPr>
              <a:solidFill>
                <a:srgbClr val="2073AC"/>
              </a:solidFill>
              <a:ln>
                <a:solidFill>
                  <a:srgbClr val="FFFF99"/>
                </a:solidFill>
                <a:prstDash val="solid"/>
              </a:ln>
            </c:spPr>
          </c:marker>
          <c:cat>
            <c:numRef>
              <c:f>Sheet1!$B$1:$L$1</c:f>
              <c:numCache>
                <c:formatCode>General</c:formatCode>
                <c:ptCount val="11"/>
                <c:pt idx="0">
                  <c:v>-15</c:v>
                </c:pt>
                <c:pt idx="1">
                  <c:v>-10</c:v>
                </c:pt>
                <c:pt idx="2">
                  <c:v>-5</c:v>
                </c:pt>
                <c:pt idx="3">
                  <c:v>0</c:v>
                </c:pt>
                <c:pt idx="4">
                  <c:v>5</c:v>
                </c:pt>
                <c:pt idx="5">
                  <c:v>10</c:v>
                </c:pt>
                <c:pt idx="6">
                  <c:v>15</c:v>
                </c:pt>
                <c:pt idx="7">
                  <c:v>20</c:v>
                </c:pt>
                <c:pt idx="8">
                  <c:v>25</c:v>
                </c:pt>
                <c:pt idx="9">
                  <c:v>30</c:v>
                </c:pt>
              </c:numCache>
            </c:numRef>
          </c:cat>
          <c:val>
            <c:numRef>
              <c:f>Sheet1!$B$2:$L$2</c:f>
              <c:numCache>
                <c:formatCode>General</c:formatCode>
                <c:ptCount val="11"/>
                <c:pt idx="0">
                  <c:v>0</c:v>
                </c:pt>
                <c:pt idx="1">
                  <c:v>2.0000000000000052E-3</c:v>
                </c:pt>
                <c:pt idx="2">
                  <c:v>8.0000000000000227E-3</c:v>
                </c:pt>
                <c:pt idx="3">
                  <c:v>2.0000000000000032E-2</c:v>
                </c:pt>
                <c:pt idx="4">
                  <c:v>3.0000000000000058E-2</c:v>
                </c:pt>
                <c:pt idx="5">
                  <c:v>3.0000000000000058E-2</c:v>
                </c:pt>
                <c:pt idx="6">
                  <c:v>2.0000000000000032E-2</c:v>
                </c:pt>
                <c:pt idx="7">
                  <c:v>2.0000000000000032E-2</c:v>
                </c:pt>
                <c:pt idx="8">
                  <c:v>2.0000000000000032E-2</c:v>
                </c:pt>
                <c:pt idx="9">
                  <c:v>2.0000000000000032E-2</c:v>
                </c:pt>
              </c:numCache>
            </c:numRef>
          </c:val>
          <c:smooth val="1"/>
        </c:ser>
        <c:ser>
          <c:idx val="1"/>
          <c:order val="1"/>
          <c:tx>
            <c:strRef>
              <c:f>Sheet1!$A$3</c:f>
              <c:strCache>
                <c:ptCount val="1"/>
                <c:pt idx="0">
                  <c:v>Buyer (Mult Bidders)</c:v>
                </c:pt>
              </c:strCache>
            </c:strRef>
          </c:tx>
          <c:spPr>
            <a:ln w="50800">
              <a:solidFill>
                <a:srgbClr val="FF0000"/>
              </a:solidFill>
            </a:ln>
          </c:spPr>
          <c:marker>
            <c:symbol val="diamond"/>
            <c:size val="10"/>
            <c:spPr>
              <a:solidFill>
                <a:srgbClr val="FF0000"/>
              </a:solidFill>
              <a:ln>
                <a:solidFill>
                  <a:srgbClr val="00FF00"/>
                </a:solidFill>
                <a:prstDash val="solid"/>
              </a:ln>
            </c:spPr>
          </c:marker>
          <c:cat>
            <c:numRef>
              <c:f>Sheet1!$B$1:$L$1</c:f>
              <c:numCache>
                <c:formatCode>General</c:formatCode>
                <c:ptCount val="11"/>
                <c:pt idx="0">
                  <c:v>-15</c:v>
                </c:pt>
                <c:pt idx="1">
                  <c:v>-10</c:v>
                </c:pt>
                <c:pt idx="2">
                  <c:v>-5</c:v>
                </c:pt>
                <c:pt idx="3">
                  <c:v>0</c:v>
                </c:pt>
                <c:pt idx="4">
                  <c:v>5</c:v>
                </c:pt>
                <c:pt idx="5">
                  <c:v>10</c:v>
                </c:pt>
                <c:pt idx="6">
                  <c:v>15</c:v>
                </c:pt>
                <c:pt idx="7">
                  <c:v>20</c:v>
                </c:pt>
                <c:pt idx="8">
                  <c:v>25</c:v>
                </c:pt>
                <c:pt idx="9">
                  <c:v>30</c:v>
                </c:pt>
              </c:numCache>
            </c:numRef>
          </c:cat>
          <c:val>
            <c:numRef>
              <c:f>Sheet1!$B$3:$L$3</c:f>
              <c:numCache>
                <c:formatCode>General</c:formatCode>
                <c:ptCount val="11"/>
                <c:pt idx="0">
                  <c:v>5.0000000000000148E-3</c:v>
                </c:pt>
                <c:pt idx="1">
                  <c:v>1.0000000000000037E-3</c:v>
                </c:pt>
                <c:pt idx="2">
                  <c:v>0</c:v>
                </c:pt>
                <c:pt idx="3">
                  <c:v>2.0000000000000052E-3</c:v>
                </c:pt>
                <c:pt idx="4">
                  <c:v>3.00000000000001E-3</c:v>
                </c:pt>
                <c:pt idx="5">
                  <c:v>1.0000000000000037E-3</c:v>
                </c:pt>
                <c:pt idx="6">
                  <c:v>0</c:v>
                </c:pt>
                <c:pt idx="7">
                  <c:v>-1.0000000000000019E-2</c:v>
                </c:pt>
                <c:pt idx="8">
                  <c:v>-1.0000000000000019E-2</c:v>
                </c:pt>
                <c:pt idx="9">
                  <c:v>-1.0000000000000019E-2</c:v>
                </c:pt>
              </c:numCache>
            </c:numRef>
          </c:val>
          <c:smooth val="1"/>
        </c:ser>
        <c:ser>
          <c:idx val="2"/>
          <c:order val="2"/>
          <c:tx>
            <c:strRef>
              <c:f>Sheet1!$A$4</c:f>
              <c:strCache>
                <c:ptCount val="1"/>
                <c:pt idx="0">
                  <c:v>Target  (1 Bidder)</c:v>
                </c:pt>
              </c:strCache>
            </c:strRef>
          </c:tx>
          <c:spPr>
            <a:ln w="50800">
              <a:solidFill>
                <a:srgbClr val="FFC000"/>
              </a:solidFill>
            </a:ln>
          </c:spPr>
          <c:marker>
            <c:symbol val="triangle"/>
            <c:size val="10"/>
            <c:spPr>
              <a:solidFill>
                <a:srgbClr val="FFC000"/>
              </a:solidFill>
              <a:ln>
                <a:solidFill>
                  <a:srgbClr val="FFFFFF"/>
                </a:solidFill>
                <a:prstDash val="solid"/>
              </a:ln>
            </c:spPr>
          </c:marker>
          <c:cat>
            <c:numRef>
              <c:f>Sheet1!$B$1:$L$1</c:f>
              <c:numCache>
                <c:formatCode>General</c:formatCode>
                <c:ptCount val="11"/>
                <c:pt idx="0">
                  <c:v>-15</c:v>
                </c:pt>
                <c:pt idx="1">
                  <c:v>-10</c:v>
                </c:pt>
                <c:pt idx="2">
                  <c:v>-5</c:v>
                </c:pt>
                <c:pt idx="3">
                  <c:v>0</c:v>
                </c:pt>
                <c:pt idx="4">
                  <c:v>5</c:v>
                </c:pt>
                <c:pt idx="5">
                  <c:v>10</c:v>
                </c:pt>
                <c:pt idx="6">
                  <c:v>15</c:v>
                </c:pt>
                <c:pt idx="7">
                  <c:v>20</c:v>
                </c:pt>
                <c:pt idx="8">
                  <c:v>25</c:v>
                </c:pt>
                <c:pt idx="9">
                  <c:v>30</c:v>
                </c:pt>
              </c:numCache>
            </c:numRef>
          </c:cat>
          <c:val>
            <c:numRef>
              <c:f>Sheet1!$B$4:$L$4</c:f>
              <c:numCache>
                <c:formatCode>General</c:formatCode>
                <c:ptCount val="11"/>
                <c:pt idx="0">
                  <c:v>0</c:v>
                </c:pt>
                <c:pt idx="1">
                  <c:v>2.0000000000000032E-2</c:v>
                </c:pt>
                <c:pt idx="2">
                  <c:v>5.0000000000000079E-2</c:v>
                </c:pt>
                <c:pt idx="3">
                  <c:v>0.25</c:v>
                </c:pt>
                <c:pt idx="4">
                  <c:v>0.30000000000000032</c:v>
                </c:pt>
                <c:pt idx="5">
                  <c:v>0.30000000000000032</c:v>
                </c:pt>
                <c:pt idx="6">
                  <c:v>0.30000000000000032</c:v>
                </c:pt>
                <c:pt idx="7">
                  <c:v>0.27</c:v>
                </c:pt>
                <c:pt idx="8">
                  <c:v>0.27</c:v>
                </c:pt>
                <c:pt idx="9">
                  <c:v>0.25</c:v>
                </c:pt>
              </c:numCache>
            </c:numRef>
          </c:val>
          <c:smooth val="0"/>
        </c:ser>
        <c:ser>
          <c:idx val="3"/>
          <c:order val="3"/>
          <c:tx>
            <c:strRef>
              <c:f>Sheet1!$A$5</c:f>
              <c:strCache>
                <c:ptCount val="1"/>
                <c:pt idx="0">
                  <c:v>Target (Mult Bidders)</c:v>
                </c:pt>
              </c:strCache>
            </c:strRef>
          </c:tx>
          <c:spPr>
            <a:ln w="50800">
              <a:solidFill>
                <a:srgbClr val="00B050"/>
              </a:solidFill>
              <a:prstDash val="solid"/>
            </a:ln>
          </c:spPr>
          <c:marker>
            <c:symbol val="diamond"/>
            <c:size val="10"/>
            <c:spPr>
              <a:solidFill>
                <a:srgbClr val="00B050"/>
              </a:solidFill>
              <a:ln>
                <a:solidFill>
                  <a:srgbClr val="FF6600"/>
                </a:solidFill>
                <a:prstDash val="solid"/>
              </a:ln>
            </c:spPr>
          </c:marker>
          <c:cat>
            <c:numRef>
              <c:f>Sheet1!$B$1:$L$1</c:f>
              <c:numCache>
                <c:formatCode>General</c:formatCode>
                <c:ptCount val="11"/>
                <c:pt idx="0">
                  <c:v>-15</c:v>
                </c:pt>
                <c:pt idx="1">
                  <c:v>-10</c:v>
                </c:pt>
                <c:pt idx="2">
                  <c:v>-5</c:v>
                </c:pt>
                <c:pt idx="3">
                  <c:v>0</c:v>
                </c:pt>
                <c:pt idx="4">
                  <c:v>5</c:v>
                </c:pt>
                <c:pt idx="5">
                  <c:v>10</c:v>
                </c:pt>
                <c:pt idx="6">
                  <c:v>15</c:v>
                </c:pt>
                <c:pt idx="7">
                  <c:v>20</c:v>
                </c:pt>
                <c:pt idx="8">
                  <c:v>25</c:v>
                </c:pt>
                <c:pt idx="9">
                  <c:v>30</c:v>
                </c:pt>
              </c:numCache>
            </c:numRef>
          </c:cat>
          <c:val>
            <c:numRef>
              <c:f>Sheet1!$B$5:$L$5</c:f>
              <c:numCache>
                <c:formatCode>General</c:formatCode>
                <c:ptCount val="11"/>
                <c:pt idx="0">
                  <c:v>2.0000000000000032E-2</c:v>
                </c:pt>
                <c:pt idx="1">
                  <c:v>5.0000000000000079E-2</c:v>
                </c:pt>
                <c:pt idx="2">
                  <c:v>0.1</c:v>
                </c:pt>
                <c:pt idx="3">
                  <c:v>0.30000000000000032</c:v>
                </c:pt>
                <c:pt idx="4">
                  <c:v>0.32000000000000101</c:v>
                </c:pt>
                <c:pt idx="5">
                  <c:v>0.34000000000000047</c:v>
                </c:pt>
                <c:pt idx="6">
                  <c:v>0.380000000000001</c:v>
                </c:pt>
                <c:pt idx="7">
                  <c:v>0.4</c:v>
                </c:pt>
                <c:pt idx="8">
                  <c:v>0.42000000000000032</c:v>
                </c:pt>
                <c:pt idx="9">
                  <c:v>0.45</c:v>
                </c:pt>
              </c:numCache>
            </c:numRef>
          </c:val>
          <c:smooth val="0"/>
        </c:ser>
        <c:dLbls>
          <c:showLegendKey val="0"/>
          <c:showVal val="0"/>
          <c:showCatName val="0"/>
          <c:showSerName val="0"/>
          <c:showPercent val="0"/>
          <c:showBubbleSize val="0"/>
        </c:dLbls>
        <c:marker val="1"/>
        <c:smooth val="0"/>
        <c:axId val="110337408"/>
        <c:axId val="110352256"/>
      </c:lineChart>
      <c:catAx>
        <c:axId val="110337408"/>
        <c:scaling>
          <c:orientation val="minMax"/>
        </c:scaling>
        <c:delete val="0"/>
        <c:axPos val="b"/>
        <c:title>
          <c:tx>
            <c:rich>
              <a:bodyPr/>
              <a:lstStyle/>
              <a:p>
                <a:pPr>
                  <a:defRPr sz="2416" b="0" i="0" u="none" strike="noStrike" baseline="0">
                    <a:solidFill>
                      <a:schemeClr val="tx1"/>
                    </a:solidFill>
                    <a:latin typeface="Arial Narrow"/>
                    <a:ea typeface="Arial Narrow"/>
                    <a:cs typeface="Arial Narrow"/>
                  </a:defRPr>
                </a:pPr>
                <a:r>
                  <a:rPr lang="en-US"/>
                  <a:t>Event day</a:t>
                </a:r>
              </a:p>
            </c:rich>
          </c:tx>
          <c:layout>
            <c:manualLayout>
              <c:xMode val="edge"/>
              <c:yMode val="edge"/>
              <c:x val="0.51943462897526227"/>
              <c:y val="0.89252336448598057"/>
            </c:manualLayout>
          </c:layout>
          <c:overlay val="0"/>
          <c:spPr>
            <a:noFill/>
            <a:ln w="30303">
              <a:noFill/>
            </a:ln>
          </c:spPr>
        </c:title>
        <c:numFmt formatCode="General" sourceLinked="1"/>
        <c:majorTickMark val="out"/>
        <c:minorTickMark val="none"/>
        <c:tickLblPos val="nextTo"/>
        <c:spPr>
          <a:ln w="3788">
            <a:solidFill>
              <a:schemeClr val="tx1"/>
            </a:solidFill>
            <a:prstDash val="solid"/>
          </a:ln>
        </c:spPr>
        <c:txPr>
          <a:bodyPr rot="0" vert="horz"/>
          <a:lstStyle/>
          <a:p>
            <a:pPr>
              <a:defRPr sz="2147" b="0" i="0" u="none" strike="noStrike" baseline="0">
                <a:solidFill>
                  <a:schemeClr val="tx1"/>
                </a:solidFill>
                <a:latin typeface="Times New Roman"/>
                <a:ea typeface="Times New Roman"/>
                <a:cs typeface="Times New Roman"/>
              </a:defRPr>
            </a:pPr>
            <a:endParaRPr lang="en-US"/>
          </a:p>
        </c:txPr>
        <c:crossAx val="110352256"/>
        <c:crosses val="autoZero"/>
        <c:auto val="1"/>
        <c:lblAlgn val="ctr"/>
        <c:lblOffset val="100"/>
        <c:tickLblSkip val="1"/>
        <c:tickMarkSkip val="1"/>
        <c:noMultiLvlLbl val="0"/>
      </c:catAx>
      <c:valAx>
        <c:axId val="110352256"/>
        <c:scaling>
          <c:orientation val="minMax"/>
          <c:max val="0.5"/>
        </c:scaling>
        <c:delete val="0"/>
        <c:axPos val="l"/>
        <c:majorGridlines>
          <c:spPr>
            <a:ln w="3788">
              <a:solidFill>
                <a:schemeClr val="tx1"/>
              </a:solidFill>
              <a:prstDash val="solid"/>
            </a:ln>
          </c:spPr>
        </c:majorGridlines>
        <c:title>
          <c:tx>
            <c:rich>
              <a:bodyPr/>
              <a:lstStyle/>
              <a:p>
                <a:pPr>
                  <a:defRPr sz="2416" b="1" i="0" u="none" strike="noStrike" baseline="0">
                    <a:solidFill>
                      <a:schemeClr val="tx1"/>
                    </a:solidFill>
                    <a:latin typeface="Arial Narrow"/>
                    <a:ea typeface="Arial Narrow"/>
                    <a:cs typeface="Arial Narrow"/>
                  </a:defRPr>
                </a:pPr>
                <a:r>
                  <a:rPr lang="en-US"/>
                  <a:t>Cumulative abnormal returns  .</a:t>
                </a:r>
              </a:p>
            </c:rich>
          </c:tx>
          <c:layout>
            <c:manualLayout>
              <c:xMode val="edge"/>
              <c:yMode val="edge"/>
              <c:x val="6.1248527679623077E-2"/>
              <c:y val="0.11214953271028066"/>
            </c:manualLayout>
          </c:layout>
          <c:overlay val="0"/>
          <c:spPr>
            <a:noFill/>
            <a:ln w="30303">
              <a:noFill/>
            </a:ln>
          </c:spPr>
        </c:title>
        <c:numFmt formatCode="General" sourceLinked="1"/>
        <c:majorTickMark val="out"/>
        <c:minorTickMark val="none"/>
        <c:tickLblPos val="nextTo"/>
        <c:spPr>
          <a:ln w="3788">
            <a:solidFill>
              <a:schemeClr val="tx1"/>
            </a:solidFill>
            <a:prstDash val="solid"/>
          </a:ln>
        </c:spPr>
        <c:txPr>
          <a:bodyPr rot="0" vert="horz"/>
          <a:lstStyle/>
          <a:p>
            <a:pPr>
              <a:defRPr sz="2147" b="0" i="0" u="none" strike="noStrike" baseline="0">
                <a:solidFill>
                  <a:schemeClr val="tx1"/>
                </a:solidFill>
                <a:latin typeface="Arial Narrow"/>
                <a:ea typeface="Arial Narrow"/>
                <a:cs typeface="Arial Narrow"/>
              </a:defRPr>
            </a:pPr>
            <a:endParaRPr lang="en-US"/>
          </a:p>
        </c:txPr>
        <c:crossAx val="110337408"/>
        <c:crosses val="autoZero"/>
        <c:crossBetween val="between"/>
      </c:valAx>
      <c:spPr>
        <a:gradFill>
          <a:gsLst>
            <a:gs pos="0">
              <a:schemeClr val="accent3">
                <a:lumMod val="20000"/>
                <a:lumOff val="80000"/>
              </a:schemeClr>
            </a:gs>
            <a:gs pos="100000">
              <a:prstClr val="white"/>
            </a:gs>
          </a:gsLst>
          <a:lin ang="5400000" scaled="0"/>
        </a:gradFill>
        <a:ln w="15152">
          <a:solidFill>
            <a:schemeClr val="tx1"/>
          </a:solidFill>
          <a:prstDash val="solid"/>
        </a:ln>
      </c:spPr>
    </c:plotArea>
    <c:legend>
      <c:legendPos val="r"/>
      <c:layout>
        <c:manualLayout>
          <c:xMode val="edge"/>
          <c:yMode val="edge"/>
          <c:x val="0.16725559481743316"/>
          <c:y val="6.5420560747663573E-2"/>
          <c:w val="0.27915194346289751"/>
          <c:h val="0.23831775700934579"/>
        </c:manualLayout>
      </c:layout>
      <c:overlay val="0"/>
      <c:spPr>
        <a:solidFill>
          <a:schemeClr val="bg1"/>
        </a:solidFill>
        <a:ln w="3788">
          <a:solidFill>
            <a:schemeClr val="tx1"/>
          </a:solidFill>
          <a:prstDash val="solid"/>
        </a:ln>
        <a:effectLst>
          <a:outerShdw dist="35921" dir="2700000" algn="br">
            <a:srgbClr val="000000"/>
          </a:outerShdw>
        </a:effectLst>
      </c:spPr>
      <c:txPr>
        <a:bodyPr/>
        <a:lstStyle/>
        <a:p>
          <a:pPr>
            <a:defRPr sz="1974" b="0" i="0" u="none" strike="noStrike" baseline="0">
              <a:solidFill>
                <a:schemeClr val="tx1"/>
              </a:solidFill>
              <a:latin typeface="Arial Narrow"/>
              <a:ea typeface="Arial Narrow"/>
              <a:cs typeface="Arial Narrow"/>
            </a:defRPr>
          </a:pPr>
          <a:endParaRPr lang="en-US"/>
        </a:p>
      </c:txPr>
    </c:legend>
    <c:plotVisOnly val="1"/>
    <c:dispBlanksAs val="gap"/>
    <c:showDLblsOverMax val="0"/>
  </c:chart>
  <c:spPr>
    <a:noFill/>
    <a:ln>
      <a:noFill/>
    </a:ln>
  </c:spPr>
  <c:txPr>
    <a:bodyPr/>
    <a:lstStyle/>
    <a:p>
      <a:pPr>
        <a:defRPr sz="2147" b="1" i="0" u="none" strike="noStrike" baseline="0">
          <a:solidFill>
            <a:schemeClr val="tx1"/>
          </a:solidFill>
          <a:latin typeface="Arial Narrow"/>
          <a:ea typeface="Arial Narrow"/>
          <a:cs typeface="Arial Narrow"/>
        </a:defRPr>
      </a:pPr>
      <a:endParaRPr lang="en-US"/>
    </a:p>
  </c:txPr>
  <c:externalData r:id="rId1">
    <c:autoUpdate val="0"/>
  </c:externalData>
</c:chartSpace>
</file>

<file path=ppt/drawings/_rels/vmlDrawing1.v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image" Target="../media/image16.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4035320" cy="351314"/>
          </a:xfrm>
          <a:prstGeom prst="rect">
            <a:avLst/>
          </a:prstGeom>
        </p:spPr>
        <p:txBody>
          <a:bodyPr vert="horz" lIns="93786" tIns="46894" rIns="93786" bIns="46894" rtlCol="0"/>
          <a:lstStyle>
            <a:lvl1pPr algn="l">
              <a:defRPr sz="1200"/>
            </a:lvl1pPr>
          </a:lstStyle>
          <a:p>
            <a:endParaRPr lang="en-US"/>
          </a:p>
        </p:txBody>
      </p:sp>
      <p:sp>
        <p:nvSpPr>
          <p:cNvPr id="3" name="Date Placeholder 2"/>
          <p:cNvSpPr>
            <a:spLocks noGrp="1"/>
          </p:cNvSpPr>
          <p:nvPr>
            <p:ph type="dt" sz="quarter" idx="1"/>
          </p:nvPr>
        </p:nvSpPr>
        <p:spPr>
          <a:xfrm>
            <a:off x="5274802" y="1"/>
            <a:ext cx="4035320" cy="351314"/>
          </a:xfrm>
          <a:prstGeom prst="rect">
            <a:avLst/>
          </a:prstGeom>
        </p:spPr>
        <p:txBody>
          <a:bodyPr vert="horz" lIns="93786" tIns="46894" rIns="93786" bIns="46894" rtlCol="0"/>
          <a:lstStyle>
            <a:lvl1pPr algn="r">
              <a:defRPr sz="1200"/>
            </a:lvl1pPr>
          </a:lstStyle>
          <a:p>
            <a:fld id="{08449A50-C6F7-4D6A-9AEE-11DB5627F87A}" type="datetimeFigureOut">
              <a:rPr lang="en-US" smtClean="0"/>
              <a:pPr/>
              <a:t>11/29/2011</a:t>
            </a:fld>
            <a:endParaRPr lang="en-US"/>
          </a:p>
        </p:txBody>
      </p:sp>
      <p:sp>
        <p:nvSpPr>
          <p:cNvPr id="4" name="Footer Placeholder 3"/>
          <p:cNvSpPr>
            <a:spLocks noGrp="1"/>
          </p:cNvSpPr>
          <p:nvPr>
            <p:ph type="ftr" sz="quarter" idx="2"/>
          </p:nvPr>
        </p:nvSpPr>
        <p:spPr>
          <a:xfrm>
            <a:off x="2" y="6673742"/>
            <a:ext cx="4035320" cy="351314"/>
          </a:xfrm>
          <a:prstGeom prst="rect">
            <a:avLst/>
          </a:prstGeom>
        </p:spPr>
        <p:txBody>
          <a:bodyPr vert="horz" lIns="93786" tIns="46894" rIns="93786" bIns="46894" rtlCol="0" anchor="b"/>
          <a:lstStyle>
            <a:lvl1pPr algn="l">
              <a:defRPr sz="1200"/>
            </a:lvl1pPr>
          </a:lstStyle>
          <a:p>
            <a:endParaRPr lang="en-US"/>
          </a:p>
        </p:txBody>
      </p:sp>
      <p:sp>
        <p:nvSpPr>
          <p:cNvPr id="5" name="Slide Number Placeholder 4"/>
          <p:cNvSpPr>
            <a:spLocks noGrp="1"/>
          </p:cNvSpPr>
          <p:nvPr>
            <p:ph type="sldNum" sz="quarter" idx="3"/>
          </p:nvPr>
        </p:nvSpPr>
        <p:spPr>
          <a:xfrm>
            <a:off x="5274802" y="6673742"/>
            <a:ext cx="4035320" cy="351314"/>
          </a:xfrm>
          <a:prstGeom prst="rect">
            <a:avLst/>
          </a:prstGeom>
        </p:spPr>
        <p:txBody>
          <a:bodyPr vert="horz" lIns="93786" tIns="46894" rIns="93786" bIns="46894" rtlCol="0" anchor="b"/>
          <a:lstStyle>
            <a:lvl1pPr algn="r">
              <a:defRPr sz="1200"/>
            </a:lvl1pPr>
          </a:lstStyle>
          <a:p>
            <a:fld id="{0D8F552F-E4EB-4D91-9C14-3321473E9D86}" type="slidenum">
              <a:rPr lang="en-US" smtClean="0"/>
              <a:pPr/>
              <a:t>‹#›</a:t>
            </a:fld>
            <a:endParaRPr lang="en-US"/>
          </a:p>
        </p:txBody>
      </p:sp>
    </p:spTree>
    <p:extLst>
      <p:ext uri="{BB962C8B-B14F-4D97-AF65-F5344CB8AC3E}">
        <p14:creationId xmlns:p14="http://schemas.microsoft.com/office/powerpoint/2010/main" val="2326164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hdr" sz="quarter"/>
          </p:nvPr>
        </p:nvSpPr>
        <p:spPr bwMode="auto">
          <a:xfrm>
            <a:off x="2" y="1"/>
            <a:ext cx="4035320" cy="351314"/>
          </a:xfrm>
          <a:prstGeom prst="rect">
            <a:avLst/>
          </a:prstGeom>
          <a:noFill/>
          <a:ln w="9525">
            <a:noFill/>
            <a:miter lim="800000"/>
            <a:headEnd/>
            <a:tailEnd/>
          </a:ln>
          <a:effectLst/>
        </p:spPr>
        <p:txBody>
          <a:bodyPr vert="horz" wrap="square" lIns="93786" tIns="46894" rIns="93786" bIns="46894" numCol="1" anchor="t" anchorCtr="0" compatLnSpc="1">
            <a:prstTxWarp prst="textNoShape">
              <a:avLst/>
            </a:prstTxWarp>
          </a:bodyPr>
          <a:lstStyle>
            <a:lvl1pPr>
              <a:defRPr sz="1200">
                <a:latin typeface="Candara" pitchFamily="34" charset="0"/>
              </a:defRPr>
            </a:lvl1pPr>
          </a:lstStyle>
          <a:p>
            <a:endParaRPr lang="en-US"/>
          </a:p>
        </p:txBody>
      </p:sp>
      <p:sp>
        <p:nvSpPr>
          <p:cNvPr id="16387" name="Rectangle 3"/>
          <p:cNvSpPr>
            <a:spLocks noGrp="1" noChangeArrowheads="1"/>
          </p:cNvSpPr>
          <p:nvPr>
            <p:ph type="dt" idx="1"/>
          </p:nvPr>
        </p:nvSpPr>
        <p:spPr bwMode="auto">
          <a:xfrm>
            <a:off x="5274802" y="1"/>
            <a:ext cx="4035320" cy="351314"/>
          </a:xfrm>
          <a:prstGeom prst="rect">
            <a:avLst/>
          </a:prstGeom>
          <a:noFill/>
          <a:ln w="9525">
            <a:noFill/>
            <a:miter lim="800000"/>
            <a:headEnd/>
            <a:tailEnd/>
          </a:ln>
          <a:effectLst/>
        </p:spPr>
        <p:txBody>
          <a:bodyPr vert="horz" wrap="square" lIns="93786" tIns="46894" rIns="93786" bIns="46894" numCol="1" anchor="t" anchorCtr="0" compatLnSpc="1">
            <a:prstTxWarp prst="textNoShape">
              <a:avLst/>
            </a:prstTxWarp>
          </a:bodyPr>
          <a:lstStyle>
            <a:lvl1pPr algn="r">
              <a:defRPr sz="1200">
                <a:latin typeface="Candara" pitchFamily="34" charset="0"/>
              </a:defRPr>
            </a:lvl1pPr>
          </a:lstStyle>
          <a:p>
            <a:fld id="{DE652645-254F-46E1-8102-C8920B498343}" type="datetimeFigureOut">
              <a:rPr lang="en-US"/>
              <a:pPr/>
              <a:t>11/29/2011</a:t>
            </a:fld>
            <a:endParaRPr lang="en-US"/>
          </a:p>
        </p:txBody>
      </p:sp>
      <p:sp>
        <p:nvSpPr>
          <p:cNvPr id="16388" name="Rectangle 4"/>
          <p:cNvSpPr>
            <a:spLocks noGrp="1" noRot="1" noChangeAspect="1" noChangeArrowheads="1" noTextEdit="1"/>
          </p:cNvSpPr>
          <p:nvPr>
            <p:ph type="sldImg" idx="2"/>
          </p:nvPr>
        </p:nvSpPr>
        <p:spPr bwMode="auto">
          <a:xfrm>
            <a:off x="2898775" y="527050"/>
            <a:ext cx="3514725" cy="2636838"/>
          </a:xfrm>
          <a:prstGeom prst="rect">
            <a:avLst/>
          </a:prstGeom>
          <a:noFill/>
          <a:ln w="9525">
            <a:solidFill>
              <a:srgbClr val="000000"/>
            </a:solidFill>
            <a:miter lim="800000"/>
            <a:headEnd/>
            <a:tailEnd/>
          </a:ln>
          <a:effectLst/>
        </p:spPr>
      </p:sp>
      <p:sp>
        <p:nvSpPr>
          <p:cNvPr id="16389" name="Rectangle 5"/>
          <p:cNvSpPr>
            <a:spLocks noGrp="1" noChangeArrowheads="1"/>
          </p:cNvSpPr>
          <p:nvPr>
            <p:ph type="body" sz="quarter" idx="3"/>
          </p:nvPr>
        </p:nvSpPr>
        <p:spPr bwMode="auto">
          <a:xfrm>
            <a:off x="931228" y="3337482"/>
            <a:ext cx="7449820" cy="3161824"/>
          </a:xfrm>
          <a:prstGeom prst="rect">
            <a:avLst/>
          </a:prstGeom>
          <a:noFill/>
          <a:ln w="9525">
            <a:noFill/>
            <a:miter lim="800000"/>
            <a:headEnd/>
            <a:tailEnd/>
          </a:ln>
          <a:effectLst/>
        </p:spPr>
        <p:txBody>
          <a:bodyPr vert="horz" wrap="square" lIns="93786" tIns="46894" rIns="93786" bIns="46894"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6390" name="Rectangle 6"/>
          <p:cNvSpPr>
            <a:spLocks noGrp="1" noChangeArrowheads="1"/>
          </p:cNvSpPr>
          <p:nvPr>
            <p:ph type="ftr" sz="quarter" idx="4"/>
          </p:nvPr>
        </p:nvSpPr>
        <p:spPr bwMode="auto">
          <a:xfrm>
            <a:off x="2" y="6673742"/>
            <a:ext cx="4035320" cy="351314"/>
          </a:xfrm>
          <a:prstGeom prst="rect">
            <a:avLst/>
          </a:prstGeom>
          <a:noFill/>
          <a:ln w="9525">
            <a:noFill/>
            <a:miter lim="800000"/>
            <a:headEnd/>
            <a:tailEnd/>
          </a:ln>
          <a:effectLst/>
        </p:spPr>
        <p:txBody>
          <a:bodyPr vert="horz" wrap="square" lIns="93786" tIns="46894" rIns="93786" bIns="46894" numCol="1" anchor="b" anchorCtr="0" compatLnSpc="1">
            <a:prstTxWarp prst="textNoShape">
              <a:avLst/>
            </a:prstTxWarp>
          </a:bodyPr>
          <a:lstStyle>
            <a:lvl1pPr>
              <a:defRPr sz="1200">
                <a:latin typeface="Candara" pitchFamily="34" charset="0"/>
              </a:defRPr>
            </a:lvl1pPr>
          </a:lstStyle>
          <a:p>
            <a:endParaRPr lang="en-US"/>
          </a:p>
        </p:txBody>
      </p:sp>
      <p:sp>
        <p:nvSpPr>
          <p:cNvPr id="16391" name="Rectangle 7"/>
          <p:cNvSpPr>
            <a:spLocks noGrp="1" noChangeArrowheads="1"/>
          </p:cNvSpPr>
          <p:nvPr>
            <p:ph type="sldNum" sz="quarter" idx="5"/>
          </p:nvPr>
        </p:nvSpPr>
        <p:spPr bwMode="auto">
          <a:xfrm>
            <a:off x="5274802" y="6673742"/>
            <a:ext cx="4035320" cy="351314"/>
          </a:xfrm>
          <a:prstGeom prst="rect">
            <a:avLst/>
          </a:prstGeom>
          <a:noFill/>
          <a:ln w="9525">
            <a:noFill/>
            <a:miter lim="800000"/>
            <a:headEnd/>
            <a:tailEnd/>
          </a:ln>
          <a:effectLst/>
        </p:spPr>
        <p:txBody>
          <a:bodyPr vert="horz" wrap="square" lIns="93786" tIns="46894" rIns="93786" bIns="46894" numCol="1" anchor="b" anchorCtr="0" compatLnSpc="1">
            <a:prstTxWarp prst="textNoShape">
              <a:avLst/>
            </a:prstTxWarp>
          </a:bodyPr>
          <a:lstStyle>
            <a:lvl1pPr algn="r">
              <a:defRPr sz="1200">
                <a:latin typeface="Candara" pitchFamily="34" charset="0"/>
              </a:defRPr>
            </a:lvl1pPr>
          </a:lstStyle>
          <a:p>
            <a:fld id="{6C7DD2F3-A5B8-4028-903B-8F2131776E5E}" type="slidenum">
              <a:rPr lang="en-US"/>
              <a:pPr/>
              <a:t>‹#›</a:t>
            </a:fld>
            <a:endParaRPr lang="en-US"/>
          </a:p>
        </p:txBody>
      </p:sp>
    </p:spTree>
    <p:extLst>
      <p:ext uri="{BB962C8B-B14F-4D97-AF65-F5344CB8AC3E}">
        <p14:creationId xmlns:p14="http://schemas.microsoft.com/office/powerpoint/2010/main" val="185882668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Calibri" pitchFamily="34" charset="0"/>
        <a:ea typeface="+mn-ea"/>
        <a:cs typeface="+mn-cs"/>
      </a:defRPr>
    </a:lvl1pPr>
    <a:lvl2pPr marL="457200" algn="l" rtl="0" fontAlgn="base">
      <a:spcBef>
        <a:spcPct val="30000"/>
      </a:spcBef>
      <a:spcAft>
        <a:spcPct val="0"/>
      </a:spcAft>
      <a:defRPr sz="1200" kern="1200">
        <a:solidFill>
          <a:schemeClr val="tx1"/>
        </a:solidFill>
        <a:latin typeface="Calibri" pitchFamily="34" charset="0"/>
        <a:ea typeface="+mn-ea"/>
        <a:cs typeface="+mn-cs"/>
      </a:defRPr>
    </a:lvl2pPr>
    <a:lvl3pPr marL="914400" algn="l" rtl="0" fontAlgn="base">
      <a:spcBef>
        <a:spcPct val="30000"/>
      </a:spcBef>
      <a:spcAft>
        <a:spcPct val="0"/>
      </a:spcAft>
      <a:defRPr sz="1200" kern="1200">
        <a:solidFill>
          <a:schemeClr val="tx1"/>
        </a:solidFill>
        <a:latin typeface="Calibri" pitchFamily="34" charset="0"/>
        <a:ea typeface="+mn-ea"/>
        <a:cs typeface="+mn-cs"/>
      </a:defRPr>
    </a:lvl3pPr>
    <a:lvl4pPr marL="1371600" algn="l" rtl="0" fontAlgn="base">
      <a:spcBef>
        <a:spcPct val="30000"/>
      </a:spcBef>
      <a:spcAft>
        <a:spcPct val="0"/>
      </a:spcAft>
      <a:defRPr sz="1200" kern="1200">
        <a:solidFill>
          <a:schemeClr val="tx1"/>
        </a:solidFill>
        <a:latin typeface="Calibri" pitchFamily="34" charset="0"/>
        <a:ea typeface="+mn-ea"/>
        <a:cs typeface="+mn-cs"/>
      </a:defRPr>
    </a:lvl4pPr>
    <a:lvl5pPr marL="1828800" algn="l" rtl="0" fontAlgn="base">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pPr defTabSz="928354"/>
            <a:fld id="{D03572B5-D45F-40EB-AC82-498E1489BD57}" type="slidenum">
              <a:rPr lang="en-US" smtClean="0"/>
              <a:pPr defTabSz="928354"/>
              <a:t>1</a:t>
            </a:fld>
            <a:endParaRPr lang="en-US" dirty="0" smtClean="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pPr defTabSz="928354"/>
            <a:fld id="{248CEE58-2C0C-4E59-AF49-98A9FF852BB6}" type="slidenum">
              <a:rPr lang="en-US" smtClean="0"/>
              <a:pPr defTabSz="928354"/>
              <a:t>2</a:t>
            </a:fld>
            <a:endParaRPr lang="en-US" dirty="0" smtClean="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E1771AE1-1921-476A-A16F-C444F3D7E9E5}" type="slidenum">
              <a:rPr lang="en-US"/>
              <a:pPr/>
              <a:t>4</a:t>
            </a:fld>
            <a:endParaRPr lang="en-US"/>
          </a:p>
        </p:txBody>
      </p:sp>
      <p:sp>
        <p:nvSpPr>
          <p:cNvPr id="57347" name="Rectangle 2"/>
          <p:cNvSpPr>
            <a:spLocks noGrp="1" noChangeArrowheads="1"/>
          </p:cNvSpPr>
          <p:nvPr>
            <p:ph type="body" idx="1"/>
          </p:nvPr>
        </p:nvSpPr>
        <p:spPr>
          <a:xfrm>
            <a:off x="1242169" y="3337484"/>
            <a:ext cx="6829534" cy="3163421"/>
          </a:xfrm>
          <a:noFill/>
          <a:ln w="9525"/>
        </p:spPr>
        <p:txBody>
          <a:bodyPr lIns="92290" tIns="45336" rIns="92290" bIns="45336"/>
          <a:lstStyle/>
          <a:p>
            <a:endParaRPr lang="en-US" sz="1400" dirty="0"/>
          </a:p>
        </p:txBody>
      </p:sp>
      <p:sp>
        <p:nvSpPr>
          <p:cNvPr id="57348" name="Rectangle 3"/>
          <p:cNvSpPr>
            <a:spLocks noGrp="1" noRot="1" noChangeAspect="1" noChangeArrowheads="1" noTextEdit="1"/>
          </p:cNvSpPr>
          <p:nvPr>
            <p:ph type="sldImg"/>
          </p:nvPr>
        </p:nvSpPr>
        <p:spPr>
          <a:ln w="12700" cap="flat">
            <a:solidFill>
              <a:schemeClr val="tx1"/>
            </a:solidFill>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pPr defTabSz="965716"/>
            <a:fld id="{788026FE-7301-4839-9268-48437CBCD018}" type="slidenum">
              <a:rPr lang="en-US" smtClean="0"/>
              <a:pPr defTabSz="965716"/>
              <a:t>5</a:t>
            </a:fld>
            <a:endParaRPr lang="en-US" dirty="0" smtClean="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pPr defTabSz="965716"/>
            <a:fld id="{788026FE-7301-4839-9268-48437CBCD018}" type="slidenum">
              <a:rPr lang="en-US" smtClean="0"/>
              <a:pPr defTabSz="965716"/>
              <a:t>6</a:t>
            </a:fld>
            <a:endParaRPr lang="en-US" dirty="0" smtClean="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pPr defTabSz="928354"/>
            <a:fld id="{1A0B137F-1CEC-4115-81C0-383B752C4AF6}" type="slidenum">
              <a:rPr lang="en-US" smtClean="0"/>
              <a:pPr defTabSz="928354"/>
              <a:t>7</a:t>
            </a:fld>
            <a:endParaRPr lang="en-US" dirty="0" smtClean="0"/>
          </a:p>
        </p:txBody>
      </p:sp>
      <p:sp>
        <p:nvSpPr>
          <p:cNvPr id="52227" name="Rectangle 9218"/>
          <p:cNvSpPr>
            <a:spLocks noGrp="1" noRot="1" noChangeAspect="1" noChangeArrowheads="1" noTextEdit="1"/>
          </p:cNvSpPr>
          <p:nvPr>
            <p:ph type="sldImg"/>
          </p:nvPr>
        </p:nvSpPr>
        <p:spPr>
          <a:ln/>
        </p:spPr>
      </p:sp>
      <p:sp>
        <p:nvSpPr>
          <p:cNvPr id="52228" name="Rectangle 9219"/>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pPr defTabSz="928354"/>
            <a:fld id="{0E6CC1C3-43CD-418F-B2E9-EFE0582771CA}" type="slidenum">
              <a:rPr lang="en-US" smtClean="0"/>
              <a:pPr defTabSz="928354"/>
              <a:t>8</a:t>
            </a:fld>
            <a:endParaRPr lang="en-US" dirty="0" smtClean="0"/>
          </a:p>
        </p:txBody>
      </p:sp>
      <p:sp>
        <p:nvSpPr>
          <p:cNvPr id="45059" name="Rectangle 1026"/>
          <p:cNvSpPr>
            <a:spLocks noGrp="1" noRot="1" noChangeAspect="1" noChangeArrowheads="1" noTextEdit="1"/>
          </p:cNvSpPr>
          <p:nvPr>
            <p:ph type="sldImg"/>
          </p:nvPr>
        </p:nvSpPr>
        <p:spPr>
          <a:ln/>
        </p:spPr>
      </p:sp>
      <p:sp>
        <p:nvSpPr>
          <p:cNvPr id="45060" name="Rectangle 1027"/>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pPr defTabSz="925164"/>
            <a:fld id="{4BFA9DB3-CCBB-4C45-B14F-D1DD56DDC272}" type="slidenum">
              <a:rPr lang="en-US" smtClean="0"/>
              <a:pPr defTabSz="925164"/>
              <a:t>9</a:t>
            </a:fld>
            <a:endParaRPr lang="en-US" dirty="0" smtClean="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pPr defTabSz="925164"/>
            <a:fld id="{B03B1646-2A33-41A3-821D-859802B33498}" type="slidenum">
              <a:rPr lang="en-US" smtClean="0"/>
              <a:pPr defTabSz="925164"/>
              <a:t>10</a:t>
            </a:fld>
            <a:endParaRPr lang="en-US" dirty="0" smtClean="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pPr defTabSz="925164"/>
            <a:fld id="{A04B4CBB-9C53-469E-BB1D-0463CA9297C4}" type="slidenum">
              <a:rPr lang="en-US" smtClean="0"/>
              <a:pPr defTabSz="925164"/>
              <a:t>11</a:t>
            </a:fld>
            <a:endParaRPr lang="en-US" dirty="0" smtClean="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pPr defTabSz="925164"/>
            <a:fld id="{27449451-3A61-4675-BF4B-B07FF30237A6}" type="slidenum">
              <a:rPr lang="en-US" smtClean="0"/>
              <a:pPr defTabSz="925164"/>
              <a:t>12</a:t>
            </a:fld>
            <a:endParaRPr lang="en-US" dirty="0" smtClean="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pPr defTabSz="925073"/>
            <a:fld id="{2F30A39A-F936-43AC-A103-2EC290974BF9}" type="slidenum">
              <a:rPr lang="en-US" smtClean="0">
                <a:solidFill>
                  <a:prstClr val="black"/>
                </a:solidFill>
              </a:rPr>
              <a:pPr defTabSz="925073"/>
              <a:t>13</a:t>
            </a:fld>
            <a:endParaRPr lang="en-US" dirty="0" smtClean="0">
              <a:solidFill>
                <a:prstClr val="black"/>
              </a:solidFill>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pPr defTabSz="925164"/>
            <a:fld id="{6F38101B-83AF-42BC-BD7B-B9501DE6EE96}" type="slidenum">
              <a:rPr lang="en-US" smtClean="0"/>
              <a:pPr defTabSz="925164"/>
              <a:t>14</a:t>
            </a:fld>
            <a:endParaRPr lang="en-US" dirty="0" smtClean="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pPr defTabSz="925164"/>
            <a:fld id="{9B4F6B08-8B40-408F-9E0E-6D5E643BFDEA}" type="slidenum">
              <a:rPr lang="en-US" smtClean="0"/>
              <a:pPr defTabSz="925164"/>
              <a:t>15</a:t>
            </a:fld>
            <a:endParaRPr lang="en-US" dirty="0" smtClean="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pPr defTabSz="920378"/>
            <a:fld id="{6306DB97-5478-4D63-A7C5-D64C7FB96C7D}" type="slidenum">
              <a:rPr lang="en-US" smtClean="0"/>
              <a:pPr defTabSz="920378"/>
              <a:t>16</a:t>
            </a:fld>
            <a:endParaRPr lang="en-US" dirty="0" smtClean="0"/>
          </a:p>
        </p:txBody>
      </p:sp>
      <p:sp>
        <p:nvSpPr>
          <p:cNvPr id="70659" name="Rectangle 2"/>
          <p:cNvSpPr>
            <a:spLocks noGrp="1" noRot="1" noChangeAspect="1" noChangeArrowheads="1" noTextEdit="1"/>
          </p:cNvSpPr>
          <p:nvPr>
            <p:ph type="sldImg"/>
          </p:nvPr>
        </p:nvSpPr>
        <p:spPr>
          <a:xfrm>
            <a:off x="2898775" y="525463"/>
            <a:ext cx="3521075" cy="2640012"/>
          </a:xfrm>
          <a:ln/>
        </p:spPr>
      </p:sp>
      <p:sp>
        <p:nvSpPr>
          <p:cNvPr id="70660" name="Rectangle 3"/>
          <p:cNvSpPr>
            <a:spLocks noGrp="1" noChangeArrowheads="1"/>
          </p:cNvSpPr>
          <p:nvPr>
            <p:ph type="body" idx="1"/>
          </p:nvPr>
        </p:nvSpPr>
        <p:spPr>
          <a:xfrm>
            <a:off x="1242175" y="3334288"/>
            <a:ext cx="6827938" cy="3166616"/>
          </a:xfrm>
          <a:noFill/>
          <a:ln w="9525"/>
        </p:spPr>
        <p:txBody>
          <a:bodyPr/>
          <a:lstStyle/>
          <a:p>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pPr defTabSz="925164"/>
            <a:fld id="{1463B2F6-F326-4E3B-AA69-BD54C5D7EE19}" type="slidenum">
              <a:rPr lang="en-US" smtClean="0"/>
              <a:pPr defTabSz="925164"/>
              <a:t>17</a:t>
            </a:fld>
            <a:endParaRPr lang="en-US" dirty="0" smtClean="0"/>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pPr defTabSz="925164"/>
            <a:fld id="{12FB31FE-1E67-4CC5-8387-BAFBBF3B60FB}" type="slidenum">
              <a:rPr lang="en-US" smtClean="0"/>
              <a:pPr defTabSz="925164"/>
              <a:t>18</a:t>
            </a:fld>
            <a:endParaRPr lang="en-US" dirty="0" smtClean="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pPr defTabSz="925073"/>
            <a:fld id="{2F30A39A-F936-43AC-A103-2EC290974BF9}" type="slidenum">
              <a:rPr lang="en-US" smtClean="0">
                <a:solidFill>
                  <a:prstClr val="black"/>
                </a:solidFill>
              </a:rPr>
              <a:pPr defTabSz="925073"/>
              <a:t>19</a:t>
            </a:fld>
            <a:endParaRPr lang="en-US" dirty="0" smtClean="0">
              <a:solidFill>
                <a:prstClr val="black"/>
              </a:solidFill>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pPr defTabSz="925164"/>
            <a:fld id="{56102FDF-1E13-4E15-872B-006C90843378}" type="slidenum">
              <a:rPr lang="en-US" smtClean="0"/>
              <a:pPr defTabSz="925164"/>
              <a:t>20</a:t>
            </a:fld>
            <a:endParaRPr lang="en-US" dirty="0"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pPr defTabSz="925164"/>
            <a:fld id="{BA8B083D-B401-4921-886E-B80F5094E7FB}" type="slidenum">
              <a:rPr lang="en-US" smtClean="0"/>
              <a:pPr defTabSz="925164"/>
              <a:t>21</a:t>
            </a:fld>
            <a:endParaRPr lang="en-US" dirty="0" smtClean="0"/>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pPr defTabSz="928354"/>
            <a:fld id="{7576ACD0-75A6-47CB-AF4D-CE68AD2E1013}" type="slidenum">
              <a:rPr lang="en-US" smtClean="0"/>
              <a:pPr defTabSz="928354"/>
              <a:t>22</a:t>
            </a:fld>
            <a:endParaRPr lang="en-US" dirty="0" smtClean="0"/>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pPr defTabSz="925164"/>
            <a:fld id="{8B1E484D-A512-490B-AACE-CC259637469C}" type="slidenum">
              <a:rPr lang="en-US" smtClean="0"/>
              <a:pPr defTabSz="925164"/>
              <a:t>23</a:t>
            </a:fld>
            <a:endParaRPr lang="en-US" dirty="0" smtClean="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pPr defTabSz="928354"/>
            <a:fld id="{B0765A0D-9538-48B9-8544-355CA74A5765}" type="slidenum">
              <a:rPr lang="en-US" smtClean="0"/>
              <a:pPr defTabSz="928354"/>
              <a:t>24</a:t>
            </a:fld>
            <a:endParaRPr lang="en-US" dirty="0" smtClean="0"/>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pPr defTabSz="925164"/>
            <a:fld id="{56102FDF-1E13-4E15-872B-006C90843378}" type="slidenum">
              <a:rPr lang="en-US" smtClean="0"/>
              <a:pPr defTabSz="925164"/>
              <a:t>25</a:t>
            </a:fld>
            <a:endParaRPr lang="en-US" dirty="0"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pPr defTabSz="925164"/>
            <a:fld id="{968C1B7F-2409-4A2D-AB99-0745DA820FD2}" type="slidenum">
              <a:rPr lang="en-US" smtClean="0"/>
              <a:pPr defTabSz="925164"/>
              <a:t>26</a:t>
            </a:fld>
            <a:endParaRPr lang="en-US" dirty="0" smtClean="0"/>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pPr defTabSz="925164"/>
            <a:fld id="{674A465E-14FE-4312-87E9-EA53300E0220}" type="slidenum">
              <a:rPr lang="en-US" smtClean="0"/>
              <a:pPr defTabSz="925164"/>
              <a:t>27</a:t>
            </a:fld>
            <a:endParaRPr lang="en-US" dirty="0" smtClean="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pPr defTabSz="925164"/>
            <a:fld id="{ABF8829F-E6CA-4869-B225-078269DF011C}" type="slidenum">
              <a:rPr lang="en-US" smtClean="0"/>
              <a:pPr defTabSz="925164"/>
              <a:t>28</a:t>
            </a:fld>
            <a:endParaRPr lang="en-US" dirty="0" smtClean="0"/>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pPr defTabSz="925164"/>
            <a:fld id="{F8288083-EE39-425B-9CD0-2843EC29E998}" type="slidenum">
              <a:rPr lang="en-US" smtClean="0"/>
              <a:pPr defTabSz="925164"/>
              <a:t>29</a:t>
            </a:fld>
            <a:endParaRPr lang="en-US" dirty="0" smtClean="0"/>
          </a:p>
        </p:txBody>
      </p:sp>
      <p:sp>
        <p:nvSpPr>
          <p:cNvPr id="83971" name="Rectangle 7"/>
          <p:cNvSpPr txBox="1">
            <a:spLocks noGrp="1" noChangeArrowheads="1"/>
          </p:cNvSpPr>
          <p:nvPr/>
        </p:nvSpPr>
        <p:spPr bwMode="auto">
          <a:xfrm>
            <a:off x="5276427" y="6678158"/>
            <a:ext cx="4035849" cy="348121"/>
          </a:xfrm>
          <a:prstGeom prst="rect">
            <a:avLst/>
          </a:prstGeom>
          <a:noFill/>
          <a:ln w="22225">
            <a:noFill/>
            <a:miter lim="800000"/>
            <a:headEnd/>
            <a:tailEnd/>
          </a:ln>
        </p:spPr>
        <p:txBody>
          <a:bodyPr lIns="93072" tIns="46535" rIns="93072" bIns="46535" anchor="b"/>
          <a:lstStyle/>
          <a:p>
            <a:pPr algn="r" defTabSz="926759"/>
            <a:fld id="{499F461E-7A13-41D4-A33E-F5808EC05693}" type="slidenum">
              <a:rPr lang="en-US" sz="1200"/>
              <a:pPr algn="r" defTabSz="926759"/>
              <a:t>29</a:t>
            </a:fld>
            <a:endParaRPr lang="en-US" sz="1200" dirty="0"/>
          </a:p>
        </p:txBody>
      </p:sp>
      <p:sp>
        <p:nvSpPr>
          <p:cNvPr id="83972" name="Rectangle 2"/>
          <p:cNvSpPr>
            <a:spLocks noGrp="1" noRot="1" noChangeAspect="1" noChangeArrowheads="1" noTextEdit="1"/>
          </p:cNvSpPr>
          <p:nvPr>
            <p:ph type="sldImg"/>
          </p:nvPr>
        </p:nvSpPr>
        <p:spPr>
          <a:xfrm>
            <a:off x="2901950" y="530225"/>
            <a:ext cx="3513138" cy="2635250"/>
          </a:xfrm>
          <a:ln/>
        </p:spPr>
      </p:sp>
      <p:sp>
        <p:nvSpPr>
          <p:cNvPr id="83973" name="Rectangle 3"/>
          <p:cNvSpPr>
            <a:spLocks noGrp="1" noChangeArrowheads="1"/>
          </p:cNvSpPr>
          <p:nvPr>
            <p:ph type="body" idx="1"/>
          </p:nvPr>
        </p:nvSpPr>
        <p:spPr>
          <a:xfrm>
            <a:off x="1242175" y="3337484"/>
            <a:ext cx="6827938" cy="3158631"/>
          </a:xfrm>
          <a:noFill/>
          <a:ln w="9525"/>
        </p:spPr>
        <p:txBody>
          <a:bodyPr lIns="93072" tIns="46535" rIns="93072" bIns="46535"/>
          <a:lstStyle/>
          <a:p>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2"/>
          <p:cNvSpPr>
            <a:spLocks noGrp="1" noRot="1" noChangeAspect="1" noChangeArrowheads="1" noTextEdit="1"/>
          </p:cNvSpPr>
          <p:nvPr>
            <p:ph type="sldImg"/>
          </p:nvPr>
        </p:nvSpPr>
        <p:spPr>
          <a:xfrm>
            <a:off x="2900363" y="528638"/>
            <a:ext cx="3514725" cy="2635250"/>
          </a:xfrm>
          <a:ln/>
        </p:spPr>
      </p:sp>
      <p:sp>
        <p:nvSpPr>
          <p:cNvPr id="218115" name="Rectangle 3"/>
          <p:cNvSpPr>
            <a:spLocks noGrp="1" noChangeArrowheads="1"/>
          </p:cNvSpPr>
          <p:nvPr>
            <p:ph type="body" idx="1"/>
          </p:nvPr>
        </p:nvSpPr>
        <p:spPr>
          <a:xfrm>
            <a:off x="1242351" y="3337486"/>
            <a:ext cx="6827592" cy="3160622"/>
          </a:xfrm>
          <a:noFill/>
          <a:ln w="9525"/>
        </p:spPr>
        <p:txBody>
          <a:bodyPr/>
          <a:lstStyle/>
          <a:p>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Rot="1" noChangeAspect="1" noChangeArrowheads="1" noTextEdit="1"/>
          </p:cNvSpPr>
          <p:nvPr>
            <p:ph type="sldImg"/>
          </p:nvPr>
        </p:nvSpPr>
        <p:spPr>
          <a:xfrm>
            <a:off x="2900363" y="528638"/>
            <a:ext cx="3514725" cy="2635250"/>
          </a:xfrm>
          <a:ln/>
        </p:spPr>
      </p:sp>
      <p:sp>
        <p:nvSpPr>
          <p:cNvPr id="199683" name="Rectangle 3"/>
          <p:cNvSpPr>
            <a:spLocks noGrp="1" noChangeArrowheads="1"/>
          </p:cNvSpPr>
          <p:nvPr>
            <p:ph type="body" idx="1"/>
          </p:nvPr>
        </p:nvSpPr>
        <p:spPr>
          <a:xfrm>
            <a:off x="1242351" y="3337486"/>
            <a:ext cx="6827592" cy="3160622"/>
          </a:xfrm>
          <a:noFill/>
          <a:ln w="9525"/>
        </p:spPr>
        <p:txBody>
          <a:bodyPr/>
          <a:lstStyle/>
          <a:p>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pPr defTabSz="928354"/>
            <a:fld id="{0E6CC1C3-43CD-418F-B2E9-EFE0582771CA}" type="slidenum">
              <a:rPr lang="en-US" smtClean="0"/>
              <a:pPr defTabSz="928354"/>
              <a:t>33</a:t>
            </a:fld>
            <a:endParaRPr lang="en-US" dirty="0" smtClean="0"/>
          </a:p>
        </p:txBody>
      </p:sp>
      <p:sp>
        <p:nvSpPr>
          <p:cNvPr id="45059" name="Rectangle 1026"/>
          <p:cNvSpPr>
            <a:spLocks noGrp="1" noRot="1" noChangeAspect="1" noChangeArrowheads="1" noTextEdit="1"/>
          </p:cNvSpPr>
          <p:nvPr>
            <p:ph type="sldImg"/>
          </p:nvPr>
        </p:nvSpPr>
        <p:spPr>
          <a:ln/>
        </p:spPr>
      </p:sp>
      <p:sp>
        <p:nvSpPr>
          <p:cNvPr id="45060" name="Rectangle 1027"/>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pPr defTabSz="928354"/>
            <a:fld id="{1927DE0F-C048-4C40-8350-5F0ADF7D7CF0}" type="slidenum">
              <a:rPr lang="en-US" smtClean="0"/>
              <a:pPr defTabSz="928354"/>
              <a:t>34</a:t>
            </a:fld>
            <a:endParaRPr lang="en-US" dirty="0" smtClean="0"/>
          </a:p>
        </p:txBody>
      </p:sp>
      <p:sp>
        <p:nvSpPr>
          <p:cNvPr id="51203" name="Rectangle 9218"/>
          <p:cNvSpPr>
            <a:spLocks noGrp="1" noRot="1" noChangeAspect="1" noChangeArrowheads="1" noTextEdit="1"/>
          </p:cNvSpPr>
          <p:nvPr>
            <p:ph type="sldImg"/>
          </p:nvPr>
        </p:nvSpPr>
        <p:spPr>
          <a:ln/>
        </p:spPr>
      </p:sp>
      <p:sp>
        <p:nvSpPr>
          <p:cNvPr id="51204" name="Rectangle 9219"/>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Rot="1" noChangeAspect="1" noChangeArrowheads="1" noTextEdit="1"/>
          </p:cNvSpPr>
          <p:nvPr>
            <p:ph type="sldImg"/>
          </p:nvPr>
        </p:nvSpPr>
        <p:spPr>
          <a:xfrm>
            <a:off x="2898775" y="527050"/>
            <a:ext cx="3514725" cy="2636838"/>
          </a:xfrm>
          <a:ln/>
        </p:spPr>
      </p:sp>
      <p:sp>
        <p:nvSpPr>
          <p:cNvPr id="150531" name="Rectangle 3"/>
          <p:cNvSpPr>
            <a:spLocks noGrp="1" noChangeArrowheads="1"/>
          </p:cNvSpPr>
          <p:nvPr>
            <p:ph type="body" idx="1"/>
          </p:nvPr>
        </p:nvSpPr>
        <p:spPr>
          <a:xfrm>
            <a:off x="1242352" y="3337488"/>
            <a:ext cx="6827592" cy="3160622"/>
          </a:xfrm>
          <a:noFill/>
          <a:ln w="9525"/>
        </p:spPr>
        <p:txBody>
          <a:bodyPr lIns="93473" tIns="46735" rIns="93473" bIns="46735"/>
          <a:lstStyle/>
          <a:p>
            <a:endParaRPr lang="en-US" dirty="0"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w="9525"/>
        </p:spPr>
        <p:txBody>
          <a:bodyPr/>
          <a:lstStyle/>
          <a:p>
            <a:endParaRPr lang="en-US" smtClean="0"/>
          </a:p>
        </p:txBody>
      </p:sp>
      <p:sp>
        <p:nvSpPr>
          <p:cNvPr id="56324" name="Slide Number Placeholder 3"/>
          <p:cNvSpPr>
            <a:spLocks noGrp="1"/>
          </p:cNvSpPr>
          <p:nvPr>
            <p:ph type="sldNum" sz="quarter" idx="5"/>
          </p:nvPr>
        </p:nvSpPr>
        <p:spPr>
          <a:noFill/>
        </p:spPr>
        <p:txBody>
          <a:bodyPr/>
          <a:lstStyle/>
          <a:p>
            <a:pPr defTabSz="928354"/>
            <a:fld id="{FADE6C76-3AC6-41F4-8AF6-5F78DCED1464}" type="slidenum">
              <a:rPr lang="en-US" smtClean="0"/>
              <a:pPr defTabSz="928354"/>
              <a:t>36</a:t>
            </a:fld>
            <a:endParaRPr lang="en-US" dirty="0"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pPr defTabSz="928354"/>
            <a:fld id="{BA1B6072-4629-4C8F-B569-D71260B07D2B}" type="slidenum">
              <a:rPr lang="en-US" smtClean="0"/>
              <a:pPr defTabSz="928354"/>
              <a:t>37</a:t>
            </a:fld>
            <a:endParaRPr lang="en-US" dirty="0" smtClean="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6" name="Rectangle 20"/>
          <p:cNvSpPr>
            <a:spLocks noGrp="1"/>
          </p:cNvSpPr>
          <p:nvPr>
            <p:ph type="ctrTitle"/>
          </p:nvPr>
        </p:nvSpPr>
        <p:spPr>
          <a:xfrm>
            <a:off x="685800" y="990601"/>
            <a:ext cx="7772400" cy="2609850"/>
          </a:xfrm>
        </p:spPr>
        <p:txBody>
          <a:bodyPr>
            <a:noAutofit/>
            <a:sp3d prstMaterial="matte">
              <a:bevelT w="38100" h="38100"/>
              <a:contourClr>
                <a:srgbClr val="FFFFFF"/>
              </a:contourClr>
            </a:sp3d>
          </a:bodyPr>
          <a:lstStyle>
            <a:lvl1pPr algn="ctr">
              <a:lnSpc>
                <a:spcPct val="80000"/>
              </a:lnSpc>
              <a:defRPr lang="en-US" sz="5800" dirty="0" smtClean="0">
                <a:ln w="9525">
                  <a:noFill/>
                </a:ln>
                <a:effectLst>
                  <a:outerShdw blurRad="50800" dist="38100" dir="8220000" algn="tl" rotWithShape="0">
                    <a:srgbClr val="000000">
                      <a:alpha val="40000"/>
                    </a:srgbClr>
                  </a:outerShdw>
                </a:effectLst>
              </a:defRPr>
            </a:lvl1pPr>
          </a:lstStyle>
          <a:p>
            <a:r>
              <a:rPr lang="en-US" smtClean="0"/>
              <a:t>Click to edit Master title style</a:t>
            </a:r>
            <a:endParaRPr lang="en-US" dirty="0"/>
          </a:p>
        </p:txBody>
      </p:sp>
      <p:sp>
        <p:nvSpPr>
          <p:cNvPr id="24" name="Rectangle 26"/>
          <p:cNvSpPr>
            <a:spLocks noGrp="1"/>
          </p:cNvSpPr>
          <p:nvPr>
            <p:ph type="subTitle" idx="1"/>
          </p:nvPr>
        </p:nvSpPr>
        <p:spPr>
          <a:xfrm>
            <a:off x="1371600" y="3657600"/>
            <a:ext cx="6400800" cy="1967089"/>
          </a:xfrm>
        </p:spPr>
        <p:txBody>
          <a:bodyPr>
            <a:normAutofit/>
          </a:bodyPr>
          <a:lstStyle>
            <a:lvl1pPr marL="0" indent="0" algn="ctr">
              <a:buNone/>
              <a:defRPr lang="en-US" sz="3000" b="0">
                <a:solidFill>
                  <a:schemeClr val="tx2"/>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dirty="0" smtClean="0"/>
              <a:t>Click to edit Master subtitle style</a:t>
            </a:r>
            <a:endParaRPr lang="en-US" dirty="0"/>
          </a:p>
        </p:txBody>
      </p:sp>
    </p:spTree>
  </p:cSld>
  <p:clrMapOvr>
    <a:masterClrMapping/>
  </p:clrMapOvr>
  <p:transition>
    <p:fade thruBlk="1"/>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Rectangle 2"/>
          <p:cNvSpPr>
            <a:spLocks noGrp="1"/>
          </p:cNvSpPr>
          <p:nvPr>
            <p:ph type="title"/>
          </p:nvPr>
        </p:nvSpPr>
        <p:spPr>
          <a:xfrm>
            <a:off x="457200" y="0"/>
            <a:ext cx="8229600" cy="762000"/>
          </a:xfrm>
        </p:spPr>
        <p:txBody>
          <a:bodyPr anchor="t" anchorCtr="0">
            <a:noAutofit/>
          </a:bodyPr>
          <a:lstStyle>
            <a:lvl1pPr>
              <a:defRPr>
                <a:solidFill>
                  <a:schemeClr val="accent3"/>
                </a:solidFill>
              </a:defRPr>
            </a:lvl1pPr>
          </a:lstStyle>
          <a:p>
            <a:r>
              <a:rPr lang="en-US" dirty="0" smtClean="0"/>
              <a:t>Click to edit Master title style</a:t>
            </a:r>
            <a:endParaRPr lang="en-US" dirty="0"/>
          </a:p>
        </p:txBody>
      </p:sp>
      <p:sp>
        <p:nvSpPr>
          <p:cNvPr id="3" name="Rectangle 3"/>
          <p:cNvSpPr>
            <a:spLocks noGrp="1"/>
          </p:cNvSpPr>
          <p:nvPr>
            <p:ph idx="1"/>
          </p:nvPr>
        </p:nvSpPr>
        <p:spPr>
          <a:xfrm>
            <a:off x="457200" y="1447800"/>
            <a:ext cx="8229600" cy="4419600"/>
          </a:xfrm>
        </p:spPr>
        <p:txBody>
          <a:bodyPr/>
          <a:lstStyle>
            <a:lvl1pPr>
              <a:spcBef>
                <a:spcPts val="1800"/>
              </a:spcBef>
              <a:buClr>
                <a:srgbClr val="093757"/>
              </a:buClr>
              <a:buSzPct val="100000"/>
              <a:buFont typeface="Wingdings" pitchFamily="2" charset="2"/>
              <a:buChar char="§"/>
              <a:defRPr sz="2800">
                <a:solidFill>
                  <a:srgbClr val="093757"/>
                </a:solidFill>
              </a:defRPr>
            </a:lvl1pPr>
            <a:lvl2pPr>
              <a:buClr>
                <a:srgbClr val="1D689B"/>
              </a:buClr>
              <a:buSzPct val="100000"/>
              <a:buFont typeface="Wingdings" pitchFamily="2" charset="2"/>
              <a:buChar char="§"/>
              <a:defRPr sz="2500">
                <a:solidFill>
                  <a:srgbClr val="093757"/>
                </a:solidFill>
              </a:defRPr>
            </a:lvl2pPr>
            <a:lvl3pPr>
              <a:buClr>
                <a:srgbClr val="2C92D8"/>
              </a:buClr>
              <a:buSzPct val="100000"/>
              <a:buFont typeface="Wingdings" pitchFamily="2" charset="2"/>
              <a:buChar char="§"/>
              <a:defRPr sz="2200">
                <a:solidFill>
                  <a:srgbClr val="093757"/>
                </a:solidFill>
              </a:defRPr>
            </a:lvl3pPr>
            <a:lvl4pPr>
              <a:buClr>
                <a:schemeClr val="bg2">
                  <a:lumMod val="25000"/>
                </a:schemeClr>
              </a:buClr>
              <a:buSzPct val="100000"/>
              <a:buFont typeface="Wingdings" pitchFamily="2" charset="2"/>
              <a:buChar char="§"/>
              <a:defRPr sz="2000">
                <a:solidFill>
                  <a:srgbClr val="093757"/>
                </a:solidFill>
              </a:defRPr>
            </a:lvl4pPr>
            <a:lvl5pPr>
              <a:buClr>
                <a:schemeClr val="bg2">
                  <a:lumMod val="75000"/>
                </a:schemeClr>
              </a:buClr>
              <a:buSzPct val="100000"/>
              <a:buFont typeface="Wingdings" pitchFamily="2" charset="2"/>
              <a:buChar char="§"/>
              <a:defRPr sz="1800">
                <a:solidFill>
                  <a:srgbClr val="093757"/>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thruBlk="1"/>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Rectangle 2"/>
          <p:cNvSpPr>
            <a:spLocks noGrp="1"/>
          </p:cNvSpPr>
          <p:nvPr>
            <p:ph type="title"/>
          </p:nvPr>
        </p:nvSpPr>
        <p:spPr>
          <a:xfrm>
            <a:off x="722313" y="2685391"/>
            <a:ext cx="7772400" cy="3112843"/>
          </a:xfrm>
        </p:spPr>
        <p:txBody>
          <a:bodyPr anchor="t"/>
          <a:lstStyle>
            <a:lvl1pPr algn="ctr">
              <a:buNone/>
              <a:defRPr lang="en-US" sz="6000" b="1" dirty="0">
                <a:solidFill>
                  <a:schemeClr val="accent3"/>
                </a:solidFill>
              </a:defRPr>
            </a:lvl1pPr>
          </a:lstStyle>
          <a:p>
            <a:r>
              <a:rPr lang="en-US" dirty="0" smtClean="0"/>
              <a:t>Click to edit Master title style</a:t>
            </a:r>
            <a:endParaRPr lang="en-US" dirty="0"/>
          </a:p>
        </p:txBody>
      </p:sp>
      <p:sp>
        <p:nvSpPr>
          <p:cNvPr id="3" name="Rectangle 3"/>
          <p:cNvSpPr>
            <a:spLocks noGrp="1"/>
          </p:cNvSpPr>
          <p:nvPr>
            <p:ph type="body" idx="1"/>
          </p:nvPr>
        </p:nvSpPr>
        <p:spPr>
          <a:xfrm>
            <a:off x="722313" y="1128932"/>
            <a:ext cx="7772400" cy="1509712"/>
          </a:xfrm>
        </p:spPr>
        <p:txBody>
          <a:bodyPr anchor="b">
            <a:normAutofit/>
          </a:bodyPr>
          <a:lstStyle>
            <a:lvl1pPr algn="ctr">
              <a:buNone/>
              <a:defRPr lang="en-US" sz="2400" b="0" smtClean="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Rectangle 22"/>
          <p:cNvSpPr>
            <a:spLocks noGrp="1"/>
          </p:cNvSpPr>
          <p:nvPr>
            <p:ph type="dt" sz="half" idx="10"/>
          </p:nvPr>
        </p:nvSpPr>
        <p:spPr>
          <a:xfrm>
            <a:off x="457200" y="6245225"/>
            <a:ext cx="2133600" cy="476250"/>
          </a:xfrm>
          <a:prstGeom prst="rect">
            <a:avLst/>
          </a:prstGeom>
        </p:spPr>
        <p:txBody>
          <a:bodyPr/>
          <a:lstStyle>
            <a:lvl1pPr>
              <a:defRPr/>
            </a:lvl1pPr>
          </a:lstStyle>
          <a:p>
            <a:pPr>
              <a:defRPr/>
            </a:pPr>
            <a:fld id="{DDDF7C61-C152-4F0C-8E67-BB4964B6F456}" type="datetimeFigureOut">
              <a:rPr/>
              <a:pPr>
                <a:defRPr/>
              </a:pPr>
              <a:t>9/9/2008</a:t>
            </a:fld>
            <a:endParaRPr/>
          </a:p>
        </p:txBody>
      </p:sp>
      <p:sp>
        <p:nvSpPr>
          <p:cNvPr id="5" name="Rectangle 18"/>
          <p:cNvSpPr>
            <a:spLocks noGrp="1"/>
          </p:cNvSpPr>
          <p:nvPr>
            <p:ph type="ftr" sz="quarter" idx="11"/>
          </p:nvPr>
        </p:nvSpPr>
        <p:spPr>
          <a:xfrm>
            <a:off x="3124200" y="6245225"/>
            <a:ext cx="2895600" cy="476250"/>
          </a:xfrm>
          <a:prstGeom prst="rect">
            <a:avLst/>
          </a:prstGeom>
        </p:spPr>
        <p:txBody>
          <a:bodyPr/>
          <a:lstStyle>
            <a:lvl1pPr>
              <a:defRPr/>
            </a:lvl1pPr>
          </a:lstStyle>
          <a:p>
            <a:pPr>
              <a:defRPr/>
            </a:pPr>
            <a:endParaRPr/>
          </a:p>
        </p:txBody>
      </p:sp>
      <p:sp>
        <p:nvSpPr>
          <p:cNvPr id="6" name="Rectangle 15"/>
          <p:cNvSpPr>
            <a:spLocks noGrp="1"/>
          </p:cNvSpPr>
          <p:nvPr>
            <p:ph type="sldNum" sz="quarter" idx="12"/>
          </p:nvPr>
        </p:nvSpPr>
        <p:spPr>
          <a:xfrm>
            <a:off x="6553200" y="5638800"/>
            <a:ext cx="2133600" cy="476250"/>
          </a:xfrm>
          <a:prstGeom prst="rect">
            <a:avLst/>
          </a:prstGeom>
        </p:spPr>
        <p:txBody>
          <a:bodyPr/>
          <a:lstStyle>
            <a:lvl1pPr>
              <a:defRPr/>
            </a:lvl1pPr>
          </a:lstStyle>
          <a:p>
            <a:pPr>
              <a:defRPr/>
            </a:pPr>
            <a:fld id="{71671A22-433D-438E-8938-569C13BC3638}" type="slidenum">
              <a:rPr/>
              <a:pPr>
                <a:defRPr/>
              </a:pPr>
              <a:t>‹#›</a:t>
            </a:fld>
            <a:endParaRPr/>
          </a:p>
        </p:txBody>
      </p:sp>
    </p:spTree>
  </p:cSld>
  <p:clrMapOvr>
    <a:masterClrMapping/>
  </p:clrMapOvr>
  <p:transition>
    <p:fade thruBlk="1"/>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r>
              <a:rPr lang="en-US" smtClean="0"/>
              <a:t>Click to edit Master title style</a:t>
            </a:r>
            <a:endParaRPr lang="en-US"/>
          </a:p>
        </p:txBody>
      </p:sp>
      <p:sp>
        <p:nvSpPr>
          <p:cNvPr id="3" name="Rectangle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2"/>
          <p:cNvSpPr>
            <a:spLocks noGrp="1"/>
          </p:cNvSpPr>
          <p:nvPr>
            <p:ph type="dt" sz="half" idx="10"/>
          </p:nvPr>
        </p:nvSpPr>
        <p:spPr>
          <a:xfrm>
            <a:off x="457200" y="6245225"/>
            <a:ext cx="2133600" cy="476250"/>
          </a:xfrm>
          <a:prstGeom prst="rect">
            <a:avLst/>
          </a:prstGeom>
        </p:spPr>
        <p:txBody>
          <a:bodyPr/>
          <a:lstStyle>
            <a:lvl1pPr>
              <a:defRPr/>
            </a:lvl1pPr>
          </a:lstStyle>
          <a:p>
            <a:pPr>
              <a:defRPr/>
            </a:pPr>
            <a:fld id="{E506F8C1-F50A-461E-AB25-EB98EF9A4E49}" type="datetimeFigureOut">
              <a:rPr/>
              <a:pPr>
                <a:defRPr/>
              </a:pPr>
              <a:t>9/9/2008</a:t>
            </a:fld>
            <a:endParaRPr/>
          </a:p>
        </p:txBody>
      </p:sp>
      <p:sp>
        <p:nvSpPr>
          <p:cNvPr id="6" name="Rectangle 18"/>
          <p:cNvSpPr>
            <a:spLocks noGrp="1"/>
          </p:cNvSpPr>
          <p:nvPr>
            <p:ph type="ftr" sz="quarter" idx="11"/>
          </p:nvPr>
        </p:nvSpPr>
        <p:spPr>
          <a:xfrm>
            <a:off x="3124200" y="6245225"/>
            <a:ext cx="2895600" cy="476250"/>
          </a:xfrm>
          <a:prstGeom prst="rect">
            <a:avLst/>
          </a:prstGeom>
        </p:spPr>
        <p:txBody>
          <a:bodyPr/>
          <a:lstStyle>
            <a:lvl1pPr>
              <a:defRPr/>
            </a:lvl1pPr>
          </a:lstStyle>
          <a:p>
            <a:pPr>
              <a:defRPr/>
            </a:pPr>
            <a:endParaRPr/>
          </a:p>
        </p:txBody>
      </p:sp>
      <p:sp>
        <p:nvSpPr>
          <p:cNvPr id="7" name="Rectangle 15"/>
          <p:cNvSpPr>
            <a:spLocks noGrp="1"/>
          </p:cNvSpPr>
          <p:nvPr>
            <p:ph type="sldNum" sz="quarter" idx="12"/>
          </p:nvPr>
        </p:nvSpPr>
        <p:spPr>
          <a:xfrm>
            <a:off x="6553200" y="5638800"/>
            <a:ext cx="2133600" cy="476250"/>
          </a:xfrm>
          <a:prstGeom prst="rect">
            <a:avLst/>
          </a:prstGeom>
        </p:spPr>
        <p:txBody>
          <a:bodyPr/>
          <a:lstStyle>
            <a:lvl1pPr>
              <a:defRPr/>
            </a:lvl1pPr>
          </a:lstStyle>
          <a:p>
            <a:pPr>
              <a:defRPr/>
            </a:pPr>
            <a:fld id="{B5C6DF50-27FB-48B7-A4B4-4070A0E7DE01}" type="slidenum">
              <a:rPr/>
              <a:pPr>
                <a:defRPr/>
              </a:pPr>
              <a:t>‹#›</a:t>
            </a:fld>
            <a:endParaRPr/>
          </a:p>
        </p:txBody>
      </p:sp>
    </p:spTree>
  </p:cSld>
  <p:clrMapOvr>
    <a:masterClrMapping/>
  </p:clrMapOvr>
  <p:transition>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lvl1pPr algn="l">
              <a:defRPr/>
            </a:lvl1pPr>
          </a:lstStyle>
          <a:p>
            <a:r>
              <a:rPr lang="en-US" smtClean="0"/>
              <a:t>Click to edit Master title style</a:t>
            </a:r>
            <a:endParaRPr lang="en-US"/>
          </a:p>
        </p:txBody>
      </p:sp>
      <p:sp>
        <p:nvSpPr>
          <p:cNvPr id="3" name="Rectangle 2"/>
          <p:cNvSpPr>
            <a:spLocks noGrp="1"/>
          </p:cNvSpPr>
          <p:nvPr>
            <p:ph type="body" idx="1"/>
          </p:nvPr>
        </p:nvSpPr>
        <p:spPr>
          <a:xfrm>
            <a:off x="457200" y="1535113"/>
            <a:ext cx="4040188" cy="639762"/>
          </a:xfrm>
        </p:spPr>
        <p:txBody>
          <a:bodyPr anchor="b">
            <a:noAutofit/>
          </a:bodyPr>
          <a:lstStyle>
            <a:lvl1pPr marL="0" indent="0" algn="l">
              <a:buNone/>
              <a:defRPr sz="2200" b="1"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Rectangle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p:cNvSpPr>
          <p:nvPr>
            <p:ph type="body" sz="quarter" idx="3"/>
          </p:nvPr>
        </p:nvSpPr>
        <p:spPr>
          <a:xfrm>
            <a:off x="4645025" y="1535113"/>
            <a:ext cx="4041775" cy="639762"/>
          </a:xfrm>
        </p:spPr>
        <p:txBody>
          <a:bodyPr anchor="b">
            <a:noAutofit/>
          </a:bodyPr>
          <a:lstStyle>
            <a:lvl1pPr marL="0" indent="0" algn="l">
              <a:buNone/>
              <a:defRPr sz="2200" b="1"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Rectangle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2"/>
          <p:cNvSpPr>
            <a:spLocks noGrp="1"/>
          </p:cNvSpPr>
          <p:nvPr>
            <p:ph type="dt" sz="half" idx="10"/>
          </p:nvPr>
        </p:nvSpPr>
        <p:spPr>
          <a:xfrm>
            <a:off x="457200" y="6245225"/>
            <a:ext cx="2133600" cy="476250"/>
          </a:xfrm>
          <a:prstGeom prst="rect">
            <a:avLst/>
          </a:prstGeom>
        </p:spPr>
        <p:txBody>
          <a:bodyPr/>
          <a:lstStyle>
            <a:lvl1pPr>
              <a:defRPr/>
            </a:lvl1pPr>
          </a:lstStyle>
          <a:p>
            <a:pPr>
              <a:defRPr/>
            </a:pPr>
            <a:fld id="{1B9AF93D-8770-4C03-83BC-98E8C02BC3D0}" type="datetimeFigureOut">
              <a:rPr/>
              <a:pPr>
                <a:defRPr/>
              </a:pPr>
              <a:t>9/9/2008</a:t>
            </a:fld>
            <a:endParaRPr/>
          </a:p>
        </p:txBody>
      </p:sp>
      <p:sp>
        <p:nvSpPr>
          <p:cNvPr id="8" name="Rectangle 18"/>
          <p:cNvSpPr>
            <a:spLocks noGrp="1"/>
          </p:cNvSpPr>
          <p:nvPr>
            <p:ph type="ftr" sz="quarter" idx="11"/>
          </p:nvPr>
        </p:nvSpPr>
        <p:spPr>
          <a:xfrm>
            <a:off x="3124200" y="6245225"/>
            <a:ext cx="2895600" cy="476250"/>
          </a:xfrm>
          <a:prstGeom prst="rect">
            <a:avLst/>
          </a:prstGeom>
        </p:spPr>
        <p:txBody>
          <a:bodyPr/>
          <a:lstStyle>
            <a:lvl1pPr>
              <a:defRPr/>
            </a:lvl1pPr>
          </a:lstStyle>
          <a:p>
            <a:pPr>
              <a:defRPr/>
            </a:pPr>
            <a:endParaRPr/>
          </a:p>
        </p:txBody>
      </p:sp>
      <p:sp>
        <p:nvSpPr>
          <p:cNvPr id="9" name="Rectangle 15"/>
          <p:cNvSpPr>
            <a:spLocks noGrp="1"/>
          </p:cNvSpPr>
          <p:nvPr>
            <p:ph type="sldNum" sz="quarter" idx="12"/>
          </p:nvPr>
        </p:nvSpPr>
        <p:spPr>
          <a:xfrm>
            <a:off x="6553200" y="5638800"/>
            <a:ext cx="2133600" cy="476250"/>
          </a:xfrm>
          <a:prstGeom prst="rect">
            <a:avLst/>
          </a:prstGeom>
        </p:spPr>
        <p:txBody>
          <a:bodyPr/>
          <a:lstStyle>
            <a:lvl1pPr>
              <a:defRPr/>
            </a:lvl1pPr>
          </a:lstStyle>
          <a:p>
            <a:pPr>
              <a:defRPr/>
            </a:pPr>
            <a:fld id="{7786DE32-6B59-41D4-BA99-EBAFD5CF8E9E}" type="slidenum">
              <a:rPr/>
              <a:pPr>
                <a:defRPr/>
              </a:pPr>
              <a:t>‹#›</a:t>
            </a:fld>
            <a:endParaRPr/>
          </a:p>
        </p:txBody>
      </p:sp>
    </p:spTree>
  </p:cSld>
  <p:clrMapOvr>
    <a:masterClrMapping/>
  </p:clrMapOvr>
  <p:transition>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Rectangle 2"/>
          <p:cNvSpPr>
            <a:spLocks noGrp="1"/>
          </p:cNvSpPr>
          <p:nvPr>
            <p:ph type="title"/>
          </p:nvPr>
        </p:nvSpPr>
        <p:spPr/>
        <p:txBody>
          <a:bodyPr/>
          <a:lstStyle>
            <a:lvl1pPr>
              <a:lnSpc>
                <a:spcPct val="80000"/>
              </a:lnSpc>
              <a:defRPr lang="en-US"/>
            </a:lvl1pPr>
          </a:lstStyle>
          <a:p>
            <a:r>
              <a:rPr lang="en-US" dirty="0" smtClean="0"/>
              <a:t>Click to edit Master title style</a:t>
            </a:r>
            <a:endParaRPr lang="en-US" dirty="0"/>
          </a:p>
        </p:txBody>
      </p:sp>
    </p:spTree>
  </p:cSld>
  <p:clrMapOvr>
    <a:masterClrMapping/>
  </p:clrMapOvr>
  <p:transition>
    <p:fade thruBlk="1"/>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2"/>
          <p:cNvSpPr>
            <a:spLocks noGrp="1"/>
          </p:cNvSpPr>
          <p:nvPr>
            <p:ph type="dt" sz="half" idx="10"/>
          </p:nvPr>
        </p:nvSpPr>
        <p:spPr>
          <a:xfrm>
            <a:off x="457200" y="6245225"/>
            <a:ext cx="2133600" cy="476250"/>
          </a:xfrm>
          <a:prstGeom prst="rect">
            <a:avLst/>
          </a:prstGeom>
        </p:spPr>
        <p:txBody>
          <a:bodyPr/>
          <a:lstStyle>
            <a:lvl1pPr>
              <a:defRPr/>
            </a:lvl1pPr>
          </a:lstStyle>
          <a:p>
            <a:pPr>
              <a:defRPr/>
            </a:pPr>
            <a:fld id="{C5B79405-7801-4A78-AEE8-C9E003D36BE3}" type="datetimeFigureOut">
              <a:rPr/>
              <a:pPr>
                <a:defRPr/>
              </a:pPr>
              <a:t>9/9/2008</a:t>
            </a:fld>
            <a:endParaRPr/>
          </a:p>
        </p:txBody>
      </p:sp>
      <p:sp>
        <p:nvSpPr>
          <p:cNvPr id="3" name="Rectangle 18"/>
          <p:cNvSpPr>
            <a:spLocks noGrp="1"/>
          </p:cNvSpPr>
          <p:nvPr>
            <p:ph type="ftr" sz="quarter" idx="11"/>
          </p:nvPr>
        </p:nvSpPr>
        <p:spPr>
          <a:xfrm>
            <a:off x="3124200" y="6245225"/>
            <a:ext cx="2895600" cy="476250"/>
          </a:xfrm>
          <a:prstGeom prst="rect">
            <a:avLst/>
          </a:prstGeom>
        </p:spPr>
        <p:txBody>
          <a:bodyPr/>
          <a:lstStyle>
            <a:lvl1pPr>
              <a:defRPr/>
            </a:lvl1pPr>
          </a:lstStyle>
          <a:p>
            <a:pPr>
              <a:defRPr/>
            </a:pPr>
            <a:endParaRPr/>
          </a:p>
        </p:txBody>
      </p:sp>
      <p:sp>
        <p:nvSpPr>
          <p:cNvPr id="4" name="Rectangle 15"/>
          <p:cNvSpPr>
            <a:spLocks noGrp="1"/>
          </p:cNvSpPr>
          <p:nvPr>
            <p:ph type="sldNum" sz="quarter" idx="12"/>
          </p:nvPr>
        </p:nvSpPr>
        <p:spPr>
          <a:xfrm>
            <a:off x="6553200" y="5638800"/>
            <a:ext cx="2133600" cy="476250"/>
          </a:xfrm>
          <a:prstGeom prst="rect">
            <a:avLst/>
          </a:prstGeom>
        </p:spPr>
        <p:txBody>
          <a:bodyPr/>
          <a:lstStyle>
            <a:lvl1pPr>
              <a:defRPr/>
            </a:lvl1pPr>
          </a:lstStyle>
          <a:p>
            <a:pPr>
              <a:defRPr/>
            </a:pPr>
            <a:fld id="{3571BB2F-B994-497C-8F6A-6F91DBAC617C}" type="slidenum">
              <a:rPr/>
              <a:pPr>
                <a:defRPr/>
              </a:pPr>
              <a:t>‹#›</a:t>
            </a:fld>
            <a:endParaRPr/>
          </a:p>
        </p:txBody>
      </p:sp>
    </p:spTree>
  </p:cSld>
  <p:clrMapOvr>
    <a:masterClrMapping/>
  </p:clrMapOvr>
  <p:transition>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a:spLocks noGrp="1"/>
          </p:cNvSpPr>
          <p:nvPr>
            <p:ph type="title"/>
          </p:nvPr>
        </p:nvSpPr>
        <p:spPr>
          <a:xfrm>
            <a:off x="457200" y="273050"/>
            <a:ext cx="3008313" cy="1162050"/>
          </a:xfrm>
        </p:spPr>
        <p:txBody>
          <a:bodyPr/>
          <a:lstStyle>
            <a:lvl1pPr algn="ctr">
              <a:defRPr sz="2400" b="1">
                <a:solidFill>
                  <a:schemeClr val="tx2"/>
                </a:solidFill>
                <a:effectLst>
                  <a:outerShdw blurRad="38100" dist="25400" dir="8220000" algn="tr" rotWithShape="0">
                    <a:prstClr val="black">
                      <a:alpha val="35000"/>
                    </a:prstClr>
                  </a:outerShdw>
                </a:effectLst>
              </a:defRPr>
            </a:lvl1pPr>
          </a:lstStyle>
          <a:p>
            <a:r>
              <a:rPr lang="en-US" smtClean="0"/>
              <a:t>Click to edit Master title style</a:t>
            </a:r>
            <a:endParaRPr lang="en-US"/>
          </a:p>
        </p:txBody>
      </p:sp>
      <p:sp>
        <p:nvSpPr>
          <p:cNvPr id="3" name="Rectangle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p:cNvSpPr>
          <p:nvPr>
            <p:ph type="body" sz="half" idx="2"/>
          </p:nvPr>
        </p:nvSpPr>
        <p:spPr>
          <a:xfrm>
            <a:off x="457200" y="1435100"/>
            <a:ext cx="3008313" cy="4691063"/>
          </a:xfrm>
        </p:spPr>
        <p:txBody>
          <a:bodyPr/>
          <a:lstStyle>
            <a:lvl1pPr marL="0" indent="0" algn="ctr">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2"/>
          <p:cNvSpPr>
            <a:spLocks noGrp="1"/>
          </p:cNvSpPr>
          <p:nvPr>
            <p:ph type="dt" sz="half" idx="10"/>
          </p:nvPr>
        </p:nvSpPr>
        <p:spPr>
          <a:xfrm>
            <a:off x="457200" y="6245225"/>
            <a:ext cx="2133600" cy="476250"/>
          </a:xfrm>
          <a:prstGeom prst="rect">
            <a:avLst/>
          </a:prstGeom>
        </p:spPr>
        <p:txBody>
          <a:bodyPr/>
          <a:lstStyle>
            <a:lvl1pPr>
              <a:defRPr/>
            </a:lvl1pPr>
          </a:lstStyle>
          <a:p>
            <a:pPr>
              <a:defRPr/>
            </a:pPr>
            <a:fld id="{19F918D6-8FDF-4E0A-A17D-871D72261577}" type="datetimeFigureOut">
              <a:rPr/>
              <a:pPr>
                <a:defRPr/>
              </a:pPr>
              <a:t>9/9/2008</a:t>
            </a:fld>
            <a:endParaRPr/>
          </a:p>
        </p:txBody>
      </p:sp>
      <p:sp>
        <p:nvSpPr>
          <p:cNvPr id="6" name="Rectangle 18"/>
          <p:cNvSpPr>
            <a:spLocks noGrp="1"/>
          </p:cNvSpPr>
          <p:nvPr>
            <p:ph type="ftr" sz="quarter" idx="11"/>
          </p:nvPr>
        </p:nvSpPr>
        <p:spPr>
          <a:xfrm>
            <a:off x="3124200" y="6245225"/>
            <a:ext cx="2895600" cy="476250"/>
          </a:xfrm>
          <a:prstGeom prst="rect">
            <a:avLst/>
          </a:prstGeom>
        </p:spPr>
        <p:txBody>
          <a:bodyPr/>
          <a:lstStyle>
            <a:lvl1pPr>
              <a:defRPr/>
            </a:lvl1pPr>
          </a:lstStyle>
          <a:p>
            <a:pPr>
              <a:defRPr/>
            </a:pPr>
            <a:endParaRPr/>
          </a:p>
        </p:txBody>
      </p:sp>
      <p:sp>
        <p:nvSpPr>
          <p:cNvPr id="7" name="Rectangle 15"/>
          <p:cNvSpPr>
            <a:spLocks noGrp="1"/>
          </p:cNvSpPr>
          <p:nvPr>
            <p:ph type="sldNum" sz="quarter" idx="12"/>
          </p:nvPr>
        </p:nvSpPr>
        <p:spPr>
          <a:xfrm>
            <a:off x="6553200" y="5638800"/>
            <a:ext cx="2133600" cy="476250"/>
          </a:xfrm>
          <a:prstGeom prst="rect">
            <a:avLst/>
          </a:prstGeom>
        </p:spPr>
        <p:txBody>
          <a:bodyPr/>
          <a:lstStyle>
            <a:lvl1pPr>
              <a:defRPr/>
            </a:lvl1pPr>
          </a:lstStyle>
          <a:p>
            <a:pPr>
              <a:defRPr/>
            </a:pPr>
            <a:fld id="{2BCE5D4A-9F5E-4346-9DD7-101B151F0694}" type="slidenum">
              <a:rPr/>
              <a:pPr>
                <a:defRPr/>
              </a:pPr>
              <a:t>‹#›</a:t>
            </a:fld>
            <a:endParaRPr/>
          </a:p>
        </p:txBody>
      </p:sp>
    </p:spTree>
  </p:cSld>
  <p:clrMapOvr>
    <a:masterClrMapping/>
  </p:clrMapOvr>
  <p:transition>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10"/>
          <p:cNvSpPr/>
          <p:nvPr userDrawn="1"/>
        </p:nvSpPr>
        <p:spPr>
          <a:xfrm>
            <a:off x="0" y="6248400"/>
            <a:ext cx="14478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6"/>
          <p:cNvSpPr/>
          <p:nvPr userDrawn="1"/>
        </p:nvSpPr>
        <p:spPr>
          <a:xfrm>
            <a:off x="0" y="6096000"/>
            <a:ext cx="9144000" cy="762000"/>
          </a:xfrm>
          <a:prstGeom prst="rect">
            <a:avLst/>
          </a:prstGeom>
          <a:solidFill>
            <a:schemeClr val="accent3"/>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7" name="Content Placeholder 3" descr="Goizueta_Logo.gif"/>
          <p:cNvPicPr>
            <a:picLocks noChangeAspect="1"/>
          </p:cNvPicPr>
          <p:nvPr userDrawn="1"/>
        </p:nvPicPr>
        <p:blipFill>
          <a:blip r:embed="rId2" cstate="email"/>
          <a:srcRect/>
          <a:stretch>
            <a:fillRect/>
          </a:stretch>
        </p:blipFill>
        <p:spPr bwMode="auto">
          <a:xfrm>
            <a:off x="6016625" y="6081713"/>
            <a:ext cx="3127375" cy="776287"/>
          </a:xfrm>
          <a:prstGeom prst="rect">
            <a:avLst/>
          </a:prstGeom>
          <a:noFill/>
          <a:ln w="9525">
            <a:noFill/>
            <a:miter lim="800000"/>
            <a:headEnd/>
            <a:tailEnd/>
          </a:ln>
        </p:spPr>
      </p:pic>
      <p:sp>
        <p:nvSpPr>
          <p:cNvPr id="8" name="Oval 11"/>
          <p:cNvSpPr/>
          <p:nvPr userDrawn="1"/>
        </p:nvSpPr>
        <p:spPr>
          <a:xfrm>
            <a:off x="152400" y="6324600"/>
            <a:ext cx="838200" cy="457200"/>
          </a:xfrm>
          <a:prstGeom prst="ellipse">
            <a:avLst/>
          </a:prstGeom>
          <a:solidFill>
            <a:schemeClr val="tx2">
              <a:lumMod val="5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TextBox 9"/>
          <p:cNvSpPr txBox="1"/>
          <p:nvPr userDrawn="1"/>
        </p:nvSpPr>
        <p:spPr>
          <a:xfrm>
            <a:off x="152400" y="6335713"/>
            <a:ext cx="838200" cy="369887"/>
          </a:xfrm>
          <a:prstGeom prst="rect">
            <a:avLst/>
          </a:prstGeom>
          <a:noFill/>
        </p:spPr>
        <p:txBody>
          <a:bodyPr>
            <a:spAutoFit/>
          </a:bodyPr>
          <a:lstStyle/>
          <a:p>
            <a:pPr algn="ctr" fontAlgn="auto">
              <a:spcBef>
                <a:spcPts val="0"/>
              </a:spcBef>
              <a:spcAft>
                <a:spcPts val="0"/>
              </a:spcAft>
              <a:defRPr/>
            </a:pPr>
            <a:fld id="{621FC4D2-D11A-4D45-B613-2F2084532637}" type="slidenum">
              <a:rPr lang="en-US">
                <a:solidFill>
                  <a:schemeClr val="bg2">
                    <a:lumMod val="90000"/>
                  </a:schemeClr>
                </a:solidFill>
                <a:latin typeface="+mn-lt"/>
              </a:rPr>
              <a:pPr algn="ctr" fontAlgn="auto">
                <a:spcBef>
                  <a:spcPts val="0"/>
                </a:spcBef>
                <a:spcAft>
                  <a:spcPts val="0"/>
                </a:spcAft>
                <a:defRPr/>
              </a:pPr>
              <a:t>‹#›</a:t>
            </a:fld>
            <a:endParaRPr lang="en-US" dirty="0">
              <a:solidFill>
                <a:schemeClr val="bg2">
                  <a:lumMod val="90000"/>
                </a:schemeClr>
              </a:solidFill>
              <a:latin typeface="+mn-lt"/>
            </a:endParaRPr>
          </a:p>
        </p:txBody>
      </p:sp>
      <p:sp>
        <p:nvSpPr>
          <p:cNvPr id="10" name="Rectangle 7"/>
          <p:cNvSpPr/>
          <p:nvPr/>
        </p:nvSpPr>
        <p:spPr>
          <a:xfrm>
            <a:off x="727075" y="1062038"/>
            <a:ext cx="4600575" cy="3978275"/>
          </a:xfrm>
          <a:prstGeom prst="rect">
            <a:avLst/>
          </a:prstGeom>
          <a:solidFill>
            <a:schemeClr val="tx2">
              <a:shade val="15000"/>
            </a:schemeClr>
          </a:solidFill>
          <a:ln w="63500">
            <a:noFill/>
            <a:miter lim="800000"/>
          </a:ln>
          <a:effectLst>
            <a:outerShdw blurRad="63500" dist="25400" dir="7200000" algn="t" rotWithShape="0">
              <a:prstClr val="black">
                <a:alpha val="45000"/>
              </a:prstClr>
            </a:outerShdw>
          </a:effectLst>
        </p:spPr>
        <p:style>
          <a:lnRef idx="3">
            <a:schemeClr val="lt1"/>
          </a:lnRef>
          <a:fillRef idx="1">
            <a:schemeClr val="accent6"/>
          </a:fillRef>
          <a:effectRef idx="1">
            <a:schemeClr val="accent6"/>
          </a:effectRef>
          <a:fontRef idx="minor">
            <a:schemeClr val="lt1"/>
          </a:fontRef>
        </p:style>
        <p:txBody>
          <a:bodyPr lIns="45720" rIns="45720" anchor="ctr">
            <a:normAutofit/>
          </a:bodyPr>
          <a:lstStyle/>
          <a:p>
            <a:pPr indent="-274320" fontAlgn="auto">
              <a:spcBef>
                <a:spcPts val="0"/>
              </a:spcBef>
              <a:spcAft>
                <a:spcPts val="0"/>
              </a:spcAft>
              <a:buClr>
                <a:schemeClr val="accent1"/>
              </a:buClr>
              <a:buSzPct val="80000"/>
              <a:buFont typeface="Wingdings 2" pitchFamily="18" charset="2"/>
              <a:buNone/>
              <a:defRPr/>
            </a:pPr>
            <a:endParaRPr lang="en-US" sz="2000"/>
          </a:p>
        </p:txBody>
      </p:sp>
      <p:sp>
        <p:nvSpPr>
          <p:cNvPr id="2" name="Rectangle 2"/>
          <p:cNvSpPr>
            <a:spLocks noGrp="1"/>
          </p:cNvSpPr>
          <p:nvPr>
            <p:ph type="title"/>
          </p:nvPr>
        </p:nvSpPr>
        <p:spPr>
          <a:xfrm>
            <a:off x="5514536" y="4343400"/>
            <a:ext cx="3048000" cy="709858"/>
          </a:xfrm>
        </p:spPr>
        <p:txBody>
          <a:bodyPr anchor="t">
            <a:noAutofit/>
          </a:bodyPr>
          <a:lstStyle>
            <a:lvl1pPr algn="l">
              <a:buNone/>
              <a:defRPr sz="2200" b="1">
                <a:solidFill>
                  <a:schemeClr val="tx2"/>
                </a:solidFill>
                <a:effectLst>
                  <a:outerShdw blurRad="38100" dist="25400" dir="8220000" algn="tr" rotWithShape="0">
                    <a:prstClr val="black">
                      <a:alpha val="35000"/>
                    </a:prstClr>
                  </a:outerShdw>
                </a:effectLst>
              </a:defRPr>
            </a:lvl1pPr>
          </a:lstStyle>
          <a:p>
            <a:r>
              <a:rPr lang="en-US" smtClean="0"/>
              <a:t>Click to edit Master title style</a:t>
            </a:r>
            <a:endParaRPr lang="en-US" dirty="0"/>
          </a:p>
        </p:txBody>
      </p:sp>
      <p:sp>
        <p:nvSpPr>
          <p:cNvPr id="3" name="Rectangle 3"/>
          <p:cNvSpPr>
            <a:spLocks noGrp="1"/>
          </p:cNvSpPr>
          <p:nvPr>
            <p:ph type="pic" idx="1"/>
          </p:nvPr>
        </p:nvSpPr>
        <p:spPr>
          <a:xfrm>
            <a:off x="739645" y="1222657"/>
            <a:ext cx="4575601" cy="3657600"/>
          </a:xfrm>
          <a:solidFill>
            <a:schemeClr val="tx2">
              <a:shade val="75000"/>
            </a:schemeClr>
          </a:solidFill>
          <a:ln w="63500">
            <a:noFill/>
            <a:miter lim="800000"/>
          </a:ln>
          <a:effectLst/>
        </p:spPr>
        <p:style>
          <a:lnRef idx="3">
            <a:schemeClr val="lt1"/>
          </a:lnRef>
          <a:fillRef idx="1">
            <a:schemeClr val="accent6"/>
          </a:fillRef>
          <a:effectRef idx="1">
            <a:schemeClr val="accent6"/>
          </a:effectRef>
          <a:fontRef idx="minor">
            <a:schemeClr val="lt1"/>
          </a:fontRef>
        </p:style>
        <p:txBody>
          <a:bodyPr>
            <a:normAutofit/>
          </a:bodyPr>
          <a:lstStyle>
            <a:lvl1pPr>
              <a:buNone/>
              <a:defRPr sz="3200"/>
            </a:lvl1pPr>
          </a:lstStyle>
          <a:p>
            <a:pPr lvl="0"/>
            <a:r>
              <a:rPr lang="en-US" noProof="0" smtClean="0"/>
              <a:t>Click icon to add picture</a:t>
            </a:r>
            <a:endParaRPr lang="en-US" noProof="0" dirty="0"/>
          </a:p>
        </p:txBody>
      </p:sp>
      <p:sp>
        <p:nvSpPr>
          <p:cNvPr id="4" name="Rectangle 4"/>
          <p:cNvSpPr>
            <a:spLocks noGrp="1"/>
          </p:cNvSpPr>
          <p:nvPr>
            <p:ph type="body" sz="half" idx="2"/>
          </p:nvPr>
        </p:nvSpPr>
        <p:spPr>
          <a:xfrm>
            <a:off x="5514536" y="1371600"/>
            <a:ext cx="3044952" cy="2930086"/>
          </a:xfrm>
        </p:spPr>
        <p:txBody>
          <a:bodyPr bIns="0" anchor="b">
            <a:normAutofit/>
          </a:bodyPr>
          <a:lstStyle>
            <a:lvl1pPr marL="0" marR="0" indent="0" algn="l">
              <a:buFontTx/>
              <a:buNone/>
              <a:defRPr sz="1300">
                <a:solidFill>
                  <a:schemeClr val="tx1">
                    <a:tint val="95000"/>
                  </a:schemeClr>
                </a:solidFill>
              </a:defRPr>
            </a:lvl1pPr>
            <a:lvl2pPr marL="460375" marR="0" indent="-112713">
              <a:buFontTx/>
              <a:buNone/>
              <a:defRPr sz="1200"/>
            </a:lvl2pPr>
            <a:lvl3pPr marL="914400" marR="0" indent="-117475">
              <a:buFontTx/>
              <a:buNone/>
              <a:defRPr sz="1000"/>
            </a:lvl3pPr>
            <a:lvl4pPr marL="1316038" marR="0" indent="-112713">
              <a:buFontTx/>
              <a:buNone/>
              <a:defRPr sz="900"/>
            </a:lvl4pPr>
            <a:lvl5pPr marL="1711325" marR="0" indent="-117475">
              <a:buFontTx/>
              <a:buNone/>
              <a:defRPr sz="900"/>
            </a:lvl5pPr>
          </a:lstStyle>
          <a:p>
            <a:pPr lvl="0"/>
            <a:r>
              <a:rPr lang="en-US" smtClean="0"/>
              <a:t>Click to edit Master text styles</a:t>
            </a:r>
          </a:p>
        </p:txBody>
      </p:sp>
      <p:sp>
        <p:nvSpPr>
          <p:cNvPr id="11" name="Rectangle 5"/>
          <p:cNvSpPr>
            <a:spLocks noGrp="1"/>
          </p:cNvSpPr>
          <p:nvPr>
            <p:ph type="dt" sz="half" idx="10"/>
          </p:nvPr>
        </p:nvSpPr>
        <p:spPr>
          <a:xfrm>
            <a:off x="457200" y="6245225"/>
            <a:ext cx="2133600" cy="476250"/>
          </a:xfrm>
          <a:prstGeom prst="rect">
            <a:avLst/>
          </a:prstGeom>
        </p:spPr>
        <p:txBody>
          <a:bodyPr/>
          <a:lstStyle>
            <a:lvl1pPr>
              <a:defRPr/>
            </a:lvl1pPr>
          </a:lstStyle>
          <a:p>
            <a:pPr>
              <a:defRPr/>
            </a:pPr>
            <a:fld id="{9E8E71EF-92F8-495A-8A49-0A9597D52F91}" type="datetimeFigureOut">
              <a:rPr/>
              <a:pPr>
                <a:defRPr/>
              </a:pPr>
              <a:t>9/9/2008</a:t>
            </a:fld>
            <a:endParaRPr/>
          </a:p>
        </p:txBody>
      </p:sp>
      <p:sp>
        <p:nvSpPr>
          <p:cNvPr id="12" name="Rectangle 6"/>
          <p:cNvSpPr>
            <a:spLocks noGrp="1"/>
          </p:cNvSpPr>
          <p:nvPr>
            <p:ph type="ftr" sz="quarter" idx="11"/>
          </p:nvPr>
        </p:nvSpPr>
        <p:spPr>
          <a:xfrm>
            <a:off x="3124200" y="6245225"/>
            <a:ext cx="2895600" cy="476250"/>
          </a:xfrm>
          <a:prstGeom prst="rect">
            <a:avLst/>
          </a:prstGeom>
        </p:spPr>
        <p:txBody>
          <a:bodyPr/>
          <a:lstStyle>
            <a:lvl1pPr>
              <a:defRPr/>
            </a:lvl1pPr>
          </a:lstStyle>
          <a:p>
            <a:pPr>
              <a:defRPr/>
            </a:pPr>
            <a:endParaRPr/>
          </a:p>
        </p:txBody>
      </p:sp>
      <p:sp>
        <p:nvSpPr>
          <p:cNvPr id="13" name="Rectangle 7"/>
          <p:cNvSpPr>
            <a:spLocks noGrp="1"/>
          </p:cNvSpPr>
          <p:nvPr>
            <p:ph type="sldNum" sz="quarter" idx="12"/>
          </p:nvPr>
        </p:nvSpPr>
        <p:spPr>
          <a:xfrm>
            <a:off x="6553200" y="5638800"/>
            <a:ext cx="2133600" cy="476250"/>
          </a:xfrm>
          <a:prstGeom prst="rect">
            <a:avLst/>
          </a:prstGeom>
        </p:spPr>
        <p:txBody>
          <a:bodyPr/>
          <a:lstStyle>
            <a:lvl1pPr>
              <a:defRPr/>
            </a:lvl1pPr>
          </a:lstStyle>
          <a:p>
            <a:pPr>
              <a:defRPr/>
            </a:pPr>
            <a:fld id="{150CDF98-0C54-464A-974D-85F152628FFE}" type="slidenum">
              <a:rPr/>
              <a:pPr>
                <a:defRPr/>
              </a:pPr>
              <a:t>‹#›</a:t>
            </a:fld>
            <a:endParaRPr/>
          </a:p>
        </p:txBody>
      </p:sp>
    </p:spTree>
  </p:cSld>
  <p:clrMapOvr>
    <a:masterClrMapping/>
  </p:clrMapOvr>
  <p:transition>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2"/>
          <p:cNvSpPr>
            <a:spLocks noGrp="1"/>
          </p:cNvSpPr>
          <p:nvPr>
            <p:ph type="dt" sz="half" idx="10"/>
          </p:nvPr>
        </p:nvSpPr>
        <p:spPr>
          <a:xfrm>
            <a:off x="457200" y="6245225"/>
            <a:ext cx="2133600" cy="476250"/>
          </a:xfrm>
          <a:prstGeom prst="rect">
            <a:avLst/>
          </a:prstGeom>
        </p:spPr>
        <p:txBody>
          <a:bodyPr/>
          <a:lstStyle>
            <a:lvl1pPr>
              <a:defRPr/>
            </a:lvl1pPr>
          </a:lstStyle>
          <a:p>
            <a:pPr>
              <a:defRPr/>
            </a:pPr>
            <a:fld id="{EEE26325-2DA2-45C0-95B6-4A2DCCDA9962}" type="datetimeFigureOut">
              <a:rPr/>
              <a:pPr>
                <a:defRPr/>
              </a:pPr>
              <a:t>9/9/2008</a:t>
            </a:fld>
            <a:endParaRPr/>
          </a:p>
        </p:txBody>
      </p:sp>
      <p:sp>
        <p:nvSpPr>
          <p:cNvPr id="5" name="Rectangle 18"/>
          <p:cNvSpPr>
            <a:spLocks noGrp="1"/>
          </p:cNvSpPr>
          <p:nvPr>
            <p:ph type="ftr" sz="quarter" idx="11"/>
          </p:nvPr>
        </p:nvSpPr>
        <p:spPr>
          <a:xfrm>
            <a:off x="3124200" y="6245225"/>
            <a:ext cx="2895600" cy="476250"/>
          </a:xfrm>
          <a:prstGeom prst="rect">
            <a:avLst/>
          </a:prstGeom>
        </p:spPr>
        <p:txBody>
          <a:bodyPr/>
          <a:lstStyle>
            <a:lvl1pPr>
              <a:defRPr/>
            </a:lvl1pPr>
          </a:lstStyle>
          <a:p>
            <a:pPr>
              <a:defRPr/>
            </a:pPr>
            <a:endParaRPr/>
          </a:p>
        </p:txBody>
      </p:sp>
      <p:sp>
        <p:nvSpPr>
          <p:cNvPr id="6" name="Rectangle 15"/>
          <p:cNvSpPr>
            <a:spLocks noGrp="1"/>
          </p:cNvSpPr>
          <p:nvPr>
            <p:ph type="sldNum" sz="quarter" idx="12"/>
          </p:nvPr>
        </p:nvSpPr>
        <p:spPr>
          <a:xfrm>
            <a:off x="6553200" y="5638800"/>
            <a:ext cx="2133600" cy="476250"/>
          </a:xfrm>
          <a:prstGeom prst="rect">
            <a:avLst/>
          </a:prstGeom>
        </p:spPr>
        <p:txBody>
          <a:bodyPr/>
          <a:lstStyle>
            <a:lvl1pPr>
              <a:defRPr/>
            </a:lvl1pPr>
          </a:lstStyle>
          <a:p>
            <a:pPr>
              <a:defRPr/>
            </a:pPr>
            <a:fld id="{84C130D7-AF5C-443F-BDEA-E2EC539D97ED}" type="slidenum">
              <a:rPr/>
              <a:pPr>
                <a:defRPr/>
              </a:pPr>
              <a:t>‹#›</a:t>
            </a:fld>
            <a:endParaRPr/>
          </a:p>
        </p:txBody>
      </p:sp>
    </p:spTree>
  </p:cSld>
  <p:clrMapOvr>
    <a:masterClrMapping/>
  </p:clrMapOvr>
  <p:transition>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2"/>
          <p:cNvSpPr>
            <a:spLocks noGrp="1"/>
          </p:cNvSpPr>
          <p:nvPr>
            <p:ph type="dt" sz="half" idx="10"/>
          </p:nvPr>
        </p:nvSpPr>
        <p:spPr>
          <a:xfrm>
            <a:off x="457200" y="6245225"/>
            <a:ext cx="2133600" cy="476250"/>
          </a:xfrm>
          <a:prstGeom prst="rect">
            <a:avLst/>
          </a:prstGeom>
        </p:spPr>
        <p:txBody>
          <a:bodyPr/>
          <a:lstStyle>
            <a:lvl1pPr>
              <a:defRPr/>
            </a:lvl1pPr>
          </a:lstStyle>
          <a:p>
            <a:pPr>
              <a:defRPr/>
            </a:pPr>
            <a:fld id="{2D31A25A-8D21-4319-ABEF-B4BD233571C4}" type="datetimeFigureOut">
              <a:rPr/>
              <a:pPr>
                <a:defRPr/>
              </a:pPr>
              <a:t>9/9/2008</a:t>
            </a:fld>
            <a:endParaRPr/>
          </a:p>
        </p:txBody>
      </p:sp>
      <p:sp>
        <p:nvSpPr>
          <p:cNvPr id="5" name="Rectangle 18"/>
          <p:cNvSpPr>
            <a:spLocks noGrp="1"/>
          </p:cNvSpPr>
          <p:nvPr>
            <p:ph type="ftr" sz="quarter" idx="11"/>
          </p:nvPr>
        </p:nvSpPr>
        <p:spPr>
          <a:xfrm>
            <a:off x="3124200" y="6245225"/>
            <a:ext cx="2895600" cy="476250"/>
          </a:xfrm>
          <a:prstGeom prst="rect">
            <a:avLst/>
          </a:prstGeom>
        </p:spPr>
        <p:txBody>
          <a:bodyPr/>
          <a:lstStyle>
            <a:lvl1pPr>
              <a:defRPr/>
            </a:lvl1pPr>
          </a:lstStyle>
          <a:p>
            <a:pPr>
              <a:defRPr/>
            </a:pPr>
            <a:endParaRPr/>
          </a:p>
        </p:txBody>
      </p:sp>
      <p:sp>
        <p:nvSpPr>
          <p:cNvPr id="6" name="Rectangle 15"/>
          <p:cNvSpPr>
            <a:spLocks noGrp="1"/>
          </p:cNvSpPr>
          <p:nvPr>
            <p:ph type="sldNum" sz="quarter" idx="12"/>
          </p:nvPr>
        </p:nvSpPr>
        <p:spPr>
          <a:xfrm>
            <a:off x="6553200" y="5638800"/>
            <a:ext cx="2133600" cy="476250"/>
          </a:xfrm>
          <a:prstGeom prst="rect">
            <a:avLst/>
          </a:prstGeom>
        </p:spPr>
        <p:txBody>
          <a:bodyPr/>
          <a:lstStyle>
            <a:lvl1pPr>
              <a:defRPr/>
            </a:lvl1pPr>
          </a:lstStyle>
          <a:p>
            <a:pPr>
              <a:defRPr/>
            </a:pPr>
            <a:fld id="{E09AD7B5-EC79-4A3F-872D-9D81E324F70A}" type="slidenum">
              <a:rPr/>
              <a:pPr>
                <a:defRPr/>
              </a:pPr>
              <a:t>‹#›</a:t>
            </a:fld>
            <a:endParaRPr/>
          </a:p>
        </p:txBody>
      </p:sp>
    </p:spTree>
  </p:cSld>
  <p:clrMapOvr>
    <a:masterClrMapping/>
  </p:clrMapOvr>
  <p:transition>
    <p:fade thruBlk="1"/>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685800" y="1981200"/>
            <a:ext cx="7772400" cy="4114800"/>
          </a:xfrm>
        </p:spPr>
        <p:txBody>
          <a:bodyPr/>
          <a:lstStyle/>
          <a:p>
            <a:pPr lvl="0"/>
            <a:endParaRPr lang="en-US" noProof="0" smtClean="0"/>
          </a:p>
        </p:txBody>
      </p:sp>
      <p:sp>
        <p:nvSpPr>
          <p:cNvPr id="4" name="Rectangle 4"/>
          <p:cNvSpPr>
            <a:spLocks noGrp="1" noChangeArrowheads="1"/>
          </p:cNvSpPr>
          <p:nvPr>
            <p:ph type="dt" sz="half" idx="10"/>
          </p:nvPr>
        </p:nvSpPr>
        <p:spPr>
          <a:xfrm>
            <a:off x="685800" y="6248400"/>
            <a:ext cx="19050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6553200" y="6248400"/>
            <a:ext cx="1905000" cy="457200"/>
          </a:xfrm>
          <a:prstGeom prst="rect">
            <a:avLst/>
          </a:prstGeom>
          <a:ln/>
        </p:spPr>
        <p:txBody>
          <a:bodyPr/>
          <a:lstStyle>
            <a:lvl1pPr>
              <a:defRPr/>
            </a:lvl1pPr>
          </a:lstStyle>
          <a:p>
            <a:pPr>
              <a:defRPr/>
            </a:pPr>
            <a:fld id="{1038A9D6-7871-496A-9525-991568896741}" type="slidenum">
              <a:rPr lang="en-US"/>
              <a:pPr>
                <a:defRPr/>
              </a:pPr>
              <a:t>‹#›</a:t>
            </a:fld>
            <a:endParaRPr lang="en-US"/>
          </a:p>
        </p:txBody>
      </p:sp>
    </p:spTree>
  </p:cSld>
  <p:clrMapOvr>
    <a:masterClrMapping/>
  </p:clrMapOvr>
  <p:transition>
    <p:fade thruBlk="1"/>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4572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685800" y="1295400"/>
            <a:ext cx="7772400" cy="4114800"/>
          </a:xfrm>
        </p:spPr>
        <p:txBody>
          <a:bodyPr/>
          <a:lstStyle/>
          <a:p>
            <a:endParaRPr lang="en-US"/>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pPr>
              <a:defRPr/>
            </a:pPr>
            <a:endParaRPr lang="en-US"/>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6553200" y="6248400"/>
            <a:ext cx="1905000" cy="457200"/>
          </a:xfrm>
          <a:prstGeom prst="rect">
            <a:avLst/>
          </a:prstGeom>
        </p:spPr>
        <p:txBody>
          <a:bodyPr/>
          <a:lstStyle>
            <a:lvl1pPr>
              <a:defRPr smtClean="0"/>
            </a:lvl1pPr>
          </a:lstStyle>
          <a:p>
            <a:pPr>
              <a:defRPr/>
            </a:pPr>
            <a:fld id="{480C5FE2-050E-4895-87D3-33EE1E867E38}" type="slidenum">
              <a:rPr lang="en-US"/>
              <a:pPr>
                <a:defRPr/>
              </a:pPr>
              <a:t>‹#›</a:t>
            </a:fld>
            <a:endParaRPr lang="en-US"/>
          </a:p>
        </p:txBody>
      </p:sp>
    </p:spTree>
  </p:cSld>
  <p:clrMapOvr>
    <a:masterClrMapping/>
  </p:clrMapOvr>
  <p:transition>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2">
                <a:tint val="57000"/>
                <a:satMod val="400000"/>
                <a:alpha val="10000"/>
              </a:schemeClr>
            </a:gs>
            <a:gs pos="100000">
              <a:schemeClr val="bg2">
                <a:tint val="87000"/>
                <a:shade val="40000"/>
                <a:satMod val="500000"/>
                <a:alpha val="3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Rectangle 10"/>
          <p:cNvSpPr>
            <a:spLocks noGrp="1"/>
          </p:cNvSpPr>
          <p:nvPr>
            <p:ph type="title"/>
          </p:nvPr>
        </p:nvSpPr>
        <p:spPr>
          <a:xfrm>
            <a:off x="457200" y="0"/>
            <a:ext cx="8229600" cy="762000"/>
          </a:xfrm>
          <a:prstGeom prst="rect">
            <a:avLst/>
          </a:prstGeom>
        </p:spPr>
        <p:txBody>
          <a:bodyPr anchor="t" anchorCtr="0">
            <a:noAutofit/>
            <a:scene3d>
              <a:camera prst="orthographicFront"/>
              <a:lightRig rig="soft" dir="t">
                <a:rot lat="0" lon="0" rev="2100000"/>
              </a:lightRig>
            </a:scene3d>
            <a:sp3d prstMaterial="matte">
              <a:bevelT w="38100" h="38100"/>
            </a:sp3d>
          </a:bodyPr>
          <a:lstStyle/>
          <a:p>
            <a:r>
              <a:rPr lang="en-US" dirty="0" smtClean="0"/>
              <a:t>Click to edit Master title style</a:t>
            </a:r>
            <a:endParaRPr lang="en-US" dirty="0"/>
          </a:p>
        </p:txBody>
      </p:sp>
      <p:sp>
        <p:nvSpPr>
          <p:cNvPr id="1027" name="Rectangle 11"/>
          <p:cNvSpPr>
            <a:spLocks noGrp="1"/>
          </p:cNvSpPr>
          <p:nvPr>
            <p:ph type="body" idx="1"/>
          </p:nvPr>
        </p:nvSpPr>
        <p:spPr bwMode="auto">
          <a:xfrm>
            <a:off x="457200" y="1265237"/>
            <a:ext cx="8229600" cy="4525963"/>
          </a:xfrm>
          <a:prstGeom prst="rect">
            <a:avLst/>
          </a:prstGeom>
          <a:noFill/>
          <a:ln w="9525">
            <a:noFill/>
            <a:miter lim="800000"/>
            <a:headEnd/>
            <a:tailEnd/>
          </a:ln>
        </p:spPr>
        <p:txBody>
          <a:bodyPr vert="horz" wrap="square" lIns="45720" tIns="45720" rIns="4572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7" name="Rectangle 6"/>
          <p:cNvSpPr/>
          <p:nvPr userDrawn="1"/>
        </p:nvSpPr>
        <p:spPr>
          <a:xfrm>
            <a:off x="0" y="6409944"/>
            <a:ext cx="9144000" cy="457200"/>
          </a:xfrm>
          <a:prstGeom prst="rect">
            <a:avLst/>
          </a:prstGeom>
          <a:gradFill flip="none" rotWithShape="1">
            <a:gsLst>
              <a:gs pos="20000">
                <a:schemeClr val="accent3">
                  <a:shade val="30000"/>
                  <a:satMod val="115000"/>
                </a:schemeClr>
              </a:gs>
              <a:gs pos="70000">
                <a:srgbClr val="0B446B"/>
              </a:gs>
              <a:gs pos="100000">
                <a:schemeClr val="accent3">
                  <a:shade val="100000"/>
                  <a:satMod val="115000"/>
                </a:schemeClr>
              </a:gs>
            </a:gsLst>
            <a:lin ang="16200000" scaled="1"/>
            <a:tileRect/>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TextBox 9"/>
          <p:cNvSpPr txBox="1"/>
          <p:nvPr userDrawn="1"/>
        </p:nvSpPr>
        <p:spPr>
          <a:xfrm>
            <a:off x="0" y="6443246"/>
            <a:ext cx="685800" cy="338554"/>
          </a:xfrm>
          <a:prstGeom prst="rect">
            <a:avLst/>
          </a:prstGeom>
          <a:noFill/>
        </p:spPr>
        <p:txBody>
          <a:bodyPr wrap="square">
            <a:spAutoFit/>
          </a:bodyPr>
          <a:lstStyle/>
          <a:p>
            <a:pPr algn="l" fontAlgn="auto">
              <a:spcBef>
                <a:spcPts val="0"/>
              </a:spcBef>
              <a:spcAft>
                <a:spcPts val="0"/>
              </a:spcAft>
              <a:defRPr/>
            </a:pPr>
            <a:fld id="{E17D7F07-F678-4E40-BCAB-F39AC5F52C59}" type="slidenum">
              <a:rPr lang="en-US" sz="1600">
                <a:solidFill>
                  <a:schemeClr val="accent3"/>
                </a:solidFill>
                <a:effectLst>
                  <a:outerShdw blurRad="38100" dist="38100" dir="2700000" algn="tl">
                    <a:srgbClr val="000000">
                      <a:alpha val="43137"/>
                    </a:srgbClr>
                  </a:outerShdw>
                </a:effectLst>
                <a:latin typeface="+mn-lt"/>
              </a:rPr>
              <a:pPr algn="l" fontAlgn="auto">
                <a:spcBef>
                  <a:spcPts val="0"/>
                </a:spcBef>
                <a:spcAft>
                  <a:spcPts val="0"/>
                </a:spcAft>
                <a:defRPr/>
              </a:pPr>
              <a:t>‹#›</a:t>
            </a:fld>
            <a:endParaRPr lang="en-US" sz="1600" dirty="0">
              <a:solidFill>
                <a:schemeClr val="accent3"/>
              </a:solidFill>
              <a:effectLst>
                <a:outerShdw blurRad="38100" dist="38100" dir="2700000" algn="tl">
                  <a:srgbClr val="000000">
                    <a:alpha val="43137"/>
                  </a:srgbClr>
                </a:outerShdw>
              </a:effectLst>
              <a:latin typeface="+mn-lt"/>
            </a:endParaRPr>
          </a:p>
        </p:txBody>
      </p:sp>
      <p:sp>
        <p:nvSpPr>
          <p:cNvPr id="3" name="Rectangle 10"/>
          <p:cNvSpPr>
            <a:spLocks/>
          </p:cNvSpPr>
          <p:nvPr userDrawn="1"/>
        </p:nvSpPr>
        <p:spPr bwMode="auto">
          <a:xfrm>
            <a:off x="5486400" y="6400800"/>
            <a:ext cx="3657600" cy="457200"/>
          </a:xfrm>
          <a:prstGeom prst="rect">
            <a:avLst/>
          </a:prstGeom>
          <a:noFill/>
          <a:ln w="9525">
            <a:noFill/>
            <a:miter lim="800000"/>
            <a:headEnd/>
            <a:tailEnd/>
          </a:ln>
        </p:spPr>
        <p:txBody>
          <a:bodyPr anchor="b"/>
          <a:lstStyle/>
          <a:p>
            <a:pPr algn="r"/>
            <a:r>
              <a:rPr lang="en-US" sz="2400" b="0" dirty="0" smtClean="0">
                <a:solidFill>
                  <a:srgbClr val="195985"/>
                </a:solidFill>
                <a:effectLst>
                  <a:outerShdw blurRad="38100" dist="38100" dir="2700000" algn="tl">
                    <a:srgbClr val="000000">
                      <a:alpha val="43137"/>
                    </a:srgbClr>
                  </a:outerShdw>
                </a:effectLst>
                <a:latin typeface="Candara" pitchFamily="34" charset="0"/>
              </a:rPr>
              <a:t>Strategic Management</a:t>
            </a:r>
            <a:endParaRPr lang="en-US" sz="2400" b="0" dirty="0">
              <a:solidFill>
                <a:srgbClr val="195985"/>
              </a:solidFill>
              <a:effectLst>
                <a:outerShdw blurRad="38100" dist="38100" dir="2700000" algn="tl">
                  <a:srgbClr val="000000">
                    <a:alpha val="43137"/>
                  </a:srgbClr>
                </a:outerShdw>
              </a:effectLst>
              <a:latin typeface="Candara" pitchFamily="34" charset="0"/>
            </a:endParaRPr>
          </a:p>
        </p:txBody>
      </p:sp>
    </p:spTree>
  </p:cSld>
  <p:clrMap bg1="lt1" tx1="dk1" bg2="lt2" tx2="dk2" accent1="accent1" accent2="accent2" accent3="accent3" accent4="accent4" accent5="accent5" accent6="accent6" hlink="hlink" folHlink="folHlink"/>
  <p:sldLayoutIdLst>
    <p:sldLayoutId id="2147483803" r:id="rId1"/>
    <p:sldLayoutId id="2147483802" r:id="rId2"/>
    <p:sldLayoutId id="2147483801" r:id="rId3"/>
    <p:sldLayoutId id="2147483800" r:id="rId4"/>
    <p:sldLayoutId id="2147483799" r:id="rId5"/>
    <p:sldLayoutId id="2147483798" r:id="rId6"/>
    <p:sldLayoutId id="2147483797" r:id="rId7"/>
    <p:sldLayoutId id="2147483796" r:id="rId8"/>
    <p:sldLayoutId id="2147483804" r:id="rId9"/>
    <p:sldLayoutId id="2147483795" r:id="rId10"/>
    <p:sldLayoutId id="2147483794" r:id="rId11"/>
    <p:sldLayoutId id="2147483807" r:id="rId12"/>
    <p:sldLayoutId id="2147483808" r:id="rId13"/>
  </p:sldLayoutIdLst>
  <p:transition>
    <p:fade thruBlk="1"/>
  </p:transition>
  <p:timing>
    <p:tnLst>
      <p:par>
        <p:cTn id="1" dur="indefinite" restart="never" nodeType="tmRoot"/>
      </p:par>
    </p:tnLst>
  </p:timing>
  <p:txStyles>
    <p:titleStyle>
      <a:defPPr>
        <a:defRPr sz="4400">
          <a:solidFill>
            <a:schemeClr val="tx2">
              <a:shade val="85000"/>
              <a:satMod val="150000"/>
            </a:schemeClr>
          </a:solidFill>
          <a:latin typeface="+mj-lt"/>
          <a:ea typeface="+mj-ea"/>
          <a:cs typeface="+mj-cs"/>
        </a:defRPr>
      </a:defPPr>
      <a:lvl1pPr algn="ctr" rtl="0" fontAlgn="base">
        <a:lnSpc>
          <a:spcPct val="80000"/>
        </a:lnSpc>
        <a:spcBef>
          <a:spcPct val="0"/>
        </a:spcBef>
        <a:spcAft>
          <a:spcPct val="0"/>
        </a:spcAft>
        <a:defRPr lang="en-US" sz="4400" b="1" kern="1200" dirty="0">
          <a:solidFill>
            <a:schemeClr val="accent3"/>
          </a:solidFill>
          <a:effectLst>
            <a:outerShdw blurRad="38100" dist="38100" dir="2700000" algn="tl">
              <a:srgbClr val="000000">
                <a:alpha val="43137"/>
              </a:srgbClr>
            </a:outerShdw>
          </a:effectLst>
          <a:latin typeface="+mj-lt"/>
          <a:ea typeface="+mj-lt"/>
          <a:cs typeface="+mj-lt"/>
        </a:defRPr>
      </a:lvl1pPr>
      <a:lvl2pPr algn="ctr" rtl="0" fontAlgn="base">
        <a:spcBef>
          <a:spcPct val="0"/>
        </a:spcBef>
        <a:spcAft>
          <a:spcPct val="0"/>
        </a:spcAft>
        <a:defRPr sz="4800" b="1">
          <a:solidFill>
            <a:srgbClr val="17517A"/>
          </a:solidFill>
          <a:latin typeface="Candara" pitchFamily="34" charset="0"/>
        </a:defRPr>
      </a:lvl2pPr>
      <a:lvl3pPr algn="ctr" rtl="0" fontAlgn="base">
        <a:spcBef>
          <a:spcPct val="0"/>
        </a:spcBef>
        <a:spcAft>
          <a:spcPct val="0"/>
        </a:spcAft>
        <a:defRPr sz="4800" b="1">
          <a:solidFill>
            <a:srgbClr val="17517A"/>
          </a:solidFill>
          <a:latin typeface="Candara" pitchFamily="34" charset="0"/>
        </a:defRPr>
      </a:lvl3pPr>
      <a:lvl4pPr algn="ctr" rtl="0" fontAlgn="base">
        <a:spcBef>
          <a:spcPct val="0"/>
        </a:spcBef>
        <a:spcAft>
          <a:spcPct val="0"/>
        </a:spcAft>
        <a:defRPr sz="4800" b="1">
          <a:solidFill>
            <a:srgbClr val="17517A"/>
          </a:solidFill>
          <a:latin typeface="Candara" pitchFamily="34" charset="0"/>
        </a:defRPr>
      </a:lvl4pPr>
      <a:lvl5pPr algn="ctr" rtl="0" fontAlgn="base">
        <a:spcBef>
          <a:spcPct val="0"/>
        </a:spcBef>
        <a:spcAft>
          <a:spcPct val="0"/>
        </a:spcAft>
        <a:defRPr sz="4800" b="1">
          <a:solidFill>
            <a:srgbClr val="17517A"/>
          </a:solidFill>
          <a:latin typeface="Candara" pitchFamily="34" charset="0"/>
        </a:defRPr>
      </a:lvl5pPr>
      <a:lvl6pPr marL="457200" algn="ctr" rtl="0" fontAlgn="base">
        <a:spcBef>
          <a:spcPct val="0"/>
        </a:spcBef>
        <a:spcAft>
          <a:spcPct val="0"/>
        </a:spcAft>
        <a:defRPr sz="4800" b="1">
          <a:solidFill>
            <a:srgbClr val="17517A"/>
          </a:solidFill>
          <a:latin typeface="Candara" pitchFamily="34" charset="0"/>
        </a:defRPr>
      </a:lvl6pPr>
      <a:lvl7pPr marL="914400" algn="ctr" rtl="0" fontAlgn="base">
        <a:spcBef>
          <a:spcPct val="0"/>
        </a:spcBef>
        <a:spcAft>
          <a:spcPct val="0"/>
        </a:spcAft>
        <a:defRPr sz="4800" b="1">
          <a:solidFill>
            <a:srgbClr val="17517A"/>
          </a:solidFill>
          <a:latin typeface="Candara" pitchFamily="34" charset="0"/>
        </a:defRPr>
      </a:lvl7pPr>
      <a:lvl8pPr marL="1371600" algn="ctr" rtl="0" fontAlgn="base">
        <a:spcBef>
          <a:spcPct val="0"/>
        </a:spcBef>
        <a:spcAft>
          <a:spcPct val="0"/>
        </a:spcAft>
        <a:defRPr sz="4800" b="1">
          <a:solidFill>
            <a:srgbClr val="17517A"/>
          </a:solidFill>
          <a:latin typeface="Candara" pitchFamily="34" charset="0"/>
        </a:defRPr>
      </a:lvl8pPr>
      <a:lvl9pPr marL="1828800" algn="ctr" rtl="0" fontAlgn="base">
        <a:spcBef>
          <a:spcPct val="0"/>
        </a:spcBef>
        <a:spcAft>
          <a:spcPct val="0"/>
        </a:spcAft>
        <a:defRPr sz="4800" b="1">
          <a:solidFill>
            <a:srgbClr val="17517A"/>
          </a:solidFill>
          <a:latin typeface="Candara" pitchFamily="34" charset="0"/>
        </a:defRPr>
      </a:lvl9pPr>
    </p:titleStyle>
    <p:bodyStyle>
      <a:defPPr>
        <a:defRPr>
          <a:solidFill>
            <a:schemeClr val="tx1"/>
          </a:solidFill>
          <a:latin typeface="+mn-lt"/>
          <a:ea typeface="+mn-ea"/>
          <a:cs typeface="+mn-cs"/>
        </a:defRPr>
      </a:defPPr>
      <a:lvl1pPr marL="273050" indent="-273050" algn="l" rtl="0" fontAlgn="base">
        <a:lnSpc>
          <a:spcPct val="85000"/>
        </a:lnSpc>
        <a:spcBef>
          <a:spcPts val="1800"/>
        </a:spcBef>
        <a:spcAft>
          <a:spcPct val="0"/>
        </a:spcAft>
        <a:buClr>
          <a:srgbClr val="0E324A"/>
        </a:buClr>
        <a:buSzPct val="70000"/>
        <a:buFont typeface="Wingdings" pitchFamily="2" charset="2"/>
        <a:buChar char=""/>
        <a:defRPr sz="3200">
          <a:solidFill>
            <a:srgbClr val="093757"/>
          </a:solidFill>
          <a:latin typeface="+mn-lt"/>
          <a:ea typeface="+mn-lt"/>
          <a:cs typeface="+mn-lt"/>
        </a:defRPr>
      </a:lvl1pPr>
      <a:lvl2pPr marL="557213" indent="-228600" algn="l" rtl="0" fontAlgn="base">
        <a:lnSpc>
          <a:spcPct val="85000"/>
        </a:lnSpc>
        <a:spcBef>
          <a:spcPts val="600"/>
        </a:spcBef>
        <a:spcAft>
          <a:spcPct val="0"/>
        </a:spcAft>
        <a:buClr>
          <a:srgbClr val="1B6191"/>
        </a:buClr>
        <a:buSzPct val="70000"/>
        <a:buFont typeface="Wingdings" pitchFamily="2" charset="2"/>
        <a:buChar char="n"/>
        <a:defRPr sz="2800">
          <a:solidFill>
            <a:srgbClr val="093757"/>
          </a:solidFill>
          <a:latin typeface="+mn-lt"/>
          <a:ea typeface="+mn-lt"/>
          <a:cs typeface="+mn-lt"/>
        </a:defRPr>
      </a:lvl2pPr>
      <a:lvl3pPr marL="812800" indent="-228600" algn="l" rtl="0" fontAlgn="base">
        <a:lnSpc>
          <a:spcPct val="85000"/>
        </a:lnSpc>
        <a:spcBef>
          <a:spcPts val="600"/>
        </a:spcBef>
        <a:spcAft>
          <a:spcPct val="0"/>
        </a:spcAft>
        <a:buClr>
          <a:srgbClr val="76B9E6"/>
        </a:buClr>
        <a:buSzPct val="70000"/>
        <a:buFont typeface="Wingdings" pitchFamily="2" charset="2"/>
        <a:buChar char="n"/>
        <a:defRPr sz="2400">
          <a:solidFill>
            <a:srgbClr val="093757"/>
          </a:solidFill>
          <a:latin typeface="+mn-lt"/>
          <a:ea typeface="+mn-lt"/>
          <a:cs typeface="+mn-lt"/>
        </a:defRPr>
      </a:lvl3pPr>
      <a:lvl4pPr marL="1068388" indent="-228600" algn="l" rtl="0" fontAlgn="base">
        <a:lnSpc>
          <a:spcPct val="85000"/>
        </a:lnSpc>
        <a:spcBef>
          <a:spcPts val="600"/>
        </a:spcBef>
        <a:spcAft>
          <a:spcPct val="0"/>
        </a:spcAft>
        <a:buClr>
          <a:schemeClr val="tx2"/>
        </a:buClr>
        <a:buSzPct val="70000"/>
        <a:buFont typeface="Wingdings" pitchFamily="2" charset="2"/>
        <a:buChar char="n"/>
        <a:defRPr sz="2000">
          <a:solidFill>
            <a:srgbClr val="093757"/>
          </a:solidFill>
          <a:latin typeface="+mn-lt"/>
          <a:ea typeface="+mn-lt"/>
          <a:cs typeface="+mn-lt"/>
        </a:defRPr>
      </a:lvl4pPr>
      <a:lvl5pPr marL="1316038" indent="-228600" algn="l" rtl="0" fontAlgn="base">
        <a:lnSpc>
          <a:spcPct val="85000"/>
        </a:lnSpc>
        <a:spcBef>
          <a:spcPts val="600"/>
        </a:spcBef>
        <a:spcAft>
          <a:spcPct val="0"/>
        </a:spcAft>
        <a:buClr>
          <a:schemeClr val="accent1"/>
        </a:buClr>
        <a:buSzPct val="70000"/>
        <a:buFont typeface="Wingdings" pitchFamily="2" charset="2"/>
        <a:buChar char="n"/>
        <a:defRPr sz="2000">
          <a:solidFill>
            <a:srgbClr val="093757"/>
          </a:solidFill>
          <a:latin typeface="+mn-lt"/>
          <a:ea typeface="+mn-lt"/>
          <a:cs typeface="+mn-lt"/>
        </a:defRPr>
      </a:lvl5pPr>
      <a:lvl6pPr marL="1572768" indent="-228600" algn="l" eaLnBrk="1" hangingPunct="1">
        <a:buClr>
          <a:schemeClr val="tx2"/>
        </a:buClr>
        <a:buFont typeface="Wingdings 2" pitchFamily="18" charset="2"/>
        <a:buChar char=""/>
        <a:defRPr lang="en-US" sz="1600" baseline="0" smtClean="0">
          <a:latin typeface="+mn-lt"/>
        </a:defRPr>
      </a:lvl6pPr>
      <a:lvl7pPr marL="1819656" indent="-228600" algn="l" eaLnBrk="1" hangingPunct="1">
        <a:buClr>
          <a:schemeClr val="accent1"/>
        </a:buClr>
        <a:buFont typeface="Wingdings 2" pitchFamily="18" charset="2"/>
        <a:buChar char=""/>
        <a:defRPr lang="en-US" sz="1600" baseline="0" smtClean="0">
          <a:latin typeface="+mn-lt"/>
        </a:defRPr>
      </a:lvl7pPr>
      <a:lvl8pPr marL="2066544" indent="-228600" algn="l" eaLnBrk="1" hangingPunct="1">
        <a:buClr>
          <a:schemeClr val="tx2"/>
        </a:buClr>
        <a:buFont typeface="Wingdings 2" pitchFamily="18" charset="2"/>
        <a:buChar char=""/>
        <a:defRPr sz="1600" baseline="0">
          <a:latin typeface="+mn-lt"/>
        </a:defRPr>
      </a:lvl8pPr>
      <a:lvl9pPr marL="2313432" indent="-228600" algn="l" eaLnBrk="1" hangingPunct="1">
        <a:buClr>
          <a:schemeClr val="accent1"/>
        </a:buClr>
        <a:buFont typeface="Wingdings 2" pitchFamily="18" charset="2"/>
        <a:buChar char=""/>
        <a:defRPr sz="1400" baseline="0">
          <a:latin typeface="+mn-lt"/>
        </a:defRPr>
      </a:lvl9pPr>
    </p:bodyStyle>
    <p:otherStyle>
      <a:defPPr>
        <a:defRPr>
          <a:solidFill>
            <a:schemeClr val="tx1"/>
          </a:solidFill>
          <a:latin typeface="+mn-lt"/>
          <a:ea typeface="+mn-ea"/>
          <a:cs typeface="+mn-cs"/>
        </a:defRPr>
      </a:defPPr>
      <a:lvl1pPr marL="0" eaLnBrk="1" hangingPunct="1"/>
      <a:lvl2pPr marL="457200" eaLnBrk="1" hangingPunct="1"/>
      <a:lvl3pPr marL="914400" eaLnBrk="1" hangingPunct="1"/>
      <a:lvl4pPr marL="1371600" eaLnBrk="1" hangingPunct="1"/>
      <a:lvl5pPr marL="1828800" eaLnBrk="1" hangingPunct="1"/>
      <a:lvl6pPr marL="2286000" eaLnBrk="1" hangingPunct="1"/>
      <a:lvl7pPr marL="2743200" eaLnBrk="1" hangingPunct="1"/>
      <a:lvl8pPr marL="3200400" eaLnBrk="1" hangingPunct="1"/>
      <a:lvl9pPr marL="3657600" eaLnBrk="1" hangingPunct="1"/>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LettermanGE-NBC.wmv"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hyperlink" Target="http://www.ge.com/company/businesses/index.html" TargetMode="Externa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video" Target="file:///\\graingerfiles\logon$\rcoff\My%20Documents\Class-723_StratMgt\2-M&amp;A-Alliances\AuctionFire.wmv" TargetMode="Externa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openxmlformats.org/officeDocument/2006/relationships/hyperlink" Target="http://www.cbs.com/latenight/lateshow/" TargetMode="External"/><Relationship Id="rId3" Type="http://schemas.openxmlformats.org/officeDocument/2006/relationships/notesSlide" Target="../notesSlides/notesSlide32.xml"/><Relationship Id="rId7"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ideo" Target="file:///\\graingerfiles\logon$\rcoff\My%20Documents\Class-723_StratMgt\2-M&amp;A-Alliances\LettermanGE-NBC.wmv" TargetMode="External"/><Relationship Id="rId6" Type="http://schemas.openxmlformats.org/officeDocument/2006/relationships/hyperlink" Target="http://www.ge.com/company/businesses/index.html" TargetMode="External"/><Relationship Id="rId5" Type="http://schemas.openxmlformats.org/officeDocument/2006/relationships/image" Target="../media/image4.jpeg"/><Relationship Id="rId10" Type="http://schemas.openxmlformats.org/officeDocument/2006/relationships/image" Target="../media/image15.png"/><Relationship Id="rId4" Type="http://schemas.openxmlformats.org/officeDocument/2006/relationships/hyperlink" Target="LettermanGE-NBC.wmv" TargetMode="External"/><Relationship Id="rId9" Type="http://schemas.openxmlformats.org/officeDocument/2006/relationships/image" Target="../media/image14.png"/></Relationships>
</file>

<file path=ppt/slides/_rels/slide35.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image" Target="../media/image20.png"/><Relationship Id="rId3" Type="http://schemas.openxmlformats.org/officeDocument/2006/relationships/notesSlide" Target="../notesSlides/notesSlide33.xml"/><Relationship Id="rId7" Type="http://schemas.openxmlformats.org/officeDocument/2006/relationships/oleObject" Target="../embeddings/oleObject2.bin"/><Relationship Id="rId12" Type="http://schemas.openxmlformats.org/officeDocument/2006/relationships/hyperlink" Target="http://www.strategyleader.com/" TargetMode="External"/><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16.wmf"/><Relationship Id="rId11" Type="http://schemas.openxmlformats.org/officeDocument/2006/relationships/image" Target="../media/image19.emf"/><Relationship Id="rId5" Type="http://schemas.openxmlformats.org/officeDocument/2006/relationships/oleObject" Target="../embeddings/oleObject1.bin"/><Relationship Id="rId10" Type="http://schemas.openxmlformats.org/officeDocument/2006/relationships/image" Target="../media/image17.wmf"/><Relationship Id="rId4" Type="http://schemas.openxmlformats.org/officeDocument/2006/relationships/image" Target="../media/image18.wmf"/><Relationship Id="rId9" Type="http://schemas.openxmlformats.org/officeDocument/2006/relationships/oleObject" Target="../embeddings/oleObject4.bin"/></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4.xml"/><Relationship Id="rId1" Type="http://schemas.openxmlformats.org/officeDocument/2006/relationships/video" Target="file:///\\graingerfiles\logon$\rcoff\My%20Documents\Class-723_StratMgt\2-M&amp;A-Alliances\GLM_30ROCK_300K.wm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a:xfrm>
            <a:off x="76200" y="1018323"/>
            <a:ext cx="8915400" cy="533400"/>
          </a:xfrm>
        </p:spPr>
        <p:txBody>
          <a:bodyPr/>
          <a:lstStyle/>
          <a:p>
            <a:pPr>
              <a:defRPr/>
            </a:pPr>
            <a:r>
              <a:rPr lang="en-US" sz="4800" dirty="0" smtClean="0">
                <a:solidFill>
                  <a:srgbClr val="195985"/>
                </a:solidFill>
              </a:rPr>
              <a:t>Competitive Bidding in M&amp;A</a:t>
            </a:r>
          </a:p>
        </p:txBody>
      </p:sp>
      <p:sp>
        <p:nvSpPr>
          <p:cNvPr id="4099" name="Text Box 5"/>
          <p:cNvSpPr txBox="1">
            <a:spLocks noChangeArrowheads="1"/>
          </p:cNvSpPr>
          <p:nvPr/>
        </p:nvSpPr>
        <p:spPr bwMode="auto">
          <a:xfrm>
            <a:off x="3543300" y="1551723"/>
            <a:ext cx="1981200" cy="429477"/>
          </a:xfrm>
          <a:prstGeom prst="rect">
            <a:avLst/>
          </a:prstGeom>
          <a:noFill/>
          <a:ln w="22225">
            <a:noFill/>
            <a:miter lim="800000"/>
            <a:headEnd/>
            <a:tailEnd/>
          </a:ln>
        </p:spPr>
        <p:txBody>
          <a:bodyPr>
            <a:spAutoFit/>
          </a:bodyPr>
          <a:lstStyle/>
          <a:p>
            <a:pPr algn="ctr">
              <a:lnSpc>
                <a:spcPct val="75000"/>
              </a:lnSpc>
              <a:spcBef>
                <a:spcPct val="50000"/>
              </a:spcBef>
            </a:pPr>
            <a:r>
              <a:rPr lang="en-US" sz="2800" dirty="0" smtClean="0">
                <a:solidFill>
                  <a:schemeClr val="accent2">
                    <a:lumMod val="50000"/>
                  </a:schemeClr>
                </a:solidFill>
                <a:latin typeface="+mn-lt"/>
              </a:rPr>
              <a:t>11/2/11</a:t>
            </a:r>
            <a:endParaRPr lang="en-US" sz="2800" dirty="0">
              <a:solidFill>
                <a:schemeClr val="accent2">
                  <a:lumMod val="50000"/>
                </a:schemeClr>
              </a:solidFill>
              <a:latin typeface="+mn-lt"/>
            </a:endParaRPr>
          </a:p>
        </p:txBody>
      </p:sp>
      <p:pic>
        <p:nvPicPr>
          <p:cNvPr id="5" name="Picture 2"/>
          <p:cNvPicPr>
            <a:picLocks noChangeAspect="1" noChangeArrowheads="1"/>
          </p:cNvPicPr>
          <p:nvPr/>
        </p:nvPicPr>
        <p:blipFill>
          <a:blip r:embed="rId3" cstate="print"/>
          <a:srcRect/>
          <a:stretch>
            <a:fillRect/>
          </a:stretch>
        </p:blipFill>
        <p:spPr bwMode="auto">
          <a:xfrm>
            <a:off x="1050084" y="2771775"/>
            <a:ext cx="6967632" cy="2562225"/>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73410" name="Rectangle 2"/>
          <p:cNvSpPr>
            <a:spLocks noGrp="1" noChangeArrowheads="1"/>
          </p:cNvSpPr>
          <p:nvPr>
            <p:ph type="title"/>
          </p:nvPr>
        </p:nvSpPr>
        <p:spPr>
          <a:xfrm>
            <a:off x="571500" y="228600"/>
            <a:ext cx="8115300" cy="609600"/>
          </a:xfrm>
        </p:spPr>
        <p:txBody>
          <a:bodyPr/>
          <a:lstStyle/>
          <a:p>
            <a:pPr>
              <a:lnSpc>
                <a:spcPct val="70000"/>
              </a:lnSpc>
              <a:defRPr/>
            </a:pPr>
            <a:r>
              <a:rPr lang="en-US" dirty="0" smtClean="0">
                <a:solidFill>
                  <a:srgbClr val="195985"/>
                </a:solidFill>
              </a:rPr>
              <a:t>Bidding Wars under Uncertainty</a:t>
            </a:r>
          </a:p>
        </p:txBody>
      </p:sp>
      <p:sp>
        <p:nvSpPr>
          <p:cNvPr id="20483" name="Text Box 3"/>
          <p:cNvSpPr txBox="1">
            <a:spLocks noChangeArrowheads="1"/>
          </p:cNvSpPr>
          <p:nvPr/>
        </p:nvSpPr>
        <p:spPr bwMode="auto">
          <a:xfrm>
            <a:off x="3638550" y="609600"/>
            <a:ext cx="1981200" cy="523220"/>
          </a:xfrm>
          <a:prstGeom prst="rect">
            <a:avLst/>
          </a:prstGeom>
          <a:noFill/>
          <a:ln w="22225">
            <a:noFill/>
            <a:miter lim="800000"/>
            <a:headEnd/>
            <a:tailEnd/>
          </a:ln>
        </p:spPr>
        <p:txBody>
          <a:bodyPr>
            <a:spAutoFit/>
          </a:bodyPr>
          <a:lstStyle/>
          <a:p>
            <a:pPr algn="ctr">
              <a:spcBef>
                <a:spcPct val="50000"/>
              </a:spcBef>
            </a:pPr>
            <a:r>
              <a:rPr lang="en-US" sz="2800" b="1" dirty="0" smtClean="0">
                <a:solidFill>
                  <a:srgbClr val="1B6191"/>
                </a:solidFill>
                <a:latin typeface="+mn-lt"/>
              </a:rPr>
              <a:t>9/29/09</a:t>
            </a:r>
            <a:endParaRPr lang="en-US" sz="2800" b="1" dirty="0">
              <a:solidFill>
                <a:srgbClr val="1B6191"/>
              </a:solidFill>
              <a:latin typeface="+mn-lt"/>
            </a:endParaRPr>
          </a:p>
        </p:txBody>
      </p:sp>
      <p:pic>
        <p:nvPicPr>
          <p:cNvPr id="20484" name="Picture 4" descr="Auction"/>
          <p:cNvPicPr>
            <a:picLocks noChangeAspect="1" noChangeArrowheads="1"/>
          </p:cNvPicPr>
          <p:nvPr/>
        </p:nvPicPr>
        <p:blipFill>
          <a:blip r:embed="rId3" cstate="print"/>
          <a:srcRect/>
          <a:stretch>
            <a:fillRect/>
          </a:stretch>
        </p:blipFill>
        <p:spPr bwMode="auto">
          <a:xfrm>
            <a:off x="2320688" y="1295400"/>
            <a:ext cx="4613512" cy="464820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lstStyle/>
          <a:p>
            <a:r>
              <a:rPr lang="en-US" dirty="0" smtClean="0"/>
              <a:t>Agenda</a:t>
            </a:r>
            <a:endParaRPr lang="en-US" dirty="0"/>
          </a:p>
        </p:txBody>
      </p:sp>
      <p:sp>
        <p:nvSpPr>
          <p:cNvPr id="3" name="Content Placeholder 2"/>
          <p:cNvSpPr>
            <a:spLocks noGrp="1"/>
          </p:cNvSpPr>
          <p:nvPr>
            <p:ph idx="1"/>
          </p:nvPr>
        </p:nvSpPr>
        <p:spPr>
          <a:xfrm>
            <a:off x="1714500" y="1447800"/>
            <a:ext cx="5715000" cy="4419600"/>
          </a:xfrm>
        </p:spPr>
        <p:txBody>
          <a:bodyPr/>
          <a:lstStyle/>
          <a:p>
            <a:r>
              <a:rPr lang="en-US" dirty="0" smtClean="0"/>
              <a:t>From corporate value creation modes to value capture in M&amp;A</a:t>
            </a:r>
          </a:p>
          <a:p>
            <a:r>
              <a:rPr lang="en-US" dirty="0" smtClean="0"/>
              <a:t>Bidding Hazards in M&amp;A</a:t>
            </a:r>
          </a:p>
          <a:p>
            <a:pPr lvl="1"/>
            <a:r>
              <a:rPr lang="en-US" dirty="0" smtClean="0"/>
              <a:t>Exercise: Gourmet Adventures</a:t>
            </a:r>
          </a:p>
          <a:p>
            <a:pPr lvl="1"/>
            <a:r>
              <a:rPr lang="en-US" dirty="0" smtClean="0"/>
              <a:t>What strategic factors drive the risk of winners’ curse?</a:t>
            </a:r>
          </a:p>
          <a:p>
            <a:pPr lvl="1"/>
            <a:r>
              <a:rPr lang="en-US" dirty="0" smtClean="0"/>
              <a:t>How can you manage the process to minimize the risk of being cursed?</a:t>
            </a:r>
            <a:endParaRPr lang="en-US" dirty="0"/>
          </a:p>
        </p:txBody>
      </p:sp>
    </p:spTree>
    <p:extLst>
      <p:ext uri="{BB962C8B-B14F-4D97-AF65-F5344CB8AC3E}">
        <p14:creationId xmlns:p14="http://schemas.microsoft.com/office/powerpoint/2010/main" val="224887163"/>
      </p:ext>
    </p:extLst>
  </p:cSld>
  <p:clrMapOvr>
    <a:masterClrMapping/>
  </p:clrMapOvr>
  <p:transition>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226" name="AutoShape 13"/>
          <p:cNvCxnSpPr>
            <a:cxnSpLocks noChangeShapeType="1"/>
          </p:cNvCxnSpPr>
          <p:nvPr/>
        </p:nvCxnSpPr>
        <p:spPr bwMode="auto">
          <a:xfrm rot="5400000">
            <a:off x="5266944" y="895351"/>
            <a:ext cx="990600" cy="2400300"/>
          </a:xfrm>
          <a:prstGeom prst="bentConnector3">
            <a:avLst>
              <a:gd name="adj1" fmla="val 50000"/>
            </a:avLst>
          </a:prstGeom>
          <a:noFill/>
          <a:ln w="76200">
            <a:solidFill>
              <a:schemeClr val="bg2">
                <a:lumMod val="90000"/>
              </a:schemeClr>
            </a:solidFill>
            <a:miter lim="800000"/>
            <a:headEnd/>
            <a:tailEnd type="stealth" w="med" len="med"/>
          </a:ln>
          <a:effectLst>
            <a:outerShdw blurRad="139700" dist="139700" dir="2700000" algn="tl" rotWithShape="0">
              <a:prstClr val="black">
                <a:alpha val="40000"/>
              </a:prstClr>
            </a:outerShdw>
          </a:effectLst>
          <a:scene3d>
            <a:camera prst="orthographicFront"/>
            <a:lightRig rig="threePt" dir="t"/>
          </a:scene3d>
          <a:sp3d>
            <a:bevelT/>
          </a:sp3d>
        </p:spPr>
      </p:cxnSp>
      <p:cxnSp>
        <p:nvCxnSpPr>
          <p:cNvPr id="9227" name="AutoShape 14"/>
          <p:cNvCxnSpPr>
            <a:cxnSpLocks noChangeShapeType="1"/>
          </p:cNvCxnSpPr>
          <p:nvPr/>
        </p:nvCxnSpPr>
        <p:spPr bwMode="auto">
          <a:xfrm rot="16200000" flipH="1">
            <a:off x="2825496" y="857251"/>
            <a:ext cx="990600" cy="2476500"/>
          </a:xfrm>
          <a:prstGeom prst="bentConnector3">
            <a:avLst>
              <a:gd name="adj1" fmla="val 50000"/>
            </a:avLst>
          </a:prstGeom>
          <a:noFill/>
          <a:ln w="76200">
            <a:solidFill>
              <a:schemeClr val="bg2">
                <a:lumMod val="90000"/>
              </a:schemeClr>
            </a:solidFill>
            <a:miter lim="800000"/>
            <a:headEnd/>
            <a:tailEnd type="stealth" w="med" len="med"/>
          </a:ln>
          <a:effectLst>
            <a:outerShdw blurRad="139700" dist="139700" dir="2700000" algn="tl" rotWithShape="0">
              <a:prstClr val="black">
                <a:alpha val="40000"/>
              </a:prstClr>
            </a:outerShdw>
          </a:effectLst>
          <a:scene3d>
            <a:camera prst="orthographicFront"/>
            <a:lightRig rig="threePt" dir="t"/>
          </a:scene3d>
          <a:sp3d>
            <a:bevelT/>
          </a:sp3d>
        </p:spPr>
      </p:cxnSp>
      <p:cxnSp>
        <p:nvCxnSpPr>
          <p:cNvPr id="9230" name="AutoShape 15"/>
          <p:cNvCxnSpPr>
            <a:cxnSpLocks noChangeShapeType="1"/>
          </p:cNvCxnSpPr>
          <p:nvPr/>
        </p:nvCxnSpPr>
        <p:spPr bwMode="auto">
          <a:xfrm rot="5400000">
            <a:off x="4267200" y="4343004"/>
            <a:ext cx="608806" cy="1588"/>
          </a:xfrm>
          <a:prstGeom prst="straightConnector1">
            <a:avLst/>
          </a:prstGeom>
          <a:noFill/>
          <a:ln w="76200">
            <a:solidFill>
              <a:schemeClr val="bg2">
                <a:lumMod val="90000"/>
              </a:schemeClr>
            </a:solidFill>
            <a:round/>
            <a:headEnd/>
            <a:tailEnd type="stealth" w="med" len="med"/>
          </a:ln>
          <a:effectLst>
            <a:outerShdw blurRad="139700" dist="139700" dir="2700000" algn="tl" rotWithShape="0">
              <a:prstClr val="black">
                <a:alpha val="40000"/>
              </a:prstClr>
            </a:outerShdw>
          </a:effectLst>
          <a:scene3d>
            <a:camera prst="orthographicFront"/>
            <a:lightRig rig="threePt" dir="t"/>
          </a:scene3d>
          <a:sp3d>
            <a:bevelT/>
          </a:sp3d>
        </p:spPr>
      </p:cxnSp>
      <p:sp>
        <p:nvSpPr>
          <p:cNvPr id="83970" name="Rectangle 2"/>
          <p:cNvSpPr>
            <a:spLocks noGrp="1" noChangeArrowheads="1"/>
          </p:cNvSpPr>
          <p:nvPr>
            <p:ph type="title"/>
          </p:nvPr>
        </p:nvSpPr>
        <p:spPr>
          <a:xfrm>
            <a:off x="0" y="274638"/>
            <a:ext cx="9144000" cy="411162"/>
          </a:xfrm>
          <a:effectLst>
            <a:outerShdw dist="35921" dir="2700000" algn="ctr" rotWithShape="0">
              <a:schemeClr val="bg2"/>
            </a:outerShdw>
          </a:effectLst>
        </p:spPr>
        <p:txBody>
          <a:bodyPr lIns="90488" tIns="44450" rIns="90488" bIns="44450" anchor="b"/>
          <a:lstStyle/>
          <a:p>
            <a:pPr>
              <a:defRPr/>
            </a:pPr>
            <a:r>
              <a:rPr lang="en-US" sz="4400" dirty="0" smtClean="0">
                <a:solidFill>
                  <a:srgbClr val="1B6191"/>
                </a:solidFill>
                <a:latin typeface="+mn-lt"/>
              </a:rPr>
              <a:t>Elements of Strategic Management</a:t>
            </a:r>
          </a:p>
        </p:txBody>
      </p:sp>
      <p:sp>
        <p:nvSpPr>
          <p:cNvPr id="83978" name="Rectangle 10"/>
          <p:cNvSpPr>
            <a:spLocks noChangeArrowheads="1"/>
          </p:cNvSpPr>
          <p:nvPr/>
        </p:nvSpPr>
        <p:spPr bwMode="auto">
          <a:xfrm>
            <a:off x="2971800" y="4647407"/>
            <a:ext cx="3200400" cy="990600"/>
          </a:xfrm>
          <a:prstGeom prst="rect">
            <a:avLst/>
          </a:prstGeom>
          <a:solidFill>
            <a:schemeClr val="bg2"/>
          </a:solidFill>
          <a:ln w="3175">
            <a:noFill/>
            <a:miter lim="800000"/>
            <a:headEnd/>
            <a:tailEnd/>
          </a:ln>
          <a:effectLst>
            <a:outerShdw blurRad="139700" dist="139700" dir="2700000" algn="tl" rotWithShape="0">
              <a:prstClr val="black">
                <a:alpha val="40000"/>
              </a:prstClr>
            </a:outerShdw>
          </a:effectLst>
          <a:scene3d>
            <a:camera prst="orthographicFront"/>
            <a:lightRig rig="threePt" dir="t"/>
          </a:scene3d>
          <a:sp3d>
            <a:bevelT/>
          </a:sp3d>
        </p:spPr>
        <p:txBody>
          <a:bodyPr lIns="45720" tIns="44450" rIns="45720" bIns="44450"/>
          <a:lstStyle/>
          <a:p>
            <a:pPr marL="342900" indent="-342900" algn="ctr">
              <a:lnSpc>
                <a:spcPct val="75000"/>
              </a:lnSpc>
              <a:spcBef>
                <a:spcPct val="0"/>
              </a:spcBef>
              <a:defRPr/>
            </a:pPr>
            <a:r>
              <a:rPr lang="en-US" sz="2000" b="1" dirty="0">
                <a:solidFill>
                  <a:srgbClr val="093757"/>
                </a:solidFill>
                <a:latin typeface="+mn-lt"/>
              </a:rPr>
              <a:t>Implementation</a:t>
            </a:r>
          </a:p>
          <a:p>
            <a:pPr marL="233363" indent="-233363" algn="l">
              <a:lnSpc>
                <a:spcPct val="75000"/>
              </a:lnSpc>
              <a:spcBef>
                <a:spcPct val="0"/>
              </a:spcBef>
              <a:buFontTx/>
              <a:buChar char="•"/>
              <a:defRPr/>
            </a:pPr>
            <a:r>
              <a:rPr lang="en-US" sz="2000" dirty="0">
                <a:solidFill>
                  <a:srgbClr val="093757"/>
                </a:solidFill>
                <a:latin typeface="+mn-lt"/>
              </a:rPr>
              <a:t>Business plan</a:t>
            </a:r>
          </a:p>
          <a:p>
            <a:pPr marL="233363" indent="-233363" algn="l">
              <a:lnSpc>
                <a:spcPct val="75000"/>
              </a:lnSpc>
              <a:spcBef>
                <a:spcPct val="0"/>
              </a:spcBef>
              <a:buFontTx/>
              <a:buChar char="•"/>
              <a:defRPr/>
            </a:pPr>
            <a:r>
              <a:rPr lang="en-US" sz="2000" dirty="0">
                <a:solidFill>
                  <a:srgbClr val="093757"/>
                </a:solidFill>
                <a:latin typeface="+mn-lt"/>
              </a:rPr>
              <a:t>Resource allocation</a:t>
            </a:r>
          </a:p>
          <a:p>
            <a:pPr marL="233363" indent="-233363" algn="l">
              <a:lnSpc>
                <a:spcPct val="75000"/>
              </a:lnSpc>
              <a:spcBef>
                <a:spcPct val="0"/>
              </a:spcBef>
              <a:buFontTx/>
              <a:buChar char="•"/>
              <a:defRPr/>
            </a:pPr>
            <a:r>
              <a:rPr lang="en-US" sz="2000" dirty="0">
                <a:solidFill>
                  <a:srgbClr val="093757"/>
                </a:solidFill>
                <a:latin typeface="+mn-lt"/>
              </a:rPr>
              <a:t>Organizational </a:t>
            </a:r>
            <a:r>
              <a:rPr lang="en-US" sz="2000" dirty="0" smtClean="0">
                <a:solidFill>
                  <a:srgbClr val="093757"/>
                </a:solidFill>
                <a:latin typeface="+mn-lt"/>
              </a:rPr>
              <a:t>design/∆</a:t>
            </a:r>
            <a:endParaRPr lang="en-US" sz="2000" dirty="0">
              <a:solidFill>
                <a:srgbClr val="093757"/>
              </a:solidFill>
              <a:latin typeface="+mn-lt"/>
            </a:endParaRPr>
          </a:p>
        </p:txBody>
      </p:sp>
      <p:grpSp>
        <p:nvGrpSpPr>
          <p:cNvPr id="2" name="Group 22"/>
          <p:cNvGrpSpPr/>
          <p:nvPr/>
        </p:nvGrpSpPr>
        <p:grpSpPr>
          <a:xfrm>
            <a:off x="3810000" y="2667001"/>
            <a:ext cx="1524000" cy="1524000"/>
            <a:chOff x="1905000" y="990600"/>
            <a:chExt cx="5181600" cy="5181599"/>
          </a:xfrm>
        </p:grpSpPr>
        <p:sp>
          <p:nvSpPr>
            <p:cNvPr id="18" name="Diamond 17"/>
            <p:cNvSpPr/>
            <p:nvPr/>
          </p:nvSpPr>
          <p:spPr>
            <a:xfrm>
              <a:off x="3352800" y="990600"/>
              <a:ext cx="2286001" cy="2286000"/>
            </a:xfrm>
            <a:prstGeom prst="diamond">
              <a:avLst/>
            </a:prstGeom>
            <a:solidFill>
              <a:schemeClr val="accent2"/>
            </a:solidFill>
            <a:ln w="76200">
              <a:noFill/>
            </a:ln>
            <a:effectLst>
              <a:outerShdw blurRad="127000" dist="38100" dir="3000000" sx="104000" sy="104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lnSpc>
                  <a:spcPct val="75000"/>
                </a:lnSpc>
              </a:pPr>
              <a:r>
                <a:rPr lang="en-US" sz="1050" b="1" dirty="0">
                  <a:solidFill>
                    <a:schemeClr val="bg2"/>
                  </a:solidFill>
                </a:rPr>
                <a:t>Arenas</a:t>
              </a:r>
            </a:p>
          </p:txBody>
        </p:sp>
        <p:sp>
          <p:nvSpPr>
            <p:cNvPr id="19" name="Diamond 18"/>
            <p:cNvSpPr/>
            <p:nvPr/>
          </p:nvSpPr>
          <p:spPr>
            <a:xfrm>
              <a:off x="4800600" y="2476500"/>
              <a:ext cx="2286000" cy="2286000"/>
            </a:xfrm>
            <a:prstGeom prst="diamond">
              <a:avLst/>
            </a:prstGeom>
            <a:solidFill>
              <a:schemeClr val="accent2"/>
            </a:solidFill>
            <a:ln w="76200">
              <a:noFill/>
            </a:ln>
            <a:effectLst>
              <a:outerShdw blurRad="127000" dist="38100" dir="3000000" sx="104000" sy="104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lnSpc>
                  <a:spcPct val="80000"/>
                </a:lnSpc>
              </a:pPr>
              <a:r>
                <a:rPr lang="en-US" sz="900" b="1" dirty="0" smtClean="0">
                  <a:solidFill>
                    <a:schemeClr val="bg2"/>
                  </a:solidFill>
                </a:rPr>
                <a:t>  Vehicles</a:t>
              </a:r>
            </a:p>
            <a:p>
              <a:pPr algn="ctr">
                <a:lnSpc>
                  <a:spcPct val="80000"/>
                </a:lnSpc>
              </a:pPr>
              <a:endParaRPr lang="en-US" sz="600" b="1" dirty="0" smtClean="0">
                <a:solidFill>
                  <a:schemeClr val="bg2"/>
                </a:solidFill>
              </a:endParaRPr>
            </a:p>
            <a:p>
              <a:pPr algn="ctr">
                <a:lnSpc>
                  <a:spcPct val="80000"/>
                </a:lnSpc>
              </a:pPr>
              <a:r>
                <a:rPr lang="en-US" sz="600" dirty="0" smtClean="0">
                  <a:solidFill>
                    <a:schemeClr val="bg2"/>
                  </a:solidFill>
                </a:rPr>
                <a:t>      </a:t>
              </a:r>
              <a:r>
                <a:rPr lang="en-US" sz="800" dirty="0" smtClean="0">
                  <a:solidFill>
                    <a:schemeClr val="bg2"/>
                  </a:solidFill>
                </a:rPr>
                <a:t> </a:t>
              </a:r>
              <a:r>
                <a:rPr lang="en-US" sz="800" i="1" dirty="0" smtClean="0">
                  <a:solidFill>
                    <a:schemeClr val="bg2"/>
                  </a:solidFill>
                </a:rPr>
                <a:t>M&amp;A, 4C</a:t>
              </a:r>
              <a:endParaRPr lang="en-US" sz="800" i="1" dirty="0">
                <a:solidFill>
                  <a:schemeClr val="bg2"/>
                </a:solidFill>
              </a:endParaRPr>
            </a:p>
          </p:txBody>
        </p:sp>
        <p:sp>
          <p:nvSpPr>
            <p:cNvPr id="20" name="Diamond 19"/>
            <p:cNvSpPr/>
            <p:nvPr/>
          </p:nvSpPr>
          <p:spPr>
            <a:xfrm>
              <a:off x="3352800" y="3886199"/>
              <a:ext cx="2286001" cy="2286000"/>
            </a:xfrm>
            <a:prstGeom prst="diamond">
              <a:avLst/>
            </a:prstGeom>
            <a:solidFill>
              <a:schemeClr val="bg2"/>
            </a:solidFill>
            <a:ln w="76200">
              <a:noFill/>
            </a:ln>
            <a:effectLst>
              <a:outerShdw blurRad="127000" dist="38100" dir="3000000" sx="104000" sy="104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700" b="1" dirty="0" smtClean="0">
                  <a:solidFill>
                    <a:schemeClr val="accent2">
                      <a:lumMod val="50000"/>
                    </a:schemeClr>
                  </a:solidFill>
                </a:rPr>
                <a:t>Differentiators</a:t>
              </a:r>
              <a:endParaRPr lang="en-US" sz="700" b="1" dirty="0">
                <a:solidFill>
                  <a:schemeClr val="accent2">
                    <a:lumMod val="50000"/>
                  </a:schemeClr>
                </a:solidFill>
              </a:endParaRPr>
            </a:p>
          </p:txBody>
        </p:sp>
        <p:sp>
          <p:nvSpPr>
            <p:cNvPr id="21" name="Diamond 20"/>
            <p:cNvSpPr/>
            <p:nvPr/>
          </p:nvSpPr>
          <p:spPr>
            <a:xfrm>
              <a:off x="1905000" y="2476500"/>
              <a:ext cx="2286000" cy="2286000"/>
            </a:xfrm>
            <a:prstGeom prst="diamond">
              <a:avLst/>
            </a:prstGeom>
            <a:solidFill>
              <a:schemeClr val="bg2"/>
            </a:solidFill>
            <a:ln w="76200">
              <a:noFill/>
            </a:ln>
            <a:effectLst>
              <a:outerShdw blurRad="127000" dist="38100" dir="3000000" sx="104000" sy="104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lnSpc>
                  <a:spcPct val="80000"/>
                </a:lnSpc>
              </a:pPr>
              <a:r>
                <a:rPr lang="en-US" sz="700" b="1" dirty="0" smtClean="0">
                  <a:solidFill>
                    <a:schemeClr val="accent2">
                      <a:lumMod val="50000"/>
                    </a:schemeClr>
                  </a:solidFill>
                </a:rPr>
                <a:t>Staging   </a:t>
              </a:r>
            </a:p>
            <a:p>
              <a:pPr algn="ctr">
                <a:lnSpc>
                  <a:spcPct val="80000"/>
                </a:lnSpc>
              </a:pPr>
              <a:r>
                <a:rPr lang="en-US" sz="700" b="1" dirty="0" smtClean="0">
                  <a:solidFill>
                    <a:schemeClr val="accent2">
                      <a:lumMod val="50000"/>
                    </a:schemeClr>
                  </a:solidFill>
                </a:rPr>
                <a:t>&amp;   </a:t>
              </a:r>
            </a:p>
            <a:p>
              <a:pPr algn="ctr">
                <a:lnSpc>
                  <a:spcPct val="80000"/>
                </a:lnSpc>
              </a:pPr>
              <a:r>
                <a:rPr lang="en-US" sz="700" b="1" dirty="0" smtClean="0">
                  <a:solidFill>
                    <a:schemeClr val="accent2">
                      <a:lumMod val="50000"/>
                    </a:schemeClr>
                  </a:solidFill>
                </a:rPr>
                <a:t>Pacing    </a:t>
              </a:r>
              <a:endParaRPr lang="en-US" sz="700" b="1" dirty="0">
                <a:solidFill>
                  <a:schemeClr val="accent2">
                    <a:lumMod val="50000"/>
                  </a:schemeClr>
                </a:solidFill>
              </a:endParaRPr>
            </a:p>
          </p:txBody>
        </p:sp>
        <p:sp>
          <p:nvSpPr>
            <p:cNvPr id="22" name="Diamond 21"/>
            <p:cNvSpPr/>
            <p:nvPr/>
          </p:nvSpPr>
          <p:spPr>
            <a:xfrm>
              <a:off x="3352800" y="2476500"/>
              <a:ext cx="2286000" cy="2286000"/>
            </a:xfrm>
            <a:prstGeom prst="diamond">
              <a:avLst/>
            </a:prstGeom>
            <a:solidFill>
              <a:schemeClr val="bg2"/>
            </a:solidFill>
            <a:ln w="76200">
              <a:noFill/>
            </a:ln>
            <a:effectLst>
              <a:outerShdw blurRad="127000" dist="38100" dir="3000000" sx="104000" sy="104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lnSpc>
                  <a:spcPct val="80000"/>
                </a:lnSpc>
              </a:pPr>
              <a:r>
                <a:rPr lang="en-US" sz="800" b="1" dirty="0" smtClean="0">
                  <a:solidFill>
                    <a:schemeClr val="accent2">
                      <a:lumMod val="50000"/>
                    </a:schemeClr>
                  </a:solidFill>
                </a:rPr>
                <a:t>Economic</a:t>
              </a:r>
            </a:p>
            <a:p>
              <a:pPr algn="ctr">
                <a:lnSpc>
                  <a:spcPct val="80000"/>
                </a:lnSpc>
              </a:pPr>
              <a:r>
                <a:rPr lang="en-US" sz="800" b="1" dirty="0" smtClean="0">
                  <a:solidFill>
                    <a:schemeClr val="accent2">
                      <a:lumMod val="50000"/>
                    </a:schemeClr>
                  </a:solidFill>
                </a:rPr>
                <a:t>Logic</a:t>
              </a:r>
              <a:endParaRPr lang="en-US" sz="800" b="1" dirty="0">
                <a:solidFill>
                  <a:schemeClr val="accent2">
                    <a:lumMod val="50000"/>
                  </a:schemeClr>
                </a:solidFill>
              </a:endParaRPr>
            </a:p>
          </p:txBody>
        </p:sp>
      </p:grpSp>
      <p:grpSp>
        <p:nvGrpSpPr>
          <p:cNvPr id="3" name="Group 42"/>
          <p:cNvGrpSpPr/>
          <p:nvPr/>
        </p:nvGrpSpPr>
        <p:grpSpPr>
          <a:xfrm>
            <a:off x="5562600" y="838200"/>
            <a:ext cx="2895600" cy="990600"/>
            <a:chOff x="5562600" y="838200"/>
            <a:chExt cx="2895600" cy="990600"/>
          </a:xfrm>
          <a:effectLst>
            <a:outerShdw blurRad="139700" dist="139700" dir="2700000" algn="tl" rotWithShape="0">
              <a:prstClr val="black">
                <a:alpha val="40000"/>
              </a:prstClr>
            </a:outerShdw>
          </a:effectLst>
        </p:grpSpPr>
        <p:sp>
          <p:nvSpPr>
            <p:cNvPr id="83973" name="Rectangle 5"/>
            <p:cNvSpPr>
              <a:spLocks noChangeArrowheads="1"/>
            </p:cNvSpPr>
            <p:nvPr/>
          </p:nvSpPr>
          <p:spPr bwMode="auto">
            <a:xfrm>
              <a:off x="5562600" y="838200"/>
              <a:ext cx="2895600" cy="990600"/>
            </a:xfrm>
            <a:prstGeom prst="rect">
              <a:avLst/>
            </a:prstGeom>
            <a:solidFill>
              <a:schemeClr val="bg2"/>
            </a:solidFill>
            <a:ln w="3175">
              <a:noFill/>
              <a:miter lim="800000"/>
              <a:headEnd/>
              <a:tailEnd/>
            </a:ln>
            <a:effectLst/>
            <a:scene3d>
              <a:camera prst="orthographicFront"/>
              <a:lightRig rig="threePt" dir="t"/>
            </a:scene3d>
            <a:sp3d>
              <a:bevelT/>
            </a:sp3d>
          </p:spPr>
          <p:txBody>
            <a:bodyPr lIns="90488" tIns="44450" rIns="90488" bIns="44450"/>
            <a:lstStyle/>
            <a:p>
              <a:pPr marL="342900" indent="-342900" algn="ctr">
                <a:lnSpc>
                  <a:spcPct val="75000"/>
                </a:lnSpc>
                <a:spcBef>
                  <a:spcPct val="0"/>
                </a:spcBef>
                <a:defRPr/>
              </a:pPr>
              <a:r>
                <a:rPr lang="en-US" sz="2000" b="1" dirty="0">
                  <a:solidFill>
                    <a:srgbClr val="093757"/>
                  </a:solidFill>
                  <a:latin typeface="+mn-lt"/>
                </a:rPr>
                <a:t>External Analysis (OT)</a:t>
              </a:r>
            </a:p>
            <a:p>
              <a:pPr marL="233363" indent="-233363" algn="l">
                <a:lnSpc>
                  <a:spcPct val="75000"/>
                </a:lnSpc>
                <a:spcBef>
                  <a:spcPct val="0"/>
                </a:spcBef>
                <a:buFontTx/>
                <a:buChar char="•"/>
                <a:defRPr/>
              </a:pPr>
              <a:r>
                <a:rPr lang="en-US" sz="2000" dirty="0" smtClean="0">
                  <a:solidFill>
                    <a:srgbClr val="093757"/>
                  </a:solidFill>
                  <a:latin typeface="+mn-lt"/>
                </a:rPr>
                <a:t>PESTEL</a:t>
              </a:r>
              <a:endParaRPr lang="en-US" sz="2000" dirty="0">
                <a:solidFill>
                  <a:srgbClr val="093757"/>
                </a:solidFill>
                <a:latin typeface="+mn-lt"/>
              </a:endParaRPr>
            </a:p>
            <a:p>
              <a:pPr marL="233363" indent="-233363" algn="l">
                <a:lnSpc>
                  <a:spcPct val="75000"/>
                </a:lnSpc>
                <a:spcBef>
                  <a:spcPct val="0"/>
                </a:spcBef>
                <a:buFontTx/>
                <a:buChar char="•"/>
                <a:defRPr/>
              </a:pPr>
              <a:r>
                <a:rPr lang="en-US" sz="2000" dirty="0" smtClean="0">
                  <a:solidFill>
                    <a:srgbClr val="093757"/>
                  </a:solidFill>
                  <a:latin typeface="+mn-lt"/>
                </a:rPr>
                <a:t>5 Forces</a:t>
              </a:r>
              <a:endParaRPr lang="en-US" sz="2000" dirty="0">
                <a:solidFill>
                  <a:srgbClr val="093757"/>
                </a:solidFill>
                <a:latin typeface="+mn-lt"/>
              </a:endParaRPr>
            </a:p>
            <a:p>
              <a:pPr marL="233363" indent="-233363" algn="l">
                <a:lnSpc>
                  <a:spcPct val="75000"/>
                </a:lnSpc>
                <a:spcBef>
                  <a:spcPct val="0"/>
                </a:spcBef>
                <a:buFontTx/>
                <a:buChar char="•"/>
                <a:defRPr/>
              </a:pPr>
              <a:r>
                <a:rPr lang="en-US" sz="2000" dirty="0" smtClean="0">
                  <a:solidFill>
                    <a:srgbClr val="093757"/>
                  </a:solidFill>
                  <a:latin typeface="+mn-lt"/>
                </a:rPr>
                <a:t>Game theory</a:t>
              </a:r>
              <a:endParaRPr lang="en-US" sz="2000" dirty="0">
                <a:solidFill>
                  <a:srgbClr val="093757"/>
                </a:solidFill>
                <a:latin typeface="+mn-lt"/>
              </a:endParaRPr>
            </a:p>
          </p:txBody>
        </p:sp>
        <p:grpSp>
          <p:nvGrpSpPr>
            <p:cNvPr id="4" name="Group 34"/>
            <p:cNvGrpSpPr>
              <a:grpSpLocks/>
            </p:cNvGrpSpPr>
            <p:nvPr/>
          </p:nvGrpSpPr>
          <p:grpSpPr bwMode="auto">
            <a:xfrm>
              <a:off x="7848600" y="1524000"/>
              <a:ext cx="549817" cy="275346"/>
              <a:chOff x="3374" y="1340"/>
              <a:chExt cx="1887" cy="945"/>
            </a:xfrm>
            <a:solidFill>
              <a:schemeClr val="bg2"/>
            </a:solidFill>
            <a:effectLst/>
          </p:grpSpPr>
          <p:sp>
            <p:nvSpPr>
              <p:cNvPr id="25" name="Text Box 23" descr="Green marble"/>
              <p:cNvSpPr txBox="1">
                <a:spLocks noChangeArrowheads="1"/>
              </p:cNvSpPr>
              <p:nvPr/>
            </p:nvSpPr>
            <p:spPr bwMode="auto">
              <a:xfrm>
                <a:off x="4676" y="1702"/>
                <a:ext cx="585" cy="257"/>
              </a:xfrm>
              <a:prstGeom prst="rect">
                <a:avLst/>
              </a:prstGeom>
              <a:grpFill/>
              <a:ln w="3175">
                <a:noFill/>
                <a:miter lim="800000"/>
                <a:headEnd/>
                <a:tailEnd/>
              </a:ln>
              <a:scene3d>
                <a:camera prst="orthographicFront"/>
                <a:lightRig rig="threePt" dir="t"/>
              </a:scene3d>
              <a:sp3d>
                <a:bevelT/>
              </a:sp3d>
            </p:spPr>
            <p:txBody>
              <a:bodyPr lIns="0" tIns="0" rIns="0" bIns="0" anchor="ctr" anchorCtr="1"/>
              <a:lstStyle/>
              <a:p>
                <a:pPr algn="ctr" defTabSz="865188">
                  <a:lnSpc>
                    <a:spcPct val="70000"/>
                  </a:lnSpc>
                  <a:spcBef>
                    <a:spcPct val="50000"/>
                  </a:spcBef>
                </a:pPr>
                <a:endParaRPr lang="en-US" sz="1600" dirty="0">
                  <a:solidFill>
                    <a:schemeClr val="bg2"/>
                  </a:solidFill>
                  <a:latin typeface="+mn-lt"/>
                </a:endParaRPr>
              </a:p>
            </p:txBody>
          </p:sp>
          <p:sp>
            <p:nvSpPr>
              <p:cNvPr id="26" name="Text Box 24" descr="Green marble"/>
              <p:cNvSpPr txBox="1">
                <a:spLocks noChangeArrowheads="1"/>
              </p:cNvSpPr>
              <p:nvPr/>
            </p:nvSpPr>
            <p:spPr bwMode="auto">
              <a:xfrm>
                <a:off x="3374" y="1702"/>
                <a:ext cx="585" cy="257"/>
              </a:xfrm>
              <a:prstGeom prst="rect">
                <a:avLst/>
              </a:prstGeom>
              <a:grpFill/>
              <a:ln w="3175">
                <a:noFill/>
                <a:miter lim="800000"/>
                <a:headEnd/>
                <a:tailEnd/>
              </a:ln>
              <a:scene3d>
                <a:camera prst="orthographicFront"/>
                <a:lightRig rig="threePt" dir="t"/>
              </a:scene3d>
              <a:sp3d>
                <a:bevelT/>
              </a:sp3d>
            </p:spPr>
            <p:txBody>
              <a:bodyPr lIns="0" tIns="0" rIns="0" bIns="0" anchor="ctr" anchorCtr="1"/>
              <a:lstStyle/>
              <a:p>
                <a:pPr algn="ctr" defTabSz="865188">
                  <a:lnSpc>
                    <a:spcPct val="70000"/>
                  </a:lnSpc>
                  <a:spcBef>
                    <a:spcPct val="50000"/>
                  </a:spcBef>
                </a:pPr>
                <a:endParaRPr lang="en-US" sz="1600" dirty="0">
                  <a:solidFill>
                    <a:schemeClr val="bg2"/>
                  </a:solidFill>
                  <a:latin typeface="+mn-lt"/>
                </a:endParaRPr>
              </a:p>
            </p:txBody>
          </p:sp>
          <p:sp>
            <p:nvSpPr>
              <p:cNvPr id="27" name="Text Box 25" descr="Green marble"/>
              <p:cNvSpPr txBox="1">
                <a:spLocks noChangeArrowheads="1"/>
              </p:cNvSpPr>
              <p:nvPr/>
            </p:nvSpPr>
            <p:spPr bwMode="auto">
              <a:xfrm>
                <a:off x="4023" y="1340"/>
                <a:ext cx="585" cy="260"/>
              </a:xfrm>
              <a:prstGeom prst="rect">
                <a:avLst/>
              </a:prstGeom>
              <a:grpFill/>
              <a:ln w="3175">
                <a:noFill/>
                <a:miter lim="800000"/>
                <a:headEnd/>
                <a:tailEnd/>
              </a:ln>
              <a:scene3d>
                <a:camera prst="orthographicFront"/>
                <a:lightRig rig="threePt" dir="t"/>
              </a:scene3d>
              <a:sp3d>
                <a:bevelT/>
              </a:sp3d>
            </p:spPr>
            <p:txBody>
              <a:bodyPr lIns="0" tIns="0" rIns="0" bIns="0" anchor="ctr" anchorCtr="1"/>
              <a:lstStyle/>
              <a:p>
                <a:pPr algn="ctr" defTabSz="865188">
                  <a:lnSpc>
                    <a:spcPct val="70000"/>
                  </a:lnSpc>
                  <a:spcBef>
                    <a:spcPct val="50000"/>
                  </a:spcBef>
                </a:pPr>
                <a:endParaRPr lang="en-US" sz="1600" dirty="0">
                  <a:solidFill>
                    <a:schemeClr val="bg2"/>
                  </a:solidFill>
                  <a:latin typeface="+mn-lt"/>
                </a:endParaRPr>
              </a:p>
            </p:txBody>
          </p:sp>
          <p:sp>
            <p:nvSpPr>
              <p:cNvPr id="28" name="Text Box 26" descr="Green marble"/>
              <p:cNvSpPr txBox="1">
                <a:spLocks noChangeArrowheads="1"/>
              </p:cNvSpPr>
              <p:nvPr/>
            </p:nvSpPr>
            <p:spPr bwMode="auto">
              <a:xfrm>
                <a:off x="4023" y="2025"/>
                <a:ext cx="585" cy="260"/>
              </a:xfrm>
              <a:prstGeom prst="rect">
                <a:avLst/>
              </a:prstGeom>
              <a:grpFill/>
              <a:ln w="3175">
                <a:noFill/>
                <a:miter lim="800000"/>
                <a:headEnd/>
                <a:tailEnd/>
              </a:ln>
              <a:scene3d>
                <a:camera prst="orthographicFront"/>
                <a:lightRig rig="threePt" dir="t"/>
              </a:scene3d>
              <a:sp3d>
                <a:bevelT/>
              </a:sp3d>
            </p:spPr>
            <p:txBody>
              <a:bodyPr lIns="0" tIns="0" rIns="0" bIns="0" anchor="ctr" anchorCtr="1"/>
              <a:lstStyle/>
              <a:p>
                <a:pPr algn="ctr" defTabSz="865188">
                  <a:lnSpc>
                    <a:spcPct val="70000"/>
                  </a:lnSpc>
                  <a:spcBef>
                    <a:spcPct val="50000"/>
                  </a:spcBef>
                </a:pPr>
                <a:endParaRPr lang="en-US" sz="1600" dirty="0">
                  <a:solidFill>
                    <a:schemeClr val="bg2"/>
                  </a:solidFill>
                  <a:latin typeface="+mn-lt"/>
                </a:endParaRPr>
              </a:p>
            </p:txBody>
          </p:sp>
          <p:sp>
            <p:nvSpPr>
              <p:cNvPr id="29" name="AutoShape 27"/>
              <p:cNvSpPr>
                <a:spLocks noChangeArrowheads="1"/>
              </p:cNvSpPr>
              <p:nvPr/>
            </p:nvSpPr>
            <p:spPr bwMode="auto">
              <a:xfrm rot="5400000" flipH="1" flipV="1">
                <a:off x="4231" y="1907"/>
                <a:ext cx="167" cy="160"/>
              </a:xfrm>
              <a:prstGeom prst="rightArrow">
                <a:avLst>
                  <a:gd name="adj1" fmla="val 50000"/>
                  <a:gd name="adj2" fmla="val 26094"/>
                </a:avLst>
              </a:prstGeom>
              <a:grpFill/>
              <a:ln w="3175">
                <a:noFill/>
                <a:miter lim="800000"/>
                <a:headEnd/>
                <a:tailEnd/>
              </a:ln>
              <a:scene3d>
                <a:camera prst="orthographicFront"/>
                <a:lightRig rig="threePt" dir="t"/>
              </a:scene3d>
              <a:sp3d>
                <a:bevelT/>
              </a:sp3d>
            </p:spPr>
            <p:txBody>
              <a:bodyPr rot="10800000" lIns="0" tIns="0" rIns="0" bIns="0" anchor="ctr"/>
              <a:lstStyle/>
              <a:p>
                <a:pPr algn="ctr"/>
                <a:endParaRPr lang="en-US" sz="3600">
                  <a:solidFill>
                    <a:srgbClr val="093757"/>
                  </a:solidFill>
                  <a:latin typeface="+mn-lt"/>
                </a:endParaRPr>
              </a:p>
            </p:txBody>
          </p:sp>
          <p:sp>
            <p:nvSpPr>
              <p:cNvPr id="30" name="AutoShape 28"/>
              <p:cNvSpPr>
                <a:spLocks noChangeArrowheads="1"/>
              </p:cNvSpPr>
              <p:nvPr/>
            </p:nvSpPr>
            <p:spPr bwMode="auto">
              <a:xfrm rot="16200000" flipH="1">
                <a:off x="4231" y="1560"/>
                <a:ext cx="167" cy="160"/>
              </a:xfrm>
              <a:prstGeom prst="rightArrow">
                <a:avLst>
                  <a:gd name="adj1" fmla="val 50000"/>
                  <a:gd name="adj2" fmla="val 26094"/>
                </a:avLst>
              </a:prstGeom>
              <a:grpFill/>
              <a:ln w="3175">
                <a:noFill/>
                <a:miter lim="800000"/>
                <a:headEnd/>
                <a:tailEnd/>
              </a:ln>
              <a:scene3d>
                <a:camera prst="orthographicFront"/>
                <a:lightRig rig="threePt" dir="t"/>
              </a:scene3d>
              <a:sp3d>
                <a:bevelT/>
              </a:sp3d>
            </p:spPr>
            <p:txBody>
              <a:bodyPr rot="10800000" lIns="0" tIns="0" rIns="0" bIns="0" anchor="ctr"/>
              <a:lstStyle/>
              <a:p>
                <a:pPr algn="ctr"/>
                <a:endParaRPr lang="en-US" sz="3600">
                  <a:solidFill>
                    <a:srgbClr val="093757"/>
                  </a:solidFill>
                  <a:latin typeface="+mn-lt"/>
                </a:endParaRPr>
              </a:p>
            </p:txBody>
          </p:sp>
          <p:sp>
            <p:nvSpPr>
              <p:cNvPr id="31" name="AutoShape 29"/>
              <p:cNvSpPr>
                <a:spLocks noChangeArrowheads="1"/>
              </p:cNvSpPr>
              <p:nvPr/>
            </p:nvSpPr>
            <p:spPr bwMode="auto">
              <a:xfrm rot="10800000" flipH="1" flipV="1">
                <a:off x="3912" y="1750"/>
                <a:ext cx="167" cy="160"/>
              </a:xfrm>
              <a:prstGeom prst="rightArrow">
                <a:avLst>
                  <a:gd name="adj1" fmla="val 50000"/>
                  <a:gd name="adj2" fmla="val 26094"/>
                </a:avLst>
              </a:prstGeom>
              <a:grpFill/>
              <a:ln w="3175">
                <a:noFill/>
                <a:miter lim="800000"/>
                <a:headEnd/>
                <a:tailEnd/>
              </a:ln>
              <a:scene3d>
                <a:camera prst="orthographicFront"/>
                <a:lightRig rig="threePt" dir="t"/>
              </a:scene3d>
              <a:sp3d>
                <a:bevelT/>
              </a:sp3d>
            </p:spPr>
            <p:txBody>
              <a:bodyPr lIns="0" tIns="0" rIns="0" bIns="0" anchor="ctr"/>
              <a:lstStyle/>
              <a:p>
                <a:pPr algn="ctr"/>
                <a:endParaRPr lang="en-US" sz="3600">
                  <a:solidFill>
                    <a:srgbClr val="093757"/>
                  </a:solidFill>
                  <a:latin typeface="+mn-lt"/>
                </a:endParaRPr>
              </a:p>
            </p:txBody>
          </p:sp>
          <p:sp>
            <p:nvSpPr>
              <p:cNvPr id="32" name="AutoShape 30"/>
              <p:cNvSpPr>
                <a:spLocks noChangeArrowheads="1"/>
              </p:cNvSpPr>
              <p:nvPr/>
            </p:nvSpPr>
            <p:spPr bwMode="auto">
              <a:xfrm rot="10800000">
                <a:off x="4546" y="1750"/>
                <a:ext cx="167" cy="160"/>
              </a:xfrm>
              <a:prstGeom prst="rightArrow">
                <a:avLst>
                  <a:gd name="adj1" fmla="val 50000"/>
                  <a:gd name="adj2" fmla="val 26094"/>
                </a:avLst>
              </a:prstGeom>
              <a:grpFill/>
              <a:ln w="3175">
                <a:noFill/>
                <a:miter lim="800000"/>
                <a:headEnd/>
                <a:tailEnd/>
              </a:ln>
              <a:scene3d>
                <a:camera prst="orthographicFront"/>
                <a:lightRig rig="threePt" dir="t"/>
              </a:scene3d>
              <a:sp3d>
                <a:bevelT/>
              </a:sp3d>
            </p:spPr>
            <p:txBody>
              <a:bodyPr rot="10800000" lIns="0" tIns="0" rIns="0" bIns="0" anchor="ctr"/>
              <a:lstStyle/>
              <a:p>
                <a:pPr algn="ctr"/>
                <a:endParaRPr lang="en-US" sz="3600">
                  <a:solidFill>
                    <a:srgbClr val="093757"/>
                  </a:solidFill>
                  <a:latin typeface="+mn-lt"/>
                </a:endParaRPr>
              </a:p>
            </p:txBody>
          </p:sp>
          <p:sp>
            <p:nvSpPr>
              <p:cNvPr id="33" name="Text Box 31"/>
              <p:cNvSpPr txBox="1">
                <a:spLocks noChangeArrowheads="1"/>
              </p:cNvSpPr>
              <p:nvPr/>
            </p:nvSpPr>
            <p:spPr bwMode="auto">
              <a:xfrm>
                <a:off x="4081" y="1731"/>
                <a:ext cx="468" cy="178"/>
              </a:xfrm>
              <a:prstGeom prst="rect">
                <a:avLst/>
              </a:prstGeom>
              <a:grpFill/>
              <a:ln w="3175">
                <a:noFill/>
                <a:miter lim="800000"/>
                <a:headEnd/>
                <a:tailEnd/>
              </a:ln>
              <a:scene3d>
                <a:camera prst="orthographicFront"/>
                <a:lightRig rig="threePt" dir="t"/>
              </a:scene3d>
              <a:sp3d>
                <a:bevelT/>
              </a:sp3d>
            </p:spPr>
            <p:txBody>
              <a:bodyPr lIns="18288" tIns="18288" rIns="18288" bIns="18288" anchor="ctr" anchorCtr="1">
                <a:spAutoFit/>
              </a:bodyPr>
              <a:lstStyle/>
              <a:p>
                <a:pPr algn="ctr">
                  <a:spcBef>
                    <a:spcPct val="50000"/>
                  </a:spcBef>
                  <a:defRPr/>
                </a:pPr>
                <a:endParaRPr lang="en-US" sz="1600" b="1" dirty="0">
                  <a:solidFill>
                    <a:schemeClr val="bg2"/>
                  </a:solidFill>
                  <a:effectLst>
                    <a:outerShdw blurRad="38100" dist="38100" dir="2700000" algn="tl">
                      <a:srgbClr val="000000"/>
                    </a:outerShdw>
                  </a:effectLst>
                  <a:latin typeface="+mn-lt"/>
                </a:endParaRPr>
              </a:p>
            </p:txBody>
          </p:sp>
        </p:grpSp>
        <p:grpSp>
          <p:nvGrpSpPr>
            <p:cNvPr id="5" name="Group 43"/>
            <p:cNvGrpSpPr>
              <a:grpSpLocks/>
            </p:cNvGrpSpPr>
            <p:nvPr/>
          </p:nvGrpSpPr>
          <p:grpSpPr bwMode="auto">
            <a:xfrm>
              <a:off x="7848600" y="1143000"/>
              <a:ext cx="473618" cy="247302"/>
              <a:chOff x="1150" y="1593"/>
              <a:chExt cx="3340" cy="1744"/>
            </a:xfrm>
            <a:solidFill>
              <a:schemeClr val="bg2"/>
            </a:solidFill>
          </p:grpSpPr>
          <p:sp>
            <p:nvSpPr>
              <p:cNvPr id="47" name="Oval 4"/>
              <p:cNvSpPr>
                <a:spLocks noChangeAspect="1" noChangeArrowheads="1"/>
              </p:cNvSpPr>
              <p:nvPr/>
            </p:nvSpPr>
            <p:spPr bwMode="auto">
              <a:xfrm>
                <a:off x="3396" y="2224"/>
                <a:ext cx="1094" cy="434"/>
              </a:xfrm>
              <a:prstGeom prst="ellipse">
                <a:avLst/>
              </a:prstGeom>
              <a:grpFill/>
              <a:ln w="3175">
                <a:noFill/>
                <a:round/>
                <a:headEnd/>
                <a:tailEnd/>
              </a:ln>
              <a:effectLst/>
              <a:scene3d>
                <a:camera prst="orthographicFront"/>
                <a:lightRig rig="threePt" dir="t"/>
              </a:scene3d>
              <a:sp3d>
                <a:bevelT/>
              </a:sp3d>
            </p:spPr>
            <p:txBody>
              <a:bodyPr wrap="none" anchor="ctr"/>
              <a:lstStyle/>
              <a:p>
                <a:pPr algn="ctr"/>
                <a:endParaRPr lang="en-US" sz="1100" dirty="0">
                  <a:solidFill>
                    <a:schemeClr val="bg2"/>
                  </a:solidFill>
                  <a:latin typeface="+mn-lt"/>
                </a:endParaRPr>
              </a:p>
            </p:txBody>
          </p:sp>
          <p:sp>
            <p:nvSpPr>
              <p:cNvPr id="48" name="Oval 7"/>
              <p:cNvSpPr>
                <a:spLocks noChangeAspect="1" noChangeArrowheads="1"/>
              </p:cNvSpPr>
              <p:nvPr/>
            </p:nvSpPr>
            <p:spPr bwMode="auto">
              <a:xfrm>
                <a:off x="1549" y="1593"/>
                <a:ext cx="1094" cy="434"/>
              </a:xfrm>
              <a:prstGeom prst="ellipse">
                <a:avLst/>
              </a:prstGeom>
              <a:grpFill/>
              <a:ln w="3175">
                <a:noFill/>
                <a:round/>
                <a:headEnd/>
                <a:tailEnd/>
              </a:ln>
              <a:effectLst/>
              <a:scene3d>
                <a:camera prst="orthographicFront"/>
                <a:lightRig rig="threePt" dir="t"/>
              </a:scene3d>
              <a:sp3d>
                <a:bevelT/>
              </a:sp3d>
            </p:spPr>
            <p:txBody>
              <a:bodyPr wrap="none" anchor="ctr"/>
              <a:lstStyle/>
              <a:p>
                <a:pPr algn="ctr"/>
                <a:endParaRPr lang="en-US" sz="1100" b="1" dirty="0" smtClean="0">
                  <a:solidFill>
                    <a:schemeClr val="bg2"/>
                  </a:solidFill>
                  <a:latin typeface="+mn-lt"/>
                </a:endParaRPr>
              </a:p>
            </p:txBody>
          </p:sp>
          <p:sp>
            <p:nvSpPr>
              <p:cNvPr id="49" name="Oval 10"/>
              <p:cNvSpPr>
                <a:spLocks noChangeAspect="1" noChangeArrowheads="1"/>
              </p:cNvSpPr>
              <p:nvPr/>
            </p:nvSpPr>
            <p:spPr bwMode="auto">
              <a:xfrm>
                <a:off x="2997" y="1593"/>
                <a:ext cx="1094" cy="434"/>
              </a:xfrm>
              <a:prstGeom prst="ellipse">
                <a:avLst/>
              </a:prstGeom>
              <a:grpFill/>
              <a:ln w="3175">
                <a:noFill/>
                <a:round/>
                <a:headEnd/>
                <a:tailEnd/>
              </a:ln>
              <a:effectLst/>
              <a:scene3d>
                <a:camera prst="orthographicFront"/>
                <a:lightRig rig="threePt" dir="t"/>
              </a:scene3d>
              <a:sp3d>
                <a:bevelT/>
              </a:sp3d>
            </p:spPr>
            <p:txBody>
              <a:bodyPr wrap="none" anchor="ctr"/>
              <a:lstStyle/>
              <a:p>
                <a:pPr algn="ctr"/>
                <a:endParaRPr lang="en-US" sz="1100" b="1" dirty="0">
                  <a:solidFill>
                    <a:schemeClr val="bg2"/>
                  </a:solidFill>
                  <a:latin typeface="+mn-lt"/>
                </a:endParaRPr>
              </a:p>
            </p:txBody>
          </p:sp>
          <p:sp>
            <p:nvSpPr>
              <p:cNvPr id="50" name="Oval 13"/>
              <p:cNvSpPr>
                <a:spLocks noChangeAspect="1" noChangeArrowheads="1"/>
              </p:cNvSpPr>
              <p:nvPr/>
            </p:nvSpPr>
            <p:spPr bwMode="auto">
              <a:xfrm>
                <a:off x="1549" y="2903"/>
                <a:ext cx="1094" cy="434"/>
              </a:xfrm>
              <a:prstGeom prst="ellipse">
                <a:avLst/>
              </a:prstGeom>
              <a:grpFill/>
              <a:ln w="3175">
                <a:noFill/>
                <a:round/>
                <a:headEnd/>
                <a:tailEnd/>
              </a:ln>
              <a:effectLst/>
              <a:scene3d>
                <a:camera prst="orthographicFront"/>
                <a:lightRig rig="threePt" dir="t"/>
              </a:scene3d>
              <a:sp3d>
                <a:bevelT/>
              </a:sp3d>
            </p:spPr>
            <p:txBody>
              <a:bodyPr wrap="none" anchor="ctr"/>
              <a:lstStyle/>
              <a:p>
                <a:pPr algn="ctr"/>
                <a:endParaRPr lang="en-US" sz="1100" b="1" dirty="0">
                  <a:solidFill>
                    <a:schemeClr val="bg2"/>
                  </a:solidFill>
                  <a:latin typeface="+mn-lt"/>
                </a:endParaRPr>
              </a:p>
            </p:txBody>
          </p:sp>
          <p:sp>
            <p:nvSpPr>
              <p:cNvPr id="51" name="Oval 16"/>
              <p:cNvSpPr>
                <a:spLocks noChangeAspect="1" noChangeArrowheads="1"/>
              </p:cNvSpPr>
              <p:nvPr/>
            </p:nvSpPr>
            <p:spPr bwMode="auto">
              <a:xfrm>
                <a:off x="1150" y="2240"/>
                <a:ext cx="1094" cy="434"/>
              </a:xfrm>
              <a:prstGeom prst="ellipse">
                <a:avLst/>
              </a:prstGeom>
              <a:grpFill/>
              <a:ln w="3175">
                <a:noFill/>
                <a:round/>
                <a:headEnd/>
                <a:tailEnd/>
              </a:ln>
              <a:effectLst/>
              <a:scene3d>
                <a:camera prst="orthographicFront"/>
                <a:lightRig rig="threePt" dir="t"/>
              </a:scene3d>
              <a:sp3d>
                <a:bevelT/>
              </a:sp3d>
            </p:spPr>
            <p:txBody>
              <a:bodyPr wrap="none" anchor="ctr"/>
              <a:lstStyle/>
              <a:p>
                <a:pPr algn="ctr">
                  <a:spcBef>
                    <a:spcPct val="0"/>
                  </a:spcBef>
                </a:pPr>
                <a:endParaRPr lang="en-US" sz="1100" b="1" dirty="0">
                  <a:solidFill>
                    <a:schemeClr val="bg2"/>
                  </a:solidFill>
                  <a:latin typeface="+mn-lt"/>
                </a:endParaRPr>
              </a:p>
            </p:txBody>
          </p:sp>
          <p:sp>
            <p:nvSpPr>
              <p:cNvPr id="52" name="Oval 19"/>
              <p:cNvSpPr>
                <a:spLocks noChangeAspect="1" noChangeArrowheads="1"/>
              </p:cNvSpPr>
              <p:nvPr/>
            </p:nvSpPr>
            <p:spPr bwMode="auto">
              <a:xfrm>
                <a:off x="3077" y="2903"/>
                <a:ext cx="1094" cy="434"/>
              </a:xfrm>
              <a:prstGeom prst="ellipse">
                <a:avLst/>
              </a:prstGeom>
              <a:grpFill/>
              <a:ln w="3175">
                <a:noFill/>
                <a:round/>
                <a:headEnd/>
                <a:tailEnd/>
              </a:ln>
              <a:effectLst/>
              <a:scene3d>
                <a:camera prst="orthographicFront"/>
                <a:lightRig rig="threePt" dir="t"/>
              </a:scene3d>
              <a:sp3d>
                <a:bevelT/>
              </a:sp3d>
            </p:spPr>
            <p:txBody>
              <a:bodyPr wrap="none" anchor="ctr"/>
              <a:lstStyle/>
              <a:p>
                <a:pPr algn="ctr">
                  <a:lnSpc>
                    <a:spcPct val="70000"/>
                  </a:lnSpc>
                </a:pPr>
                <a:endParaRPr lang="en-US" sz="1100" b="1" dirty="0" smtClean="0">
                  <a:solidFill>
                    <a:schemeClr val="bg2"/>
                  </a:solidFill>
                  <a:latin typeface="+mn-lt"/>
                </a:endParaRPr>
              </a:p>
            </p:txBody>
          </p:sp>
        </p:grpSp>
      </p:grpSp>
      <p:grpSp>
        <p:nvGrpSpPr>
          <p:cNvPr id="6" name="Group 73"/>
          <p:cNvGrpSpPr/>
          <p:nvPr/>
        </p:nvGrpSpPr>
        <p:grpSpPr>
          <a:xfrm>
            <a:off x="685800" y="838200"/>
            <a:ext cx="2895600" cy="990600"/>
            <a:chOff x="685800" y="1143000"/>
            <a:chExt cx="2895600" cy="990600"/>
          </a:xfrm>
          <a:effectLst>
            <a:outerShdw blurRad="139700" dist="139700" dir="2700000" algn="tl" rotWithShape="0">
              <a:prstClr val="black">
                <a:alpha val="40000"/>
              </a:prstClr>
            </a:outerShdw>
          </a:effectLst>
        </p:grpSpPr>
        <p:sp>
          <p:nvSpPr>
            <p:cNvPr id="83991" name="Rectangle 23"/>
            <p:cNvSpPr>
              <a:spLocks noChangeArrowheads="1"/>
            </p:cNvSpPr>
            <p:nvPr/>
          </p:nvSpPr>
          <p:spPr bwMode="auto">
            <a:xfrm>
              <a:off x="685800" y="1143000"/>
              <a:ext cx="2895600" cy="990600"/>
            </a:xfrm>
            <a:prstGeom prst="rect">
              <a:avLst/>
            </a:prstGeom>
            <a:solidFill>
              <a:schemeClr val="bg2"/>
            </a:solidFill>
            <a:ln w="3175">
              <a:noFill/>
              <a:miter lim="800000"/>
              <a:headEnd/>
              <a:tailEnd/>
            </a:ln>
            <a:effectLst/>
            <a:scene3d>
              <a:camera prst="orthographicFront"/>
              <a:lightRig rig="threePt" dir="t"/>
            </a:scene3d>
            <a:sp3d>
              <a:bevelT/>
            </a:sp3d>
          </p:spPr>
          <p:txBody>
            <a:bodyPr lIns="90488" tIns="44450" rIns="27432" bIns="44450"/>
            <a:lstStyle/>
            <a:p>
              <a:pPr marL="342900" indent="-342900" algn="ctr">
                <a:lnSpc>
                  <a:spcPct val="75000"/>
                </a:lnSpc>
                <a:spcBef>
                  <a:spcPct val="0"/>
                </a:spcBef>
                <a:defRPr/>
              </a:pPr>
              <a:r>
                <a:rPr lang="en-US" sz="2000" b="1" dirty="0">
                  <a:solidFill>
                    <a:srgbClr val="093757"/>
                  </a:solidFill>
                  <a:latin typeface="+mn-lt"/>
                </a:rPr>
                <a:t>Internal Analysis (SW)</a:t>
              </a:r>
            </a:p>
            <a:p>
              <a:pPr marL="233363" indent="-233363" algn="l">
                <a:lnSpc>
                  <a:spcPct val="75000"/>
                </a:lnSpc>
                <a:spcBef>
                  <a:spcPct val="0"/>
                </a:spcBef>
                <a:buFontTx/>
                <a:buChar char="•"/>
                <a:defRPr/>
              </a:pPr>
              <a:r>
                <a:rPr lang="en-US" sz="2000" dirty="0">
                  <a:solidFill>
                    <a:srgbClr val="093757"/>
                  </a:solidFill>
                  <a:latin typeface="+mn-lt"/>
                </a:rPr>
                <a:t>Value </a:t>
              </a:r>
              <a:r>
                <a:rPr lang="en-US" sz="2000" dirty="0" smtClean="0">
                  <a:solidFill>
                    <a:srgbClr val="093757"/>
                  </a:solidFill>
                  <a:latin typeface="+mn-lt"/>
                </a:rPr>
                <a:t>chain</a:t>
              </a:r>
              <a:endParaRPr lang="en-US" sz="2000" dirty="0">
                <a:solidFill>
                  <a:srgbClr val="093757"/>
                </a:solidFill>
                <a:latin typeface="+mn-lt"/>
              </a:endParaRPr>
            </a:p>
            <a:p>
              <a:pPr marL="233363" indent="-233363" algn="l">
                <a:lnSpc>
                  <a:spcPct val="75000"/>
                </a:lnSpc>
                <a:spcBef>
                  <a:spcPct val="0"/>
                </a:spcBef>
                <a:buFontTx/>
                <a:buChar char="•"/>
                <a:defRPr/>
              </a:pPr>
              <a:r>
                <a:rPr lang="en-US" sz="2000" dirty="0" smtClean="0">
                  <a:solidFill>
                    <a:srgbClr val="093757"/>
                  </a:solidFill>
                  <a:latin typeface="+mn-lt"/>
                </a:rPr>
                <a:t>VRINE</a:t>
              </a:r>
            </a:p>
            <a:p>
              <a:pPr marL="233363" indent="-233363" algn="l">
                <a:lnSpc>
                  <a:spcPct val="75000"/>
                </a:lnSpc>
                <a:spcBef>
                  <a:spcPct val="0"/>
                </a:spcBef>
                <a:buFontTx/>
                <a:buChar char="•"/>
                <a:defRPr/>
              </a:pPr>
              <a:r>
                <a:rPr lang="en-US" sz="2000" b="1" i="1" dirty="0" smtClean="0">
                  <a:solidFill>
                    <a:srgbClr val="093757"/>
                  </a:solidFill>
                  <a:latin typeface="+mn-lt"/>
                </a:rPr>
                <a:t>Corporate value</a:t>
              </a:r>
              <a:endParaRPr lang="en-US" sz="2000" b="1" i="1" dirty="0">
                <a:solidFill>
                  <a:srgbClr val="093757"/>
                </a:solidFill>
                <a:latin typeface="+mn-lt"/>
              </a:endParaRPr>
            </a:p>
          </p:txBody>
        </p:sp>
        <p:sp>
          <p:nvSpPr>
            <p:cNvPr id="62" name="Pentagon 61"/>
            <p:cNvSpPr/>
            <p:nvPr/>
          </p:nvSpPr>
          <p:spPr>
            <a:xfrm>
              <a:off x="3200400" y="1447800"/>
              <a:ext cx="304800" cy="152400"/>
            </a:xfrm>
            <a:prstGeom prst="homePlate">
              <a:avLst/>
            </a:prstGeom>
            <a:solidFill>
              <a:schemeClr val="bg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 name="Group 69"/>
          <p:cNvGrpSpPr/>
          <p:nvPr/>
        </p:nvGrpSpPr>
        <p:grpSpPr>
          <a:xfrm>
            <a:off x="5562600" y="4800600"/>
            <a:ext cx="457200" cy="457200"/>
            <a:chOff x="2133600" y="1219200"/>
            <a:chExt cx="4876800" cy="4876800"/>
          </a:xfrm>
          <a:solidFill>
            <a:schemeClr val="bg2"/>
          </a:solidFill>
          <a:effectLst>
            <a:outerShdw blurRad="50800" dist="38100" dir="2700000" algn="tl" rotWithShape="0">
              <a:prstClr val="black">
                <a:alpha val="40000"/>
              </a:prstClr>
            </a:outerShdw>
          </a:effectLst>
        </p:grpSpPr>
        <p:sp>
          <p:nvSpPr>
            <p:cNvPr id="63" name="5-Point Star 62"/>
            <p:cNvSpPr/>
            <p:nvPr/>
          </p:nvSpPr>
          <p:spPr>
            <a:xfrm>
              <a:off x="2209800" y="1447800"/>
              <a:ext cx="4724400" cy="4572000"/>
            </a:xfrm>
            <a:prstGeom prst="star5">
              <a:avLst/>
            </a:prstGeom>
            <a:grpFill/>
            <a:ln>
              <a:no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00">
                <a:solidFill>
                  <a:schemeClr val="bg2"/>
                </a:solidFill>
                <a:effectLst>
                  <a:outerShdw blurRad="38100" dist="38100" dir="2700000" algn="tl">
                    <a:srgbClr val="000000">
                      <a:alpha val="43137"/>
                    </a:srgbClr>
                  </a:outerShdw>
                </a:effectLst>
              </a:endParaRPr>
            </a:p>
          </p:txBody>
        </p:sp>
        <p:sp>
          <p:nvSpPr>
            <p:cNvPr id="64" name="Diamond 63"/>
            <p:cNvSpPr/>
            <p:nvPr/>
          </p:nvSpPr>
          <p:spPr>
            <a:xfrm>
              <a:off x="4038600" y="1219200"/>
              <a:ext cx="1066800" cy="1447800"/>
            </a:xfrm>
            <a:prstGeom prst="diamond">
              <a:avLst/>
            </a:prstGeom>
            <a:grpFill/>
            <a:ln>
              <a:no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r>
                <a:rPr lang="en-US" sz="100" dirty="0" smtClean="0">
                  <a:solidFill>
                    <a:schemeClr val="bg2"/>
                  </a:solidFill>
                  <a:effectLst>
                    <a:outerShdw blurRad="38100" dist="38100" dir="2700000" algn="tl">
                      <a:srgbClr val="000000">
                        <a:alpha val="43137"/>
                      </a:srgbClr>
                    </a:outerShdw>
                  </a:effectLst>
                </a:rPr>
                <a:t>Strategy</a:t>
              </a:r>
              <a:endParaRPr lang="en-US" sz="100" dirty="0">
                <a:solidFill>
                  <a:schemeClr val="bg2"/>
                </a:solidFill>
                <a:effectLst>
                  <a:outerShdw blurRad="38100" dist="38100" dir="2700000" algn="tl">
                    <a:srgbClr val="000000">
                      <a:alpha val="43137"/>
                    </a:srgbClr>
                  </a:outerShdw>
                </a:effectLst>
              </a:endParaRPr>
            </a:p>
          </p:txBody>
        </p:sp>
        <p:sp>
          <p:nvSpPr>
            <p:cNvPr id="65" name="Oval 64"/>
            <p:cNvSpPr/>
            <p:nvPr/>
          </p:nvSpPr>
          <p:spPr bwMode="auto">
            <a:xfrm>
              <a:off x="5867400" y="2895600"/>
              <a:ext cx="1143000" cy="990600"/>
            </a:xfrm>
            <a:prstGeom prst="ellipse">
              <a:avLst/>
            </a:prstGeom>
            <a:grpFill/>
            <a:ln>
              <a:no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r>
                <a:rPr lang="en-US" sz="100" dirty="0" smtClean="0">
                  <a:solidFill>
                    <a:schemeClr val="bg2"/>
                  </a:solidFill>
                  <a:effectLst>
                    <a:outerShdw blurRad="38100" dist="38100" dir="2700000" algn="tl">
                      <a:srgbClr val="000000">
                        <a:alpha val="43137"/>
                      </a:srgbClr>
                    </a:outerShdw>
                  </a:effectLst>
                </a:rPr>
                <a:t>Structure</a:t>
              </a:r>
              <a:endParaRPr lang="en-US" sz="100" dirty="0">
                <a:solidFill>
                  <a:schemeClr val="bg2"/>
                </a:solidFill>
                <a:effectLst>
                  <a:outerShdw blurRad="38100" dist="38100" dir="2700000" algn="tl">
                    <a:srgbClr val="000000">
                      <a:alpha val="43137"/>
                    </a:srgbClr>
                  </a:outerShdw>
                </a:effectLst>
              </a:endParaRPr>
            </a:p>
          </p:txBody>
        </p:sp>
        <p:sp>
          <p:nvSpPr>
            <p:cNvPr id="66" name="Oval 65"/>
            <p:cNvSpPr/>
            <p:nvPr/>
          </p:nvSpPr>
          <p:spPr bwMode="auto">
            <a:xfrm>
              <a:off x="2133600" y="2895600"/>
              <a:ext cx="1143000" cy="990600"/>
            </a:xfrm>
            <a:prstGeom prst="ellipse">
              <a:avLst/>
            </a:prstGeom>
            <a:grpFill/>
            <a:ln>
              <a:no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r>
                <a:rPr lang="en-US" sz="100" dirty="0" smtClean="0">
                  <a:solidFill>
                    <a:schemeClr val="bg2"/>
                  </a:solidFill>
                  <a:effectLst>
                    <a:outerShdw blurRad="38100" dist="38100" dir="2700000" algn="tl">
                      <a:srgbClr val="000000">
                        <a:alpha val="43137"/>
                      </a:srgbClr>
                    </a:outerShdw>
                  </a:effectLst>
                </a:rPr>
                <a:t>People</a:t>
              </a:r>
              <a:endParaRPr lang="en-US" sz="100" dirty="0">
                <a:solidFill>
                  <a:schemeClr val="bg2"/>
                </a:solidFill>
                <a:effectLst>
                  <a:outerShdw blurRad="38100" dist="38100" dir="2700000" algn="tl">
                    <a:srgbClr val="000000">
                      <a:alpha val="43137"/>
                    </a:srgbClr>
                  </a:outerShdw>
                </a:effectLst>
              </a:endParaRPr>
            </a:p>
          </p:txBody>
        </p:sp>
        <p:sp>
          <p:nvSpPr>
            <p:cNvPr id="67" name="Oval 66"/>
            <p:cNvSpPr/>
            <p:nvPr/>
          </p:nvSpPr>
          <p:spPr bwMode="auto">
            <a:xfrm>
              <a:off x="5181600" y="5105400"/>
              <a:ext cx="1143000" cy="990600"/>
            </a:xfrm>
            <a:prstGeom prst="ellipse">
              <a:avLst/>
            </a:prstGeom>
            <a:grpFill/>
            <a:ln>
              <a:no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r>
                <a:rPr lang="en-US" sz="100" dirty="0" smtClean="0">
                  <a:solidFill>
                    <a:schemeClr val="bg2"/>
                  </a:solidFill>
                  <a:effectLst>
                    <a:outerShdw blurRad="38100" dist="38100" dir="2700000" algn="tl">
                      <a:srgbClr val="000000">
                        <a:alpha val="43137"/>
                      </a:srgbClr>
                    </a:outerShdw>
                  </a:effectLst>
                </a:rPr>
                <a:t>Processes</a:t>
              </a:r>
              <a:endParaRPr lang="en-US" sz="100" dirty="0">
                <a:solidFill>
                  <a:schemeClr val="bg2"/>
                </a:solidFill>
                <a:effectLst>
                  <a:outerShdw blurRad="38100" dist="38100" dir="2700000" algn="tl">
                    <a:srgbClr val="000000">
                      <a:alpha val="43137"/>
                    </a:srgbClr>
                  </a:outerShdw>
                </a:effectLst>
              </a:endParaRPr>
            </a:p>
          </p:txBody>
        </p:sp>
        <p:sp>
          <p:nvSpPr>
            <p:cNvPr id="68" name="Oval 67"/>
            <p:cNvSpPr/>
            <p:nvPr/>
          </p:nvSpPr>
          <p:spPr bwMode="auto">
            <a:xfrm>
              <a:off x="2819400" y="5105400"/>
              <a:ext cx="1143000" cy="990600"/>
            </a:xfrm>
            <a:prstGeom prst="ellipse">
              <a:avLst/>
            </a:prstGeom>
            <a:grpFill/>
            <a:ln>
              <a:no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r>
                <a:rPr lang="en-US" sz="100" dirty="0" smtClean="0">
                  <a:solidFill>
                    <a:schemeClr val="bg2"/>
                  </a:solidFill>
                  <a:effectLst>
                    <a:outerShdw blurRad="38100" dist="38100" dir="2700000" algn="tl">
                      <a:srgbClr val="000000">
                        <a:alpha val="43137"/>
                      </a:srgbClr>
                    </a:outerShdw>
                  </a:effectLst>
                </a:rPr>
                <a:t>Rewards</a:t>
              </a:r>
              <a:endParaRPr lang="en-US" sz="100" dirty="0">
                <a:solidFill>
                  <a:schemeClr val="bg2"/>
                </a:solidFill>
                <a:effectLst>
                  <a:outerShdw blurRad="38100" dist="38100" dir="2700000" algn="tl">
                    <a:srgbClr val="000000">
                      <a:alpha val="43137"/>
                    </a:srgbClr>
                  </a:outerShdw>
                </a:effectLst>
              </a:endParaRPr>
            </a:p>
          </p:txBody>
        </p:sp>
        <p:sp>
          <p:nvSpPr>
            <p:cNvPr id="69" name="Oval 68"/>
            <p:cNvSpPr/>
            <p:nvPr/>
          </p:nvSpPr>
          <p:spPr bwMode="auto">
            <a:xfrm>
              <a:off x="3962400" y="3505200"/>
              <a:ext cx="1143000" cy="990600"/>
            </a:xfrm>
            <a:prstGeom prst="ellipse">
              <a:avLst/>
            </a:prstGeom>
            <a:grpFill/>
            <a:ln>
              <a:no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r>
                <a:rPr lang="en-US" sz="100" dirty="0" smtClean="0">
                  <a:solidFill>
                    <a:schemeClr val="bg2"/>
                  </a:solidFill>
                  <a:effectLst>
                    <a:outerShdw blurRad="38100" dist="38100" dir="2700000" algn="tl">
                      <a:srgbClr val="000000">
                        <a:alpha val="43137"/>
                      </a:srgbClr>
                    </a:outerShdw>
                  </a:effectLst>
                </a:rPr>
                <a:t>Symbols</a:t>
              </a:r>
              <a:endParaRPr lang="en-US" sz="100" dirty="0">
                <a:solidFill>
                  <a:schemeClr val="bg2"/>
                </a:solidFill>
                <a:effectLst>
                  <a:outerShdw blurRad="38100" dist="38100" dir="2700000" algn="tl">
                    <a:srgbClr val="000000">
                      <a:alpha val="43137"/>
                    </a:srgbClr>
                  </a:outerShdw>
                </a:effectLst>
              </a:endParaRPr>
            </a:p>
          </p:txBody>
        </p:sp>
      </p:grpSp>
      <p:sp>
        <p:nvSpPr>
          <p:cNvPr id="8" name="Rectangle 7"/>
          <p:cNvSpPr/>
          <p:nvPr/>
        </p:nvSpPr>
        <p:spPr>
          <a:xfrm>
            <a:off x="685800" y="838200"/>
            <a:ext cx="2895600" cy="990600"/>
          </a:xfrm>
          <a:prstGeom prst="rect">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5562600" y="838200"/>
            <a:ext cx="2895600" cy="990600"/>
          </a:xfrm>
          <a:prstGeom prst="rect">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p:nvSpPr>
        <p:spPr>
          <a:xfrm rot="2460000">
            <a:off x="4334256" y="3205375"/>
            <a:ext cx="475488" cy="475488"/>
          </a:xfrm>
          <a:prstGeom prst="rect">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304250"/>
      </p:ext>
    </p:extLst>
  </p:cSld>
  <p:clrMapOvr>
    <a:masterClrMapping/>
  </p:clrMapOvr>
  <p:transition>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Rectangle 2"/>
          <p:cNvSpPr>
            <a:spLocks noChangeArrowheads="1"/>
          </p:cNvSpPr>
          <p:nvPr/>
        </p:nvSpPr>
        <p:spPr bwMode="auto">
          <a:xfrm>
            <a:off x="0" y="76200"/>
            <a:ext cx="9144000" cy="594202"/>
          </a:xfrm>
          <a:prstGeom prst="rect">
            <a:avLst/>
          </a:prstGeom>
          <a:noFill/>
          <a:ln w="12700">
            <a:noFill/>
            <a:miter lim="800000"/>
            <a:headEnd/>
            <a:tailEnd/>
          </a:ln>
          <a:effectLst/>
        </p:spPr>
        <p:txBody>
          <a:bodyPr wrap="square" lIns="90488" tIns="44450" rIns="90488" bIns="44450">
            <a:spAutoFit/>
          </a:bodyPr>
          <a:lstStyle/>
          <a:p>
            <a:pPr algn="ctr">
              <a:lnSpc>
                <a:spcPct val="70000"/>
              </a:lnSpc>
              <a:spcBef>
                <a:spcPct val="0"/>
              </a:spcBef>
              <a:defRPr/>
            </a:pPr>
            <a:r>
              <a:rPr lang="en-US" sz="4400" b="1" dirty="0" smtClean="0">
                <a:solidFill>
                  <a:schemeClr val="accent3"/>
                </a:solidFill>
                <a:effectLst>
                  <a:outerShdw blurRad="38100" dist="38100" dir="2700000" algn="tl">
                    <a:srgbClr val="000000">
                      <a:alpha val="43137"/>
                    </a:srgbClr>
                  </a:outerShdw>
                </a:effectLst>
                <a:latin typeface="+mn-lt"/>
              </a:rPr>
              <a:t>Logics for Value Creation</a:t>
            </a:r>
          </a:p>
        </p:txBody>
      </p:sp>
      <p:sp>
        <p:nvSpPr>
          <p:cNvPr id="5" name="Rectangle 4"/>
          <p:cNvSpPr/>
          <p:nvPr/>
        </p:nvSpPr>
        <p:spPr>
          <a:xfrm>
            <a:off x="395287" y="952234"/>
            <a:ext cx="8353426" cy="4991366"/>
          </a:xfrm>
          <a:prstGeom prst="rect">
            <a:avLst/>
          </a:prstGeom>
        </p:spPr>
        <p:txBody>
          <a:bodyPr wrap="square">
            <a:spAutoFit/>
          </a:bodyPr>
          <a:lstStyle/>
          <a:p>
            <a:pPr marL="342900" indent="-342900">
              <a:lnSpc>
                <a:spcPct val="78000"/>
              </a:lnSpc>
              <a:spcBef>
                <a:spcPts val="1800"/>
              </a:spcBef>
              <a:buFont typeface="+mj-lt"/>
              <a:buAutoNum type="arabicPeriod"/>
            </a:pPr>
            <a:r>
              <a:rPr lang="en-US" sz="2600" b="1" dirty="0" smtClean="0">
                <a:solidFill>
                  <a:schemeClr val="accent2">
                    <a:lumMod val="50000"/>
                  </a:schemeClr>
                </a:solidFill>
                <a:latin typeface="+mn-lt"/>
              </a:rPr>
              <a:t>Operational Economies of Scope</a:t>
            </a:r>
            <a:r>
              <a:rPr lang="en-US" sz="2600" dirty="0" smtClean="0">
                <a:solidFill>
                  <a:schemeClr val="accent2">
                    <a:lumMod val="50000"/>
                  </a:schemeClr>
                </a:solidFill>
                <a:latin typeface="+mn-lt"/>
              </a:rPr>
              <a:t>: Combine value chains to lower costs/build sales (Loss if units were spun?)</a:t>
            </a:r>
          </a:p>
          <a:p>
            <a:pPr marL="342900" indent="-342900">
              <a:lnSpc>
                <a:spcPct val="78000"/>
              </a:lnSpc>
              <a:spcBef>
                <a:spcPts val="1800"/>
              </a:spcBef>
              <a:buFont typeface="+mj-lt"/>
              <a:buAutoNum type="arabicPeriod"/>
            </a:pPr>
            <a:r>
              <a:rPr lang="en-US" sz="2600" b="1" dirty="0" smtClean="0">
                <a:solidFill>
                  <a:schemeClr val="accent2">
                    <a:lumMod val="50000"/>
                  </a:schemeClr>
                </a:solidFill>
                <a:latin typeface="+mn-lt"/>
              </a:rPr>
              <a:t>Core Competencies</a:t>
            </a:r>
            <a:r>
              <a:rPr lang="en-US" sz="2600" dirty="0" smtClean="0">
                <a:solidFill>
                  <a:schemeClr val="accent2">
                    <a:lumMod val="50000"/>
                  </a:schemeClr>
                </a:solidFill>
                <a:latin typeface="+mn-lt"/>
              </a:rPr>
              <a:t> grant sustained advantages (Must be unavailable if units were spun – VRINE) </a:t>
            </a:r>
          </a:p>
          <a:p>
            <a:pPr marL="342900" indent="-342900">
              <a:lnSpc>
                <a:spcPct val="78000"/>
              </a:lnSpc>
              <a:spcBef>
                <a:spcPts val="1800"/>
              </a:spcBef>
              <a:buFont typeface="+mj-lt"/>
              <a:buAutoNum type="arabicPeriod"/>
            </a:pPr>
            <a:r>
              <a:rPr lang="en-US" sz="2600" b="1" dirty="0" smtClean="0">
                <a:solidFill>
                  <a:schemeClr val="accent2">
                    <a:lumMod val="50000"/>
                  </a:schemeClr>
                </a:solidFill>
                <a:latin typeface="+mn-lt"/>
              </a:rPr>
              <a:t>Vertical Integration</a:t>
            </a:r>
            <a:r>
              <a:rPr lang="en-US" sz="2600" dirty="0" smtClean="0">
                <a:solidFill>
                  <a:schemeClr val="accent2">
                    <a:lumMod val="50000"/>
                  </a:schemeClr>
                </a:solidFill>
                <a:latin typeface="+mn-lt"/>
              </a:rPr>
              <a:t>: Internal supplier/buyer relationship (Why wouldn’t an alliance work?) </a:t>
            </a:r>
          </a:p>
          <a:p>
            <a:pPr marL="342900" indent="-342900">
              <a:lnSpc>
                <a:spcPct val="78000"/>
              </a:lnSpc>
              <a:spcBef>
                <a:spcPts val="1800"/>
              </a:spcBef>
              <a:buFont typeface="+mj-lt"/>
              <a:buAutoNum type="arabicPeriod"/>
            </a:pPr>
            <a:r>
              <a:rPr lang="en-US" sz="2600" b="1" dirty="0" smtClean="0">
                <a:solidFill>
                  <a:schemeClr val="accent2">
                    <a:lumMod val="50000"/>
                  </a:schemeClr>
                </a:solidFill>
                <a:latin typeface="+mn-lt"/>
              </a:rPr>
              <a:t>Internal Capital Market</a:t>
            </a:r>
            <a:r>
              <a:rPr lang="en-US" sz="2600" dirty="0" smtClean="0">
                <a:solidFill>
                  <a:schemeClr val="accent2">
                    <a:lumMod val="50000"/>
                  </a:schemeClr>
                </a:solidFill>
                <a:latin typeface="+mn-lt"/>
              </a:rPr>
              <a:t>: Funnel cash to promising units (Why do external capital markets fail?) </a:t>
            </a:r>
          </a:p>
          <a:p>
            <a:pPr marL="342900" indent="-342900">
              <a:lnSpc>
                <a:spcPct val="78000"/>
              </a:lnSpc>
              <a:spcBef>
                <a:spcPts val="1800"/>
              </a:spcBef>
              <a:buFont typeface="+mj-lt"/>
              <a:buAutoNum type="arabicPeriod"/>
            </a:pPr>
            <a:r>
              <a:rPr lang="en-US" sz="2600" b="1" dirty="0" smtClean="0">
                <a:solidFill>
                  <a:schemeClr val="accent2">
                    <a:lumMod val="50000"/>
                  </a:schemeClr>
                </a:solidFill>
                <a:latin typeface="+mn-lt"/>
              </a:rPr>
              <a:t>Discipline</a:t>
            </a:r>
            <a:r>
              <a:rPr lang="en-US" sz="2600" dirty="0" smtClean="0">
                <a:solidFill>
                  <a:schemeClr val="accent2">
                    <a:lumMod val="50000"/>
                  </a:schemeClr>
                </a:solidFill>
                <a:latin typeface="+mn-lt"/>
              </a:rPr>
              <a:t>: Break up, restructure, or fix inefficient targets (Why didn’t target management do this?)</a:t>
            </a:r>
          </a:p>
          <a:p>
            <a:pPr marL="342900" indent="-342900">
              <a:lnSpc>
                <a:spcPct val="78000"/>
              </a:lnSpc>
              <a:spcBef>
                <a:spcPts val="1800"/>
              </a:spcBef>
              <a:buFont typeface="+mj-lt"/>
              <a:buAutoNum type="arabicPeriod"/>
            </a:pPr>
            <a:r>
              <a:rPr lang="en-US" sz="2600" b="1" dirty="0" smtClean="0">
                <a:solidFill>
                  <a:schemeClr val="accent2">
                    <a:lumMod val="50000"/>
                  </a:schemeClr>
                </a:solidFill>
                <a:latin typeface="+mn-lt"/>
              </a:rPr>
              <a:t>Acquisition Competence</a:t>
            </a:r>
            <a:r>
              <a:rPr lang="en-US" sz="2600" dirty="0" smtClean="0">
                <a:solidFill>
                  <a:schemeClr val="accent2">
                    <a:lumMod val="50000"/>
                  </a:schemeClr>
                </a:solidFill>
                <a:latin typeface="+mn-lt"/>
              </a:rPr>
              <a:t>: Information advantage to buy low &amp; sell high (Why is the target mispriced?)</a:t>
            </a:r>
            <a:endParaRPr lang="en-US" sz="2600" dirty="0">
              <a:solidFill>
                <a:schemeClr val="accent2">
                  <a:lumMod val="50000"/>
                </a:schemeClr>
              </a:solidFill>
              <a:latin typeface="+mn-lt"/>
            </a:endParaRPr>
          </a:p>
        </p:txBody>
      </p:sp>
    </p:spTree>
    <p:extLst>
      <p:ext uri="{BB962C8B-B14F-4D97-AF65-F5344CB8AC3E}">
        <p14:creationId xmlns:p14="http://schemas.microsoft.com/office/powerpoint/2010/main" val="1803772074"/>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subTnLst>
                                    <p:animClr clrSpc="rgb" dir="cw">
                                      <p:cBhvr override="childStyle">
                                        <p:cTn dur="1" fill="hold" display="0" masterRel="nextClick" afterEffect="1"/>
                                        <p:tgtEl>
                                          <p:spTgt spid="5">
                                            <p:txEl>
                                              <p:pRg st="0" end="0"/>
                                            </p:txEl>
                                          </p:spTgt>
                                        </p:tgtEl>
                                        <p:attrNameLst>
                                          <p:attrName>ppt_c</p:attrName>
                                        </p:attrNameLst>
                                      </p:cBhvr>
                                      <p:to>
                                        <a:srgbClr val="E8CD9C"/>
                                      </p:to>
                                    </p:animClr>
                                  </p:subTnLst>
                                </p:cTn>
                              </p:par>
                              <p:par>
                                <p:cTn id="8" presetID="10" presetClass="entr" presetSubtype="0" fill="hold" grpId="0"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fade">
                                      <p:cBhvr>
                                        <p:cTn id="10" dur="500"/>
                                        <p:tgtEl>
                                          <p:spTgt spid="5">
                                            <p:txEl>
                                              <p:pRg st="1" end="1"/>
                                            </p:txEl>
                                          </p:spTgt>
                                        </p:tgtEl>
                                      </p:cBhvr>
                                    </p:animEffect>
                                  </p:childTnLst>
                                  <p:subTnLst>
                                    <p:animClr clrSpc="rgb" dir="cw">
                                      <p:cBhvr override="childStyle">
                                        <p:cTn dur="1" fill="hold" display="0" masterRel="nextClick" afterEffect="1"/>
                                        <p:tgtEl>
                                          <p:spTgt spid="5">
                                            <p:txEl>
                                              <p:pRg st="1" end="1"/>
                                            </p:txEl>
                                          </p:spTgt>
                                        </p:tgtEl>
                                        <p:attrNameLst>
                                          <p:attrName>ppt_c</p:attrName>
                                        </p:attrNameLst>
                                      </p:cBhvr>
                                      <p:to>
                                        <a:srgbClr val="E8CD9C"/>
                                      </p:to>
                                    </p:animClr>
                                  </p:subTnLst>
                                </p:cTn>
                              </p:par>
                              <p:par>
                                <p:cTn id="11" presetID="10" presetClass="entr" presetSubtype="0" fill="hold" grpId="0"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fade">
                                      <p:cBhvr>
                                        <p:cTn id="13" dur="500"/>
                                        <p:tgtEl>
                                          <p:spTgt spid="5">
                                            <p:txEl>
                                              <p:pRg st="2" end="2"/>
                                            </p:txEl>
                                          </p:spTgt>
                                        </p:tgtEl>
                                      </p:cBhvr>
                                    </p:animEffect>
                                  </p:childTnLst>
                                  <p:subTnLst>
                                    <p:animClr clrSpc="rgb" dir="cw">
                                      <p:cBhvr override="childStyle">
                                        <p:cTn dur="1" fill="hold" display="0" masterRel="nextClick" afterEffect="1"/>
                                        <p:tgtEl>
                                          <p:spTgt spid="5">
                                            <p:txEl>
                                              <p:pRg st="2" end="2"/>
                                            </p:txEl>
                                          </p:spTgt>
                                        </p:tgtEl>
                                        <p:attrNameLst>
                                          <p:attrName>ppt_c</p:attrName>
                                        </p:attrNameLst>
                                      </p:cBhvr>
                                      <p:to>
                                        <a:srgbClr val="E8CD9C"/>
                                      </p:to>
                                    </p:animClr>
                                  </p:sub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
                                            <p:txEl>
                                              <p:pRg st="3" end="3"/>
                                            </p:txEl>
                                          </p:spTgt>
                                        </p:tgtEl>
                                        <p:attrNameLst>
                                          <p:attrName>style.visibility</p:attrName>
                                        </p:attrNameLst>
                                      </p:cBhvr>
                                      <p:to>
                                        <p:strVal val="visible"/>
                                      </p:to>
                                    </p:set>
                                    <p:animEffect transition="in" filter="fade">
                                      <p:cBhvr>
                                        <p:cTn id="18" dur="500"/>
                                        <p:tgtEl>
                                          <p:spTgt spid="5">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500"/>
                                        <p:tgtEl>
                                          <p:spTgt spid="5">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5">
                                            <p:txEl>
                                              <p:pRg st="5" end="5"/>
                                            </p:txEl>
                                          </p:spTgt>
                                        </p:tgtEl>
                                        <p:attrNameLst>
                                          <p:attrName>style.visibility</p:attrName>
                                        </p:attrNameLst>
                                      </p:cBhvr>
                                      <p:to>
                                        <p:strVal val="visible"/>
                                      </p:to>
                                    </p:set>
                                    <p:animEffect transition="in" filter="fade">
                                      <p:cBhvr>
                                        <p:cTn id="24"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Rectangle 2"/>
          <p:cNvSpPr>
            <a:spLocks noChangeArrowheads="1"/>
          </p:cNvSpPr>
          <p:nvPr/>
        </p:nvSpPr>
        <p:spPr bwMode="auto">
          <a:xfrm>
            <a:off x="0" y="76200"/>
            <a:ext cx="9144000" cy="594202"/>
          </a:xfrm>
          <a:prstGeom prst="rect">
            <a:avLst/>
          </a:prstGeom>
          <a:noFill/>
          <a:ln w="12700">
            <a:noFill/>
            <a:miter lim="800000"/>
            <a:headEnd/>
            <a:tailEnd/>
          </a:ln>
          <a:effectLst/>
        </p:spPr>
        <p:txBody>
          <a:bodyPr wrap="square" lIns="90488" tIns="44450" rIns="90488" bIns="44450">
            <a:spAutoFit/>
          </a:bodyPr>
          <a:lstStyle/>
          <a:p>
            <a:pPr algn="ctr">
              <a:lnSpc>
                <a:spcPct val="70000"/>
              </a:lnSpc>
              <a:spcBef>
                <a:spcPct val="0"/>
              </a:spcBef>
              <a:defRPr/>
            </a:pPr>
            <a:r>
              <a:rPr lang="en-US" sz="4400" b="1" dirty="0" smtClean="0">
                <a:solidFill>
                  <a:schemeClr val="accent3"/>
                </a:solidFill>
                <a:effectLst>
                  <a:outerShdw blurRad="38100" dist="38100" dir="2700000" algn="tl">
                    <a:srgbClr val="000000">
                      <a:alpha val="43137"/>
                    </a:srgbClr>
                  </a:outerShdw>
                </a:effectLst>
                <a:latin typeface="+mn-lt"/>
              </a:rPr>
              <a:t>5 Types of Successful Mergers</a:t>
            </a:r>
          </a:p>
        </p:txBody>
      </p:sp>
      <p:sp>
        <p:nvSpPr>
          <p:cNvPr id="5" name="Rectangle 4"/>
          <p:cNvSpPr/>
          <p:nvPr/>
        </p:nvSpPr>
        <p:spPr>
          <a:xfrm>
            <a:off x="395287" y="952234"/>
            <a:ext cx="8353426" cy="5045035"/>
          </a:xfrm>
          <a:prstGeom prst="rect">
            <a:avLst/>
          </a:prstGeom>
        </p:spPr>
        <p:txBody>
          <a:bodyPr wrap="square">
            <a:spAutoFit/>
          </a:bodyPr>
          <a:lstStyle/>
          <a:p>
            <a:pPr marL="342900" indent="-342900">
              <a:lnSpc>
                <a:spcPct val="78000"/>
              </a:lnSpc>
              <a:spcBef>
                <a:spcPts val="1800"/>
              </a:spcBef>
              <a:buFont typeface="+mj-lt"/>
              <a:buAutoNum type="arabicPeriod"/>
            </a:pPr>
            <a:r>
              <a:rPr lang="en-US" sz="2600" b="1" dirty="0" smtClean="0">
                <a:solidFill>
                  <a:schemeClr val="accent2">
                    <a:lumMod val="50000"/>
                  </a:schemeClr>
                </a:solidFill>
                <a:latin typeface="+mn-lt"/>
              </a:rPr>
              <a:t>Improve target’s operational performance</a:t>
            </a:r>
            <a:r>
              <a:rPr lang="en-US" sz="2600" dirty="0" smtClean="0">
                <a:solidFill>
                  <a:schemeClr val="accent2">
                    <a:lumMod val="50000"/>
                  </a:schemeClr>
                </a:solidFill>
                <a:latin typeface="+mn-lt"/>
              </a:rPr>
              <a:t>.</a:t>
            </a:r>
          </a:p>
          <a:p>
            <a:pPr marL="342900" indent="-342900">
              <a:lnSpc>
                <a:spcPct val="78000"/>
              </a:lnSpc>
              <a:spcBef>
                <a:spcPts val="1800"/>
              </a:spcBef>
              <a:buFont typeface="+mj-lt"/>
              <a:buAutoNum type="arabicPeriod"/>
            </a:pPr>
            <a:r>
              <a:rPr lang="en-US" sz="2600" b="1" dirty="0" smtClean="0">
                <a:solidFill>
                  <a:schemeClr val="accent2">
                    <a:lumMod val="50000"/>
                  </a:schemeClr>
                </a:solidFill>
                <a:latin typeface="+mn-lt"/>
              </a:rPr>
              <a:t>Consolidate </a:t>
            </a:r>
            <a:r>
              <a:rPr lang="en-US" sz="2600" dirty="0" smtClean="0">
                <a:solidFill>
                  <a:schemeClr val="accent2">
                    <a:lumMod val="50000"/>
                  </a:schemeClr>
                </a:solidFill>
                <a:latin typeface="+mn-lt"/>
              </a:rPr>
              <a:t>to remove excess industry capacity (lowers costs as plants are shuttered; captures revenue). </a:t>
            </a:r>
          </a:p>
          <a:p>
            <a:pPr marL="342900" indent="-342900">
              <a:lnSpc>
                <a:spcPct val="78000"/>
              </a:lnSpc>
              <a:spcBef>
                <a:spcPts val="1800"/>
              </a:spcBef>
              <a:buFont typeface="+mj-lt"/>
              <a:buAutoNum type="arabicPeriod"/>
            </a:pPr>
            <a:r>
              <a:rPr lang="en-US" sz="2600" b="1" dirty="0" smtClean="0">
                <a:solidFill>
                  <a:schemeClr val="accent2">
                    <a:lumMod val="50000"/>
                  </a:schemeClr>
                </a:solidFill>
                <a:latin typeface="+mn-lt"/>
              </a:rPr>
              <a:t>Accelerate market access</a:t>
            </a:r>
            <a:r>
              <a:rPr lang="en-US" sz="2600" dirty="0" smtClean="0">
                <a:solidFill>
                  <a:schemeClr val="accent2">
                    <a:lumMod val="50000"/>
                  </a:schemeClr>
                </a:solidFill>
                <a:latin typeface="+mn-lt"/>
              </a:rPr>
              <a:t> for products (buyer or target)</a:t>
            </a:r>
          </a:p>
          <a:p>
            <a:pPr marL="342900" indent="-342900">
              <a:lnSpc>
                <a:spcPct val="78000"/>
              </a:lnSpc>
              <a:spcBef>
                <a:spcPts val="1800"/>
              </a:spcBef>
              <a:buFont typeface="+mj-lt"/>
              <a:buAutoNum type="arabicPeriod"/>
            </a:pPr>
            <a:r>
              <a:rPr lang="en-US" sz="2600" b="1" dirty="0" smtClean="0">
                <a:solidFill>
                  <a:schemeClr val="accent2">
                    <a:lumMod val="50000"/>
                  </a:schemeClr>
                </a:solidFill>
                <a:latin typeface="+mn-lt"/>
              </a:rPr>
              <a:t>Buy capabilities faster/cheaper</a:t>
            </a:r>
            <a:r>
              <a:rPr lang="en-US" sz="2600" dirty="0" smtClean="0">
                <a:solidFill>
                  <a:schemeClr val="accent2">
                    <a:lumMod val="50000"/>
                  </a:schemeClr>
                </a:solidFill>
                <a:latin typeface="+mn-lt"/>
              </a:rPr>
              <a:t> than developing them. </a:t>
            </a:r>
          </a:p>
          <a:p>
            <a:pPr marL="342900" indent="-342900">
              <a:lnSpc>
                <a:spcPct val="78000"/>
              </a:lnSpc>
              <a:spcBef>
                <a:spcPts val="1800"/>
              </a:spcBef>
              <a:buFont typeface="+mj-lt"/>
              <a:buAutoNum type="arabicPeriod"/>
            </a:pPr>
            <a:r>
              <a:rPr lang="en-US" sz="2600" b="1" dirty="0" smtClean="0">
                <a:solidFill>
                  <a:schemeClr val="accent2">
                    <a:lumMod val="50000"/>
                  </a:schemeClr>
                </a:solidFill>
                <a:latin typeface="+mn-lt"/>
              </a:rPr>
              <a:t>Pick winners &amp; help them develop</a:t>
            </a:r>
            <a:r>
              <a:rPr lang="en-US" sz="2600" dirty="0" smtClean="0">
                <a:solidFill>
                  <a:schemeClr val="accent2">
                    <a:lumMod val="50000"/>
                  </a:schemeClr>
                </a:solidFill>
                <a:latin typeface="+mn-lt"/>
              </a:rPr>
              <a:t> their businesses. </a:t>
            </a:r>
          </a:p>
          <a:p>
            <a:pPr>
              <a:lnSpc>
                <a:spcPct val="78000"/>
              </a:lnSpc>
              <a:spcBef>
                <a:spcPts val="3000"/>
              </a:spcBef>
            </a:pPr>
            <a:r>
              <a:rPr lang="en-US" sz="2600" b="1" dirty="0" smtClean="0">
                <a:solidFill>
                  <a:schemeClr val="accent2">
                    <a:lumMod val="50000"/>
                  </a:schemeClr>
                </a:solidFill>
                <a:latin typeface="+mn-lt"/>
              </a:rPr>
              <a:t>Harder Strategies:</a:t>
            </a:r>
            <a:r>
              <a:rPr lang="en-US" sz="2600" dirty="0" smtClean="0">
                <a:solidFill>
                  <a:schemeClr val="accent2">
                    <a:lumMod val="50000"/>
                  </a:schemeClr>
                </a:solidFill>
                <a:latin typeface="+mn-lt"/>
              </a:rPr>
              <a:t> </a:t>
            </a:r>
          </a:p>
          <a:p>
            <a:pPr marL="571500" lvl="1" indent="-228600">
              <a:lnSpc>
                <a:spcPct val="78000"/>
              </a:lnSpc>
              <a:spcBef>
                <a:spcPts val="600"/>
              </a:spcBef>
              <a:buFont typeface="Wingdings" pitchFamily="2" charset="2"/>
              <a:buChar char="§"/>
            </a:pPr>
            <a:r>
              <a:rPr lang="en-US" sz="2400" dirty="0" smtClean="0">
                <a:solidFill>
                  <a:schemeClr val="accent2">
                    <a:lumMod val="50000"/>
                  </a:schemeClr>
                </a:solidFill>
                <a:latin typeface="+mn-lt"/>
              </a:rPr>
              <a:t>Roll-ups: Consolidate fragmented markets to achieve scale</a:t>
            </a:r>
          </a:p>
          <a:p>
            <a:pPr marL="571500" lvl="1" indent="-228600">
              <a:lnSpc>
                <a:spcPct val="78000"/>
              </a:lnSpc>
              <a:spcBef>
                <a:spcPts val="600"/>
              </a:spcBef>
              <a:buFont typeface="Wingdings" pitchFamily="2" charset="2"/>
              <a:buChar char="§"/>
            </a:pPr>
            <a:r>
              <a:rPr lang="en-US" sz="2400" dirty="0" smtClean="0">
                <a:solidFill>
                  <a:schemeClr val="accent2">
                    <a:lumMod val="50000"/>
                  </a:schemeClr>
                </a:solidFill>
                <a:latin typeface="+mn-lt"/>
              </a:rPr>
              <a:t>Rivalry reduction through consolidation</a:t>
            </a:r>
          </a:p>
          <a:p>
            <a:pPr marL="571500" lvl="1" indent="-228600">
              <a:lnSpc>
                <a:spcPct val="78000"/>
              </a:lnSpc>
              <a:spcBef>
                <a:spcPts val="600"/>
              </a:spcBef>
              <a:buFont typeface="Wingdings" pitchFamily="2" charset="2"/>
              <a:buChar char="§"/>
            </a:pPr>
            <a:r>
              <a:rPr lang="en-US" sz="2400" dirty="0" smtClean="0">
                <a:solidFill>
                  <a:schemeClr val="accent2">
                    <a:lumMod val="50000"/>
                  </a:schemeClr>
                </a:solidFill>
                <a:latin typeface="+mn-lt"/>
              </a:rPr>
              <a:t>Transformational merger</a:t>
            </a:r>
          </a:p>
          <a:p>
            <a:pPr marL="571500" lvl="1" indent="-228600">
              <a:lnSpc>
                <a:spcPct val="78000"/>
              </a:lnSpc>
              <a:spcBef>
                <a:spcPts val="600"/>
              </a:spcBef>
              <a:buFont typeface="Wingdings" pitchFamily="2" charset="2"/>
              <a:buChar char="§"/>
            </a:pPr>
            <a:r>
              <a:rPr lang="en-US" sz="2400" dirty="0" smtClean="0">
                <a:solidFill>
                  <a:schemeClr val="accent2">
                    <a:lumMod val="50000"/>
                  </a:schemeClr>
                </a:solidFill>
                <a:latin typeface="+mn-lt"/>
              </a:rPr>
              <a:t>Buy cheap</a:t>
            </a:r>
            <a:endParaRPr lang="en-US" sz="2400" dirty="0">
              <a:solidFill>
                <a:schemeClr val="accent2">
                  <a:lumMod val="50000"/>
                </a:schemeClr>
              </a:solidFill>
              <a:latin typeface="+mn-lt"/>
            </a:endParaRPr>
          </a:p>
        </p:txBody>
      </p:sp>
      <p:sp>
        <p:nvSpPr>
          <p:cNvPr id="2" name="Rectangle 1"/>
          <p:cNvSpPr/>
          <p:nvPr/>
        </p:nvSpPr>
        <p:spPr>
          <a:xfrm>
            <a:off x="228600" y="6504801"/>
            <a:ext cx="6187221" cy="276999"/>
          </a:xfrm>
          <a:prstGeom prst="rect">
            <a:avLst/>
          </a:prstGeom>
        </p:spPr>
        <p:txBody>
          <a:bodyPr wrap="square">
            <a:spAutoFit/>
          </a:bodyPr>
          <a:lstStyle/>
          <a:p>
            <a:r>
              <a:rPr lang="en-US" sz="1200" dirty="0" smtClean="0">
                <a:solidFill>
                  <a:srgbClr val="2587C9"/>
                </a:solidFill>
                <a:effectLst>
                  <a:outerShdw blurRad="38100" dist="38100" dir="2700000" algn="tl">
                    <a:srgbClr val="000000">
                      <a:alpha val="43137"/>
                    </a:srgbClr>
                  </a:outerShdw>
                </a:effectLst>
                <a:latin typeface="+mn-lt"/>
              </a:rPr>
              <a:t>*</a:t>
            </a:r>
            <a:r>
              <a:rPr lang="en-US" sz="1200" dirty="0" err="1" smtClean="0">
                <a:solidFill>
                  <a:srgbClr val="2587C9"/>
                </a:solidFill>
                <a:effectLst>
                  <a:outerShdw blurRad="38100" dist="38100" dir="2700000" algn="tl">
                    <a:srgbClr val="000000">
                      <a:alpha val="43137"/>
                    </a:srgbClr>
                  </a:outerShdw>
                </a:effectLst>
                <a:latin typeface="+mn-lt"/>
              </a:rPr>
              <a:t>Goedhart</a:t>
            </a:r>
            <a:r>
              <a:rPr lang="en-US" sz="1200" dirty="0">
                <a:solidFill>
                  <a:srgbClr val="2587C9"/>
                </a:solidFill>
                <a:effectLst>
                  <a:outerShdw blurRad="38100" dist="38100" dir="2700000" algn="tl">
                    <a:srgbClr val="000000">
                      <a:alpha val="43137"/>
                    </a:srgbClr>
                  </a:outerShdw>
                </a:effectLst>
                <a:latin typeface="+mn-lt"/>
              </a:rPr>
              <a:t>, </a:t>
            </a:r>
            <a:r>
              <a:rPr lang="en-US" sz="1200" dirty="0" err="1" smtClean="0">
                <a:solidFill>
                  <a:srgbClr val="2587C9"/>
                </a:solidFill>
                <a:effectLst>
                  <a:outerShdw blurRad="38100" dist="38100" dir="2700000" algn="tl">
                    <a:srgbClr val="000000">
                      <a:alpha val="43137"/>
                    </a:srgbClr>
                  </a:outerShdw>
                </a:effectLst>
                <a:latin typeface="+mn-lt"/>
              </a:rPr>
              <a:t>Koller</a:t>
            </a:r>
            <a:r>
              <a:rPr lang="en-US" sz="1200" dirty="0">
                <a:solidFill>
                  <a:srgbClr val="2587C9"/>
                </a:solidFill>
                <a:effectLst>
                  <a:outerShdw blurRad="38100" dist="38100" dir="2700000" algn="tl">
                    <a:srgbClr val="000000">
                      <a:alpha val="43137"/>
                    </a:srgbClr>
                  </a:outerShdw>
                </a:effectLst>
                <a:latin typeface="+mn-lt"/>
              </a:rPr>
              <a:t>, </a:t>
            </a:r>
            <a:r>
              <a:rPr lang="en-US" sz="1200" dirty="0" smtClean="0">
                <a:solidFill>
                  <a:srgbClr val="2587C9"/>
                </a:solidFill>
                <a:effectLst>
                  <a:outerShdw blurRad="38100" dist="38100" dir="2700000" algn="tl">
                    <a:srgbClr val="000000">
                      <a:alpha val="43137"/>
                    </a:srgbClr>
                  </a:outerShdw>
                </a:effectLst>
                <a:latin typeface="+mn-lt"/>
              </a:rPr>
              <a:t>&amp; </a:t>
            </a:r>
            <a:r>
              <a:rPr lang="en-US" sz="1200" dirty="0" err="1" smtClean="0">
                <a:solidFill>
                  <a:srgbClr val="2587C9"/>
                </a:solidFill>
                <a:effectLst>
                  <a:outerShdw blurRad="38100" dist="38100" dir="2700000" algn="tl">
                    <a:srgbClr val="000000">
                      <a:alpha val="43137"/>
                    </a:srgbClr>
                  </a:outerShdw>
                </a:effectLst>
                <a:latin typeface="+mn-lt"/>
              </a:rPr>
              <a:t>Wessels</a:t>
            </a:r>
            <a:r>
              <a:rPr lang="en-US" sz="1200" dirty="0" smtClean="0">
                <a:solidFill>
                  <a:srgbClr val="2587C9"/>
                </a:solidFill>
                <a:effectLst>
                  <a:outerShdw blurRad="38100" dist="38100" dir="2700000" algn="tl">
                    <a:srgbClr val="000000">
                      <a:alpha val="43137"/>
                    </a:srgbClr>
                  </a:outerShdw>
                </a:effectLst>
                <a:latin typeface="+mn-lt"/>
              </a:rPr>
              <a:t>, 5 Types of Successful Acquisitions, McKinsey Q, 2010</a:t>
            </a:r>
            <a:endParaRPr lang="en-US" sz="1200" dirty="0">
              <a:solidFill>
                <a:srgbClr val="2587C9"/>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919641988"/>
      </p:ext>
    </p:extLst>
  </p:cSld>
  <p:clrMapOvr>
    <a:masterClrMapping/>
  </p:clrMapOvr>
  <p:transition>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1295400" y="76200"/>
            <a:ext cx="6553200" cy="533400"/>
          </a:xfrm>
        </p:spPr>
        <p:txBody>
          <a:bodyPr/>
          <a:lstStyle/>
          <a:p>
            <a:pPr>
              <a:lnSpc>
                <a:spcPct val="80000"/>
              </a:lnSpc>
            </a:pPr>
            <a:r>
              <a:rPr lang="en-US" dirty="0" smtClean="0">
                <a:solidFill>
                  <a:srgbClr val="195985"/>
                </a:solidFill>
              </a:rPr>
              <a:t>Case Example: Jack &amp; Me</a:t>
            </a:r>
          </a:p>
        </p:txBody>
      </p:sp>
      <p:pic>
        <p:nvPicPr>
          <p:cNvPr id="251907" name="Picture 3">
            <a:hlinkClick r:id="rId3" action="ppaction://hlinkfile"/>
          </p:cNvPr>
          <p:cNvPicPr>
            <a:picLocks noChangeAspect="1" noChangeArrowheads="1"/>
          </p:cNvPicPr>
          <p:nvPr/>
        </p:nvPicPr>
        <p:blipFill>
          <a:blip r:embed="rId4" cstate="print"/>
          <a:srcRect l="5599" r="14153"/>
          <a:stretch>
            <a:fillRect/>
          </a:stretch>
        </p:blipFill>
        <p:spPr bwMode="auto">
          <a:xfrm>
            <a:off x="228600" y="919163"/>
            <a:ext cx="3276600" cy="3805237"/>
          </a:xfrm>
          <a:prstGeom prst="rect">
            <a:avLst/>
          </a:prstGeom>
          <a:ln>
            <a:noFill/>
          </a:ln>
          <a:effectLst>
            <a:outerShdw blurRad="292100" dist="139700" dir="2700000" algn="tl" rotWithShape="0">
              <a:srgbClr val="333333">
                <a:alpha val="65000"/>
              </a:srgbClr>
            </a:outerShdw>
          </a:effectLst>
        </p:spPr>
      </p:pic>
      <p:pic>
        <p:nvPicPr>
          <p:cNvPr id="251908" name="Picture 4">
            <a:hlinkClick r:id="rId5"/>
          </p:cNvPr>
          <p:cNvPicPr>
            <a:picLocks noChangeAspect="1" noChangeArrowheads="1"/>
          </p:cNvPicPr>
          <p:nvPr/>
        </p:nvPicPr>
        <p:blipFill>
          <a:blip r:embed="rId6" cstate="print"/>
          <a:srcRect l="5592" t="10204" b="16661"/>
          <a:stretch>
            <a:fillRect/>
          </a:stretch>
        </p:blipFill>
        <p:spPr bwMode="auto">
          <a:xfrm>
            <a:off x="228601" y="4648200"/>
            <a:ext cx="3276600" cy="582267"/>
          </a:xfrm>
          <a:prstGeom prst="rect">
            <a:avLst/>
          </a:prstGeom>
          <a:ln>
            <a:noFill/>
          </a:ln>
          <a:effectLst>
            <a:outerShdw blurRad="292100" dist="139700" dir="2700000" algn="tl" rotWithShape="0">
              <a:srgbClr val="333333">
                <a:alpha val="65000"/>
              </a:srgbClr>
            </a:outerShdw>
          </a:effectLst>
        </p:spPr>
      </p:pic>
      <p:sp>
        <p:nvSpPr>
          <p:cNvPr id="7" name="Rectangle 6"/>
          <p:cNvSpPr>
            <a:spLocks noChangeArrowheads="1"/>
          </p:cNvSpPr>
          <p:nvPr/>
        </p:nvSpPr>
        <p:spPr bwMode="auto">
          <a:xfrm>
            <a:off x="3810000" y="838200"/>
            <a:ext cx="5334000" cy="5250668"/>
          </a:xfrm>
          <a:prstGeom prst="rect">
            <a:avLst/>
          </a:prstGeom>
          <a:noFill/>
          <a:ln w="9525">
            <a:noFill/>
            <a:miter lim="800000"/>
            <a:headEnd/>
            <a:tailEnd/>
          </a:ln>
        </p:spPr>
        <p:txBody>
          <a:bodyPr wrap="square">
            <a:spAutoFit/>
          </a:bodyPr>
          <a:lstStyle/>
          <a:p>
            <a:pPr>
              <a:lnSpc>
                <a:spcPct val="80000"/>
              </a:lnSpc>
              <a:spcBef>
                <a:spcPct val="0"/>
              </a:spcBef>
            </a:pPr>
            <a:r>
              <a:rPr lang="en-US" sz="3100" dirty="0">
                <a:latin typeface="+mn-lt"/>
              </a:rPr>
              <a:t>“People say, Jack, how can you be at NBC, you don't know anything about dramas or comedies...Well, I can't build a jet engine, either. Our job at GE is to deal with resources--human &amp; financial. The idea of getting great talent, giving them all the support in the world, and letting them run is the whole philosophy of GE, whether it's in turbines, engines, or a network.”</a:t>
            </a:r>
          </a:p>
          <a:p>
            <a:pPr algn="r">
              <a:lnSpc>
                <a:spcPct val="80000"/>
              </a:lnSpc>
              <a:spcBef>
                <a:spcPct val="0"/>
              </a:spcBef>
            </a:pPr>
            <a:r>
              <a:rPr lang="en-US" sz="1600" dirty="0">
                <a:latin typeface="+mn-lt"/>
              </a:rPr>
              <a:t>Fortune, 1997</a:t>
            </a:r>
            <a:endParaRPr lang="en-US" dirty="0">
              <a:latin typeface="+mn-lt"/>
            </a:endParaRPr>
          </a:p>
        </p:txBody>
      </p:sp>
    </p:spTree>
    <p:extLst>
      <p:ext uri="{BB962C8B-B14F-4D97-AF65-F5344CB8AC3E}">
        <p14:creationId xmlns:p14="http://schemas.microsoft.com/office/powerpoint/2010/main" val="80776647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path" presetSubtype="0" accel="50000" decel="50000" fill="hold" nodeType="afterEffect">
                                  <p:stCondLst>
                                    <p:cond delay="0"/>
                                  </p:stCondLst>
                                  <p:childTnLst>
                                    <p:animMotion origin="layout" path="M 0.2684 -2.59259E-6 L -5.55556E-7 -2.59259E-6 " pathEditMode="relative" rAng="0" ptsTypes="AA">
                                      <p:cBhvr>
                                        <p:cTn id="6" dur="500" fill="hold"/>
                                        <p:tgtEl>
                                          <p:spTgt spid="251907"/>
                                        </p:tgtEl>
                                        <p:attrNameLst>
                                          <p:attrName>ppt_x</p:attrName>
                                          <p:attrName>ppt_y</p:attrName>
                                        </p:attrNameLst>
                                      </p:cBhvr>
                                      <p:rCtr x="-134" y="0"/>
                                    </p:animMotion>
                                  </p:childTnLst>
                                </p:cTn>
                              </p:par>
                              <p:par>
                                <p:cTn id="7" presetID="35" presetClass="path" presetSubtype="0" accel="50000" decel="50000" fill="hold" nodeType="withEffect">
                                  <p:stCondLst>
                                    <p:cond delay="0"/>
                                  </p:stCondLst>
                                  <p:childTnLst>
                                    <p:animMotion origin="layout" path="M 0.26823 -0.00556 L -4.16667E-6 -0.00556 " pathEditMode="relative" rAng="0" ptsTypes="AA">
                                      <p:cBhvr>
                                        <p:cTn id="8" dur="500" fill="hold"/>
                                        <p:tgtEl>
                                          <p:spTgt spid="251908"/>
                                        </p:tgtEl>
                                        <p:attrNameLst>
                                          <p:attrName>ppt_x</p:attrName>
                                          <p:attrName>ppt_y</p:attrName>
                                        </p:attrNameLst>
                                      </p:cBhvr>
                                      <p:rCtr x="-134" y="0"/>
                                    </p:animMotion>
                                  </p:childTnLst>
                                </p:cTn>
                              </p:par>
                            </p:childTnLst>
                          </p:cTn>
                        </p:par>
                        <p:par>
                          <p:cTn id="9" fill="hold">
                            <p:stCondLst>
                              <p:cond delay="500"/>
                            </p:stCondLst>
                            <p:childTnLst>
                              <p:par>
                                <p:cTn id="10" presetID="9"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2"/>
          <p:cNvSpPr>
            <a:spLocks noGrp="1" noChangeArrowheads="1"/>
          </p:cNvSpPr>
          <p:nvPr>
            <p:ph type="title"/>
          </p:nvPr>
        </p:nvSpPr>
        <p:spPr>
          <a:xfrm>
            <a:off x="304800" y="76200"/>
            <a:ext cx="8610600" cy="762000"/>
          </a:xfrm>
          <a:effectLst>
            <a:outerShdw dist="35921" dir="2700000" algn="ctr" rotWithShape="0">
              <a:schemeClr val="bg2"/>
            </a:outerShdw>
          </a:effectLst>
        </p:spPr>
        <p:txBody>
          <a:bodyPr/>
          <a:lstStyle/>
          <a:p>
            <a:pPr>
              <a:lnSpc>
                <a:spcPct val="70000"/>
              </a:lnSpc>
              <a:defRPr/>
            </a:pPr>
            <a:r>
              <a:rPr lang="en-US" dirty="0" smtClean="0">
                <a:solidFill>
                  <a:srgbClr val="1B6191"/>
                </a:solidFill>
              </a:rPr>
              <a:t>GE/NBC Acquisition Scenario</a:t>
            </a:r>
          </a:p>
        </p:txBody>
      </p:sp>
      <p:sp>
        <p:nvSpPr>
          <p:cNvPr id="5123" name="Rectangle 3"/>
          <p:cNvSpPr>
            <a:spLocks noGrp="1" noChangeArrowheads="1"/>
          </p:cNvSpPr>
          <p:nvPr>
            <p:ph type="body" idx="1"/>
          </p:nvPr>
        </p:nvSpPr>
        <p:spPr>
          <a:xfrm>
            <a:off x="609600" y="1066800"/>
            <a:ext cx="7924800" cy="3048000"/>
          </a:xfrm>
        </p:spPr>
        <p:txBody>
          <a:bodyPr lIns="0" rIns="0"/>
          <a:lstStyle/>
          <a:p>
            <a:pPr>
              <a:lnSpc>
                <a:spcPct val="75000"/>
              </a:lnSpc>
              <a:spcBef>
                <a:spcPts val="600"/>
              </a:spcBef>
              <a:buFontTx/>
              <a:buNone/>
            </a:pPr>
            <a:r>
              <a:rPr lang="en-US" sz="2800" b="1" dirty="0" smtClean="0"/>
              <a:t>The Deal:</a:t>
            </a:r>
            <a:r>
              <a:rPr lang="en-US" sz="2800" dirty="0" smtClean="0"/>
              <a:t> GE buys RCA for $6.4 billion – a 71% bid premium. The intent is to build NBC into a new line of business.</a:t>
            </a:r>
          </a:p>
          <a:p>
            <a:pPr>
              <a:lnSpc>
                <a:spcPct val="75000"/>
              </a:lnSpc>
              <a:spcBef>
                <a:spcPts val="600"/>
              </a:spcBef>
              <a:buFontTx/>
              <a:buNone/>
            </a:pPr>
            <a:endParaRPr lang="en-US" sz="2800" dirty="0" smtClean="0"/>
          </a:p>
          <a:p>
            <a:pPr>
              <a:lnSpc>
                <a:spcPct val="75000"/>
              </a:lnSpc>
              <a:spcBef>
                <a:spcPts val="600"/>
              </a:spcBef>
              <a:buFontTx/>
              <a:buNone/>
            </a:pPr>
            <a:r>
              <a:rPr lang="en-US" sz="2800" b="1" dirty="0" smtClean="0"/>
              <a:t>Operational improvements:</a:t>
            </a:r>
            <a:r>
              <a:rPr lang="en-US" sz="2800" dirty="0" smtClean="0"/>
              <a:t> Double the operating margin from 13% to 26% (industry avg. = 19%).</a:t>
            </a:r>
            <a:endParaRPr lang="en-US" sz="2800" b="1" dirty="0" smtClean="0"/>
          </a:p>
          <a:p>
            <a:pPr lvl="1">
              <a:lnSpc>
                <a:spcPct val="75000"/>
              </a:lnSpc>
              <a:spcBef>
                <a:spcPts val="600"/>
              </a:spcBef>
              <a:buFont typeface="Wingdings" pitchFamily="2" charset="2"/>
              <a:buChar char="ü"/>
            </a:pPr>
            <a:r>
              <a:rPr lang="en-US" sz="2400" dirty="0" smtClean="0"/>
              <a:t>Layoff 40% of the work force</a:t>
            </a:r>
          </a:p>
          <a:p>
            <a:pPr lvl="1">
              <a:lnSpc>
                <a:spcPct val="75000"/>
              </a:lnSpc>
              <a:spcBef>
                <a:spcPts val="600"/>
              </a:spcBef>
              <a:buFont typeface="Wingdings" pitchFamily="2" charset="2"/>
              <a:buChar char="ü"/>
            </a:pPr>
            <a:r>
              <a:rPr lang="en-US" sz="2400" dirty="0" smtClean="0"/>
              <a:t>6 Sigma programs to improve quality &amp; efficiency</a:t>
            </a:r>
          </a:p>
          <a:p>
            <a:pPr lvl="1">
              <a:lnSpc>
                <a:spcPct val="75000"/>
              </a:lnSpc>
              <a:spcBef>
                <a:spcPts val="600"/>
              </a:spcBef>
              <a:buFont typeface="Wingdings" pitchFamily="2" charset="2"/>
              <a:buChar char="ü"/>
            </a:pPr>
            <a:r>
              <a:rPr lang="en-US" sz="2400" dirty="0" smtClean="0"/>
              <a:t>Tighter financial controls and cost cutting programs</a:t>
            </a:r>
          </a:p>
          <a:p>
            <a:pPr>
              <a:lnSpc>
                <a:spcPct val="75000"/>
              </a:lnSpc>
              <a:spcBef>
                <a:spcPts val="600"/>
              </a:spcBef>
              <a:buFont typeface="Wingdings" pitchFamily="2" charset="2"/>
              <a:buChar char="ü"/>
            </a:pPr>
            <a:endParaRPr lang="en-US" sz="2800" dirty="0" smtClean="0"/>
          </a:p>
          <a:p>
            <a:pPr>
              <a:lnSpc>
                <a:spcPct val="75000"/>
              </a:lnSpc>
              <a:spcBef>
                <a:spcPts val="600"/>
              </a:spcBef>
              <a:buFontTx/>
              <a:buNone/>
            </a:pPr>
            <a:r>
              <a:rPr lang="en-US" sz="2800" b="1" dirty="0" smtClean="0"/>
              <a:t>Revenue Growth</a:t>
            </a:r>
            <a:r>
              <a:rPr lang="en-US" sz="2800" dirty="0" smtClean="0"/>
              <a:t>: 60% increase</a:t>
            </a:r>
          </a:p>
          <a:p>
            <a:pPr lvl="1">
              <a:lnSpc>
                <a:spcPct val="75000"/>
              </a:lnSpc>
              <a:spcBef>
                <a:spcPts val="600"/>
              </a:spcBef>
              <a:buFont typeface="Wingdings" pitchFamily="2" charset="2"/>
              <a:buChar char="ü"/>
            </a:pPr>
            <a:r>
              <a:rPr lang="en-US" sz="2400" dirty="0" smtClean="0"/>
              <a:t>Expand into cable &amp; movies</a:t>
            </a:r>
          </a:p>
          <a:p>
            <a:pPr lvl="1">
              <a:lnSpc>
                <a:spcPct val="75000"/>
              </a:lnSpc>
              <a:spcBef>
                <a:spcPts val="600"/>
              </a:spcBef>
              <a:buFont typeface="Wingdings" pitchFamily="2" charset="2"/>
              <a:buChar char="ü"/>
            </a:pPr>
            <a:r>
              <a:rPr lang="en-US" sz="2400" dirty="0" smtClean="0"/>
              <a:t>Overseas media markets &amp; cable channels</a:t>
            </a:r>
          </a:p>
          <a:p>
            <a:pPr lvl="1">
              <a:lnSpc>
                <a:spcPct val="75000"/>
              </a:lnSpc>
              <a:spcBef>
                <a:spcPts val="600"/>
              </a:spcBef>
              <a:buFont typeface="Wingdings" pitchFamily="2" charset="2"/>
              <a:buChar char="ü"/>
            </a:pPr>
            <a:r>
              <a:rPr lang="en-US" sz="2400" dirty="0" smtClean="0"/>
              <a:t>Syndication of existing content library</a:t>
            </a:r>
          </a:p>
        </p:txBody>
      </p:sp>
    </p:spTree>
    <p:extLst>
      <p:ext uri="{BB962C8B-B14F-4D97-AF65-F5344CB8AC3E}">
        <p14:creationId xmlns:p14="http://schemas.microsoft.com/office/powerpoint/2010/main" val="815232077"/>
      </p:ext>
    </p:extLst>
  </p:cSld>
  <p:clrMapOvr>
    <a:masterClrMapping/>
  </p:clrMapOvr>
  <p:transition>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082" name="Rectangle 2"/>
          <p:cNvSpPr>
            <a:spLocks noGrp="1" noChangeArrowheads="1"/>
          </p:cNvSpPr>
          <p:nvPr>
            <p:ph type="ctrTitle"/>
          </p:nvPr>
        </p:nvSpPr>
        <p:spPr>
          <a:xfrm>
            <a:off x="0" y="304800"/>
            <a:ext cx="9144000" cy="762000"/>
          </a:xfrm>
          <a:effectLst>
            <a:outerShdw dist="107763" dir="2700000" algn="ctr" rotWithShape="0">
              <a:schemeClr val="bg2"/>
            </a:outerShdw>
          </a:effectLst>
        </p:spPr>
        <p:txBody>
          <a:bodyPr lIns="0" tIns="0" rIns="0" bIns="0"/>
          <a:lstStyle/>
          <a:p>
            <a:pPr>
              <a:lnSpc>
                <a:spcPct val="60000"/>
              </a:lnSpc>
              <a:defRPr/>
            </a:pPr>
            <a:r>
              <a:rPr lang="en-US" sz="4400" dirty="0" smtClean="0">
                <a:solidFill>
                  <a:srgbClr val="195985"/>
                </a:solidFill>
                <a:effectLst>
                  <a:outerShdw blurRad="38100" dist="38100" dir="2700000" algn="tl">
                    <a:srgbClr val="000000">
                      <a:alpha val="43137"/>
                    </a:srgbClr>
                  </a:outerShdw>
                </a:effectLst>
                <a:sym typeface="Webdings" pitchFamily="18" charset="2"/>
              </a:rPr>
              <a:t>Winning at Bidding Wars</a:t>
            </a:r>
            <a:endParaRPr lang="en-US" sz="4400" dirty="0" smtClean="0">
              <a:solidFill>
                <a:srgbClr val="195985"/>
              </a:solidFill>
              <a:effectLst>
                <a:outerShdw blurRad="38100" dist="38100" dir="2700000" algn="tl">
                  <a:srgbClr val="000000">
                    <a:alpha val="43137"/>
                  </a:srgbClr>
                </a:outerShdw>
              </a:effectLst>
              <a:latin typeface="Monotype Corsiva" pitchFamily="66" charset="0"/>
            </a:endParaRPr>
          </a:p>
        </p:txBody>
      </p:sp>
      <p:pic>
        <p:nvPicPr>
          <p:cNvPr id="174093" name="AuctionFire.wmv">
            <a:hlinkClick r:id="" action="ppaction://media"/>
          </p:cNvPr>
          <p:cNvPicPr>
            <a:picLocks noRot="1" noChangeAspect="1" noChangeArrowheads="1"/>
          </p:cNvPicPr>
          <p:nvPr>
            <a:videoFile r:link="rId1"/>
          </p:nvPr>
        </p:nvPicPr>
        <p:blipFill>
          <a:blip r:embed="rId4" cstate="print"/>
          <a:srcRect/>
          <a:stretch>
            <a:fillRect/>
          </a:stretch>
        </p:blipFill>
        <p:spPr bwMode="auto">
          <a:xfrm>
            <a:off x="1143000" y="990600"/>
            <a:ext cx="6781800" cy="508635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6999" fill="hold"/>
                                        <p:tgtEl>
                                          <p:spTgt spid="17409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endCondLst>
                    <p:cond evt="onNext" delay="0">
                      <p:tgtEl>
                        <p:sldTgt/>
                      </p:tgtEl>
                    </p:cond>
                    <p:cond evt="onPrev" delay="0">
                      <p:tgtEl>
                        <p:sldTgt/>
                      </p:tgtEl>
                    </p:cond>
                  </p:endCondLst>
                </p:cTn>
                <p:tgtEl>
                  <p:spTgt spid="174093"/>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082" name="Rectangle 2"/>
          <p:cNvSpPr>
            <a:spLocks noGrp="1" noChangeArrowheads="1"/>
          </p:cNvSpPr>
          <p:nvPr>
            <p:ph type="title"/>
          </p:nvPr>
        </p:nvSpPr>
        <p:spPr>
          <a:xfrm>
            <a:off x="0" y="228600"/>
            <a:ext cx="9144000" cy="609600"/>
          </a:xfrm>
          <a:effectLst>
            <a:outerShdw dist="107763" dir="2700000" algn="ctr" rotWithShape="0">
              <a:schemeClr val="bg2"/>
            </a:outerShdw>
          </a:effectLst>
        </p:spPr>
        <p:txBody>
          <a:bodyPr lIns="0" tIns="0" rIns="0" bIns="0"/>
          <a:lstStyle/>
          <a:p>
            <a:pPr>
              <a:lnSpc>
                <a:spcPct val="60000"/>
              </a:lnSpc>
              <a:defRPr/>
            </a:pPr>
            <a:r>
              <a:rPr lang="en-US" sz="6000" dirty="0" smtClean="0">
                <a:solidFill>
                  <a:srgbClr val="195985"/>
                </a:solidFill>
                <a:sym typeface="Webdings" pitchFamily="18" charset="2"/>
              </a:rPr>
              <a:t></a:t>
            </a:r>
            <a:r>
              <a:rPr lang="en-US" sz="6000" i="1" dirty="0" smtClean="0">
                <a:solidFill>
                  <a:srgbClr val="195985"/>
                </a:solidFill>
                <a:latin typeface="Monotype Corsiva" pitchFamily="66" charset="0"/>
              </a:rPr>
              <a:t>Gourmet Adventures</a:t>
            </a:r>
            <a:endParaRPr lang="en-US" sz="6000" dirty="0" smtClean="0">
              <a:solidFill>
                <a:srgbClr val="195985"/>
              </a:solidFill>
              <a:latin typeface="Monotype Corsiva" pitchFamily="66" charset="0"/>
            </a:endParaRPr>
          </a:p>
        </p:txBody>
      </p:sp>
      <p:sp>
        <p:nvSpPr>
          <p:cNvPr id="5" name="Content Placeholder 4"/>
          <p:cNvSpPr>
            <a:spLocks noGrp="1"/>
          </p:cNvSpPr>
          <p:nvPr>
            <p:ph idx="1"/>
          </p:nvPr>
        </p:nvSpPr>
        <p:spPr>
          <a:xfrm>
            <a:off x="533400" y="1447800"/>
            <a:ext cx="8229600" cy="1905000"/>
          </a:xfrm>
        </p:spPr>
        <p:txBody>
          <a:bodyPr/>
          <a:lstStyle/>
          <a:p>
            <a:pPr>
              <a:lnSpc>
                <a:spcPct val="75000"/>
              </a:lnSpc>
              <a:spcBef>
                <a:spcPts val="600"/>
              </a:spcBef>
              <a:buFontTx/>
              <a:buNone/>
              <a:defRPr/>
            </a:pPr>
            <a:r>
              <a:rPr lang="en-US" dirty="0" smtClean="0"/>
              <a:t>The target has 3 restaurant chains:</a:t>
            </a:r>
          </a:p>
          <a:p>
            <a:pPr lvl="1">
              <a:lnSpc>
                <a:spcPct val="75000"/>
              </a:lnSpc>
              <a:spcBef>
                <a:spcPts val="600"/>
              </a:spcBef>
              <a:defRPr/>
            </a:pPr>
            <a:r>
              <a:rPr lang="en-US" b="1" dirty="0" smtClean="0">
                <a:ea typeface="+mn-ea"/>
                <a:cs typeface="+mn-cs"/>
              </a:rPr>
              <a:t>Quarters </a:t>
            </a:r>
            <a:r>
              <a:rPr lang="en-US" dirty="0" smtClean="0">
                <a:ea typeface="+mn-ea"/>
                <a:cs typeface="+mn-cs"/>
              </a:rPr>
              <a:t>is a chain of upscale steak houses.</a:t>
            </a:r>
          </a:p>
          <a:p>
            <a:pPr lvl="1">
              <a:lnSpc>
                <a:spcPct val="75000"/>
              </a:lnSpc>
              <a:spcBef>
                <a:spcPts val="600"/>
              </a:spcBef>
              <a:defRPr/>
            </a:pPr>
            <a:r>
              <a:rPr lang="en-US" b="1" dirty="0" smtClean="0">
                <a:ea typeface="+mn-ea"/>
                <a:cs typeface="+mn-cs"/>
              </a:rPr>
              <a:t>Nickels</a:t>
            </a:r>
            <a:r>
              <a:rPr lang="en-US" dirty="0" smtClean="0">
                <a:ea typeface="+mn-ea"/>
                <a:cs typeface="+mn-cs"/>
              </a:rPr>
              <a:t> are moderately priced family restaurants.</a:t>
            </a:r>
          </a:p>
          <a:p>
            <a:pPr lvl="1">
              <a:lnSpc>
                <a:spcPct val="75000"/>
              </a:lnSpc>
              <a:spcBef>
                <a:spcPts val="600"/>
              </a:spcBef>
              <a:defRPr/>
            </a:pPr>
            <a:r>
              <a:rPr lang="en-US" b="1" dirty="0" smtClean="0">
                <a:ea typeface="+mn-ea"/>
                <a:cs typeface="+mn-cs"/>
              </a:rPr>
              <a:t>Pennies Pizza</a:t>
            </a:r>
            <a:r>
              <a:rPr lang="en-US" dirty="0" smtClean="0">
                <a:ea typeface="+mn-ea"/>
                <a:cs typeface="+mn-cs"/>
              </a:rPr>
              <a:t> serves college campuses.</a:t>
            </a:r>
          </a:p>
        </p:txBody>
      </p:sp>
      <p:pic>
        <p:nvPicPr>
          <p:cNvPr id="4" name="Picture 9"/>
          <p:cNvPicPr>
            <a:picLocks noChangeAspect="1" noChangeArrowheads="1"/>
          </p:cNvPicPr>
          <p:nvPr/>
        </p:nvPicPr>
        <p:blipFill>
          <a:blip r:embed="rId3" cstate="print"/>
          <a:srcRect/>
          <a:stretch>
            <a:fillRect/>
          </a:stretch>
        </p:blipFill>
        <p:spPr bwMode="auto">
          <a:xfrm>
            <a:off x="7696200" y="3733800"/>
            <a:ext cx="1173238" cy="2438400"/>
          </a:xfrm>
          <a:prstGeom prst="rect">
            <a:avLst/>
          </a:prstGeom>
          <a:ln>
            <a:noFill/>
          </a:ln>
          <a:effectLst>
            <a:outerShdw blurRad="292100" dist="139700" dir="2700000" algn="tl" rotWithShape="0">
              <a:srgbClr val="333333">
                <a:alpha val="65000"/>
              </a:srgbClr>
            </a:outerShdw>
          </a:effectLst>
        </p:spPr>
      </p:pic>
      <p:sp>
        <p:nvSpPr>
          <p:cNvPr id="6" name="Content Placeholder 4"/>
          <p:cNvSpPr txBox="1">
            <a:spLocks/>
          </p:cNvSpPr>
          <p:nvPr/>
        </p:nvSpPr>
        <p:spPr bwMode="auto">
          <a:xfrm>
            <a:off x="533400" y="3276600"/>
            <a:ext cx="7315200" cy="2819400"/>
          </a:xfrm>
          <a:prstGeom prst="rect">
            <a:avLst/>
          </a:prstGeom>
          <a:noFill/>
          <a:ln w="9525">
            <a:noFill/>
            <a:miter lim="800000"/>
            <a:headEnd/>
            <a:tailEnd/>
          </a:ln>
        </p:spPr>
        <p:txBody>
          <a:bodyPr vert="horz" wrap="square" lIns="45720" tIns="45720" rIns="45720" bIns="45720" numCol="1" anchor="t" anchorCtr="0" compatLnSpc="1">
            <a:prstTxWarp prst="textNoShape">
              <a:avLst/>
            </a:prstTxWarp>
          </a:bodyPr>
          <a:lstStyle/>
          <a:p>
            <a:pPr marL="273050" marR="0" lvl="0" indent="-273050" algn="l" defTabSz="914400" rtl="0" eaLnBrk="1" fontAlgn="base" latinLnBrk="0" hangingPunct="1">
              <a:lnSpc>
                <a:spcPct val="75000"/>
              </a:lnSpc>
              <a:spcBef>
                <a:spcPts val="600"/>
              </a:spcBef>
              <a:spcAft>
                <a:spcPct val="0"/>
              </a:spcAft>
              <a:buClr>
                <a:srgbClr val="093757"/>
              </a:buClr>
              <a:buSzPct val="100000"/>
              <a:buFontTx/>
              <a:buNone/>
              <a:tabLst/>
              <a:defRPr/>
            </a:pPr>
            <a:r>
              <a:rPr kumimoji="0" lang="en-US" sz="3200" b="1" i="0" u="none" strike="noStrike" kern="0" cap="none" spc="0" normalizeH="0" baseline="0" noProof="0" dirty="0" smtClean="0">
                <a:ln>
                  <a:noFill/>
                </a:ln>
                <a:solidFill>
                  <a:srgbClr val="093757"/>
                </a:solidFill>
                <a:effectLst/>
                <a:uLnTx/>
                <a:uFillTx/>
                <a:latin typeface="+mn-lt"/>
                <a:ea typeface="+mn-lt"/>
                <a:cs typeface="+mn-lt"/>
              </a:rPr>
              <a:t>Valuation:</a:t>
            </a:r>
          </a:p>
          <a:p>
            <a:pPr marL="557213" marR="0" lvl="1" indent="-228600" algn="l" defTabSz="914400" rtl="0" eaLnBrk="1" fontAlgn="base" latinLnBrk="0" hangingPunct="1">
              <a:lnSpc>
                <a:spcPct val="75000"/>
              </a:lnSpc>
              <a:spcBef>
                <a:spcPts val="600"/>
              </a:spcBef>
              <a:spcAft>
                <a:spcPct val="0"/>
              </a:spcAft>
              <a:buClr>
                <a:srgbClr val="2073AC"/>
              </a:buClr>
              <a:buSzPct val="100000"/>
              <a:buFont typeface="Wingdings" pitchFamily="2" charset="2"/>
              <a:buChar char="§"/>
              <a:tabLst/>
              <a:defRPr/>
            </a:pPr>
            <a:r>
              <a:rPr kumimoji="0" lang="en-US" sz="2800" b="0" i="0" u="none" strike="noStrike" kern="0" cap="none" spc="0" normalizeH="0" baseline="0" noProof="0" dirty="0" smtClean="0">
                <a:ln>
                  <a:noFill/>
                </a:ln>
                <a:solidFill>
                  <a:srgbClr val="093757"/>
                </a:solidFill>
                <a:effectLst/>
                <a:uLnTx/>
                <a:uFillTx/>
                <a:latin typeface="+mn-lt"/>
                <a:ea typeface="+mn-lt"/>
                <a:cs typeface="+mn-lt"/>
              </a:rPr>
              <a:t>The firm (jar) is 500 ml in size</a:t>
            </a:r>
          </a:p>
          <a:p>
            <a:pPr marL="557213" marR="0" lvl="1" indent="-228600" algn="l" defTabSz="914400" rtl="0" eaLnBrk="1" fontAlgn="base" latinLnBrk="0" hangingPunct="1">
              <a:lnSpc>
                <a:spcPct val="75000"/>
              </a:lnSpc>
              <a:spcBef>
                <a:spcPts val="600"/>
              </a:spcBef>
              <a:spcAft>
                <a:spcPct val="0"/>
              </a:spcAft>
              <a:buClr>
                <a:srgbClr val="2073AC"/>
              </a:buClr>
              <a:buSzPct val="100000"/>
              <a:buFont typeface="Wingdings" pitchFamily="2" charset="2"/>
              <a:buChar char="§"/>
              <a:tabLst/>
              <a:defRPr/>
            </a:pPr>
            <a:r>
              <a:rPr kumimoji="0" lang="en-US" sz="2800" b="0" i="0" u="none" strike="noStrike" kern="0" cap="none" spc="0" normalizeH="0" baseline="0" noProof="0" dirty="0" smtClean="0">
                <a:ln>
                  <a:noFill/>
                </a:ln>
                <a:solidFill>
                  <a:srgbClr val="093757"/>
                </a:solidFill>
                <a:effectLst/>
                <a:uLnTx/>
                <a:uFillTx/>
                <a:latin typeface="+mn-lt"/>
                <a:ea typeface="+mn-lt"/>
                <a:cs typeface="+mn-lt"/>
              </a:rPr>
              <a:t>9 ml of </a:t>
            </a:r>
            <a:r>
              <a:rPr kumimoji="0" lang="en-US" sz="2800" b="1" i="1" u="none" strike="noStrike" kern="0" cap="none" spc="0" normalizeH="0" baseline="0" noProof="0" dirty="0" smtClean="0">
                <a:ln>
                  <a:noFill/>
                </a:ln>
                <a:solidFill>
                  <a:srgbClr val="093757"/>
                </a:solidFill>
                <a:effectLst/>
                <a:uLnTx/>
                <a:uFillTx/>
                <a:latin typeface="+mn-lt"/>
                <a:ea typeface="+mn-lt"/>
                <a:cs typeface="+mn-lt"/>
              </a:rPr>
              <a:t>quarters</a:t>
            </a:r>
            <a:r>
              <a:rPr kumimoji="0" lang="en-US" sz="2800" b="0" i="0" u="none" strike="noStrike" kern="0" cap="none" spc="0" normalizeH="0" baseline="0" noProof="0" dirty="0" smtClean="0">
                <a:ln>
                  <a:noFill/>
                </a:ln>
                <a:solidFill>
                  <a:srgbClr val="093757"/>
                </a:solidFill>
                <a:effectLst/>
                <a:uLnTx/>
                <a:uFillTx/>
                <a:latin typeface="+mn-lt"/>
                <a:ea typeface="+mn-lt"/>
                <a:cs typeface="+mn-lt"/>
              </a:rPr>
              <a:t> generates $2.00 of NPV</a:t>
            </a:r>
          </a:p>
          <a:p>
            <a:pPr marL="557213" marR="0" lvl="1" indent="-228600" algn="l" defTabSz="914400" rtl="0" eaLnBrk="1" fontAlgn="base" latinLnBrk="0" hangingPunct="1">
              <a:lnSpc>
                <a:spcPct val="75000"/>
              </a:lnSpc>
              <a:spcBef>
                <a:spcPts val="600"/>
              </a:spcBef>
              <a:spcAft>
                <a:spcPct val="0"/>
              </a:spcAft>
              <a:buClr>
                <a:srgbClr val="2073AC"/>
              </a:buClr>
              <a:buSzPct val="100000"/>
              <a:buFont typeface="Wingdings" pitchFamily="2" charset="2"/>
              <a:buChar char="§"/>
              <a:tabLst/>
              <a:defRPr/>
            </a:pPr>
            <a:r>
              <a:rPr kumimoji="0" lang="en-US" sz="2800" b="0" i="0" u="none" strike="noStrike" kern="0" cap="none" spc="0" normalizeH="0" baseline="0" noProof="0" dirty="0" smtClean="0">
                <a:ln>
                  <a:noFill/>
                </a:ln>
                <a:solidFill>
                  <a:srgbClr val="093757"/>
                </a:solidFill>
                <a:effectLst/>
                <a:uLnTx/>
                <a:uFillTx/>
                <a:latin typeface="+mn-lt"/>
                <a:ea typeface="+mn-lt"/>
                <a:cs typeface="+mn-lt"/>
              </a:rPr>
              <a:t>12 ml of </a:t>
            </a:r>
            <a:r>
              <a:rPr kumimoji="0" lang="en-US" sz="2800" b="1" i="1" u="none" strike="noStrike" kern="0" cap="none" spc="0" normalizeH="0" baseline="0" noProof="0" dirty="0" smtClean="0">
                <a:ln>
                  <a:noFill/>
                </a:ln>
                <a:solidFill>
                  <a:srgbClr val="093757"/>
                </a:solidFill>
                <a:effectLst/>
                <a:uLnTx/>
                <a:uFillTx/>
                <a:latin typeface="+mn-lt"/>
                <a:ea typeface="+mn-lt"/>
                <a:cs typeface="+mn-lt"/>
              </a:rPr>
              <a:t>nickels</a:t>
            </a:r>
            <a:r>
              <a:rPr kumimoji="0" lang="en-US" sz="2800" b="0" i="0" u="none" strike="noStrike" kern="0" cap="none" spc="0" normalizeH="0" baseline="0" noProof="0" dirty="0" smtClean="0">
                <a:ln>
                  <a:noFill/>
                </a:ln>
                <a:solidFill>
                  <a:srgbClr val="093757"/>
                </a:solidFill>
                <a:effectLst/>
                <a:uLnTx/>
                <a:uFillTx/>
                <a:latin typeface="+mn-lt"/>
                <a:ea typeface="+mn-lt"/>
                <a:cs typeface="+mn-lt"/>
              </a:rPr>
              <a:t> generates 50¢ of NPV</a:t>
            </a:r>
          </a:p>
          <a:p>
            <a:pPr marL="557213" marR="0" lvl="1" indent="-228600" algn="l" defTabSz="914400" rtl="0" eaLnBrk="1" fontAlgn="base" latinLnBrk="0" hangingPunct="1">
              <a:lnSpc>
                <a:spcPct val="75000"/>
              </a:lnSpc>
              <a:spcBef>
                <a:spcPts val="600"/>
              </a:spcBef>
              <a:spcAft>
                <a:spcPct val="0"/>
              </a:spcAft>
              <a:buClr>
                <a:srgbClr val="2073AC"/>
              </a:buClr>
              <a:buSzPct val="100000"/>
              <a:buFont typeface="Wingdings" pitchFamily="2" charset="2"/>
              <a:buChar char="§"/>
              <a:tabLst/>
              <a:defRPr/>
            </a:pPr>
            <a:r>
              <a:rPr kumimoji="0" lang="en-US" sz="2800" b="0" i="0" u="none" strike="noStrike" kern="0" cap="none" spc="0" normalizeH="0" baseline="0" noProof="0" dirty="0" smtClean="0">
                <a:ln>
                  <a:noFill/>
                </a:ln>
                <a:solidFill>
                  <a:srgbClr val="093757"/>
                </a:solidFill>
                <a:effectLst/>
                <a:uLnTx/>
                <a:uFillTx/>
                <a:latin typeface="+mn-lt"/>
                <a:ea typeface="+mn-lt"/>
                <a:cs typeface="+mn-lt"/>
              </a:rPr>
              <a:t>20 ml of </a:t>
            </a:r>
            <a:r>
              <a:rPr kumimoji="0" lang="en-US" sz="2800" b="1" i="1" u="none" strike="noStrike" kern="0" cap="none" spc="0" normalizeH="0" baseline="0" noProof="0" dirty="0" smtClean="0">
                <a:ln>
                  <a:noFill/>
                </a:ln>
                <a:solidFill>
                  <a:srgbClr val="093757"/>
                </a:solidFill>
                <a:effectLst/>
                <a:uLnTx/>
                <a:uFillTx/>
                <a:latin typeface="+mn-lt"/>
                <a:ea typeface="+mn-lt"/>
                <a:cs typeface="+mn-lt"/>
              </a:rPr>
              <a:t>pennies</a:t>
            </a:r>
            <a:r>
              <a:rPr kumimoji="0" lang="en-US" sz="2800" b="0" i="0" u="none" strike="noStrike" kern="0" cap="none" spc="0" normalizeH="0" baseline="0" noProof="0" dirty="0" smtClean="0">
                <a:ln>
                  <a:noFill/>
                </a:ln>
                <a:solidFill>
                  <a:srgbClr val="093757"/>
                </a:solidFill>
                <a:effectLst/>
                <a:uLnTx/>
                <a:uFillTx/>
                <a:latin typeface="+mn-lt"/>
                <a:ea typeface="+mn-lt"/>
                <a:cs typeface="+mn-lt"/>
              </a:rPr>
              <a:t> generates 25¢ of NPV</a:t>
            </a:r>
          </a:p>
          <a:p>
            <a:pPr marL="557213" marR="0" lvl="1" indent="-228600" algn="l" defTabSz="914400" rtl="0" eaLnBrk="1" fontAlgn="base" latinLnBrk="0" hangingPunct="1">
              <a:lnSpc>
                <a:spcPct val="75000"/>
              </a:lnSpc>
              <a:spcBef>
                <a:spcPts val="600"/>
              </a:spcBef>
              <a:spcAft>
                <a:spcPct val="0"/>
              </a:spcAft>
              <a:buClr>
                <a:srgbClr val="2073AC"/>
              </a:buClr>
              <a:buSzPct val="100000"/>
              <a:buFont typeface="Wingdings" pitchFamily="2" charset="2"/>
              <a:buChar char="§"/>
              <a:tabLst/>
              <a:defRPr/>
            </a:pPr>
            <a:r>
              <a:rPr kumimoji="0" lang="en-US" sz="2800" b="1" i="0" u="none" strike="noStrike" kern="0" cap="none" spc="0" normalizeH="0" baseline="0" noProof="0" dirty="0" smtClean="0">
                <a:ln>
                  <a:noFill/>
                </a:ln>
                <a:solidFill>
                  <a:srgbClr val="093757"/>
                </a:solidFill>
                <a:effectLst/>
                <a:uLnTx/>
                <a:uFillTx/>
                <a:latin typeface="+mn-lt"/>
                <a:ea typeface="+mn-lt"/>
                <a:cs typeface="+mn-lt"/>
              </a:rPr>
              <a:t>Air </a:t>
            </a:r>
            <a:r>
              <a:rPr kumimoji="0" lang="en-US" sz="2800" b="0" i="0" u="none" strike="noStrike" kern="0" cap="none" spc="0" normalizeH="0" baseline="0" noProof="0" dirty="0" smtClean="0">
                <a:ln>
                  <a:noFill/>
                </a:ln>
                <a:solidFill>
                  <a:srgbClr val="093757"/>
                </a:solidFill>
                <a:effectLst/>
                <a:uLnTx/>
                <a:uFillTx/>
                <a:latin typeface="+mn-lt"/>
                <a:ea typeface="+mn-lt"/>
                <a:cs typeface="+mn-lt"/>
              </a:rPr>
              <a:t>= Corp overhead (Worthless to buyer)</a:t>
            </a:r>
          </a:p>
          <a:p>
            <a:pPr marL="557213" marR="0" lvl="1" indent="-228600" algn="l" defTabSz="914400" rtl="0" eaLnBrk="1" fontAlgn="base" latinLnBrk="0" hangingPunct="1">
              <a:lnSpc>
                <a:spcPct val="75000"/>
              </a:lnSpc>
              <a:spcBef>
                <a:spcPts val="600"/>
              </a:spcBef>
              <a:spcAft>
                <a:spcPct val="0"/>
              </a:spcAft>
              <a:buClr>
                <a:srgbClr val="2073AC"/>
              </a:buClr>
              <a:buSzPct val="100000"/>
              <a:buFont typeface="Wingdings" pitchFamily="2" charset="2"/>
              <a:buChar char="§"/>
              <a:tabLst/>
              <a:defRPr/>
            </a:pPr>
            <a:r>
              <a:rPr lang="en-US" sz="2800" b="1" kern="0" dirty="0" smtClean="0">
                <a:solidFill>
                  <a:srgbClr val="093757"/>
                </a:solidFill>
                <a:latin typeface="+mn-lt"/>
                <a:ea typeface="+mn-lt"/>
                <a:cs typeface="+mn-lt"/>
              </a:rPr>
              <a:t>Rules</a:t>
            </a:r>
            <a:r>
              <a:rPr lang="en-US" sz="2800" kern="0" dirty="0" smtClean="0">
                <a:solidFill>
                  <a:srgbClr val="093757"/>
                </a:solidFill>
                <a:latin typeface="+mn-lt"/>
                <a:ea typeface="+mn-lt"/>
                <a:cs typeface="+mn-lt"/>
              </a:rPr>
              <a:t>: Don’t lift or shake the company!</a:t>
            </a:r>
            <a:endParaRPr kumimoji="0" lang="en-US" sz="2800" b="0" i="0" u="none" strike="noStrike" kern="0" cap="none" spc="0" normalizeH="0" baseline="0" noProof="0" dirty="0">
              <a:ln>
                <a:noFill/>
              </a:ln>
              <a:solidFill>
                <a:srgbClr val="093757"/>
              </a:solidFill>
              <a:effectLst/>
              <a:uLnTx/>
              <a:uFillTx/>
              <a:latin typeface="+mn-lt"/>
              <a:ea typeface="+mn-lt"/>
              <a:cs typeface="+mn-lt"/>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2"/>
          <p:cNvSpPr>
            <a:spLocks noGrp="1" noChangeArrowheads="1"/>
          </p:cNvSpPr>
          <p:nvPr>
            <p:ph type="title"/>
          </p:nvPr>
        </p:nvSpPr>
        <p:spPr>
          <a:xfrm>
            <a:off x="685800" y="76200"/>
            <a:ext cx="7772400" cy="762000"/>
          </a:xfrm>
        </p:spPr>
        <p:txBody>
          <a:bodyPr/>
          <a:lstStyle/>
          <a:p>
            <a:pPr>
              <a:defRPr/>
            </a:pPr>
            <a:r>
              <a:rPr lang="en-US" dirty="0" smtClean="0">
                <a:solidFill>
                  <a:srgbClr val="195985"/>
                </a:solidFill>
              </a:rPr>
              <a:t>The Winners’ Curse in Oil</a:t>
            </a:r>
          </a:p>
        </p:txBody>
      </p:sp>
      <p:pic>
        <p:nvPicPr>
          <p:cNvPr id="24579" name="Picture 8" descr="WinnersCurse1"/>
          <p:cNvPicPr>
            <a:picLocks noChangeAspect="1" noChangeArrowheads="1"/>
          </p:cNvPicPr>
          <p:nvPr/>
        </p:nvPicPr>
        <p:blipFill>
          <a:blip r:embed="rId3" cstate="print"/>
          <a:srcRect/>
          <a:stretch>
            <a:fillRect/>
          </a:stretch>
        </p:blipFill>
        <p:spPr bwMode="auto">
          <a:xfrm>
            <a:off x="1621971" y="838200"/>
            <a:ext cx="5921829" cy="518160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a:xfrm>
            <a:off x="685800" y="76200"/>
            <a:ext cx="7772400" cy="762000"/>
          </a:xfrm>
        </p:spPr>
        <p:txBody>
          <a:bodyPr/>
          <a:lstStyle/>
          <a:p>
            <a:pPr>
              <a:defRPr/>
            </a:pPr>
            <a:r>
              <a:rPr lang="en-US" dirty="0" smtClean="0">
                <a:solidFill>
                  <a:srgbClr val="195985"/>
                </a:solidFill>
              </a:rPr>
              <a:t>The Winners’ Curse</a:t>
            </a:r>
          </a:p>
        </p:txBody>
      </p:sp>
      <p:sp>
        <p:nvSpPr>
          <p:cNvPr id="25603" name="Rectangle 3"/>
          <p:cNvSpPr>
            <a:spLocks noGrp="1" noChangeArrowheads="1"/>
          </p:cNvSpPr>
          <p:nvPr>
            <p:ph type="body" sz="half" idx="1"/>
          </p:nvPr>
        </p:nvSpPr>
        <p:spPr>
          <a:xfrm>
            <a:off x="228600" y="1143000"/>
            <a:ext cx="5105400" cy="3657600"/>
          </a:xfrm>
        </p:spPr>
        <p:txBody>
          <a:bodyPr lIns="0" rIns="0"/>
          <a:lstStyle/>
          <a:p>
            <a:pPr>
              <a:lnSpc>
                <a:spcPct val="75000"/>
              </a:lnSpc>
              <a:spcBef>
                <a:spcPct val="40000"/>
              </a:spcBef>
              <a:buFontTx/>
              <a:buNone/>
            </a:pPr>
            <a:r>
              <a:rPr lang="en-US" dirty="0" smtClean="0"/>
              <a:t>1.	Bidders develop estimates of the target’s value based on imperfect information.</a:t>
            </a:r>
          </a:p>
          <a:p>
            <a:pPr>
              <a:lnSpc>
                <a:spcPct val="75000"/>
              </a:lnSpc>
              <a:spcBef>
                <a:spcPct val="40000"/>
              </a:spcBef>
              <a:buFontTx/>
              <a:buNone/>
            </a:pPr>
            <a:r>
              <a:rPr lang="en-US" dirty="0" smtClean="0"/>
              <a:t>2.	Firms submit bids based on their evaluations.</a:t>
            </a:r>
          </a:p>
          <a:p>
            <a:pPr>
              <a:lnSpc>
                <a:spcPct val="75000"/>
              </a:lnSpc>
              <a:spcBef>
                <a:spcPct val="40000"/>
              </a:spcBef>
              <a:buFontTx/>
              <a:buNone/>
            </a:pPr>
            <a:r>
              <a:rPr lang="en-US" dirty="0" smtClean="0"/>
              <a:t>3.	Estimates are distributed around the true value.</a:t>
            </a:r>
          </a:p>
          <a:p>
            <a:pPr>
              <a:lnSpc>
                <a:spcPct val="75000"/>
              </a:lnSpc>
              <a:spcBef>
                <a:spcPct val="40000"/>
              </a:spcBef>
              <a:buFontTx/>
              <a:buNone/>
            </a:pPr>
            <a:r>
              <a:rPr lang="en-US" dirty="0" smtClean="0"/>
              <a:t>4.</a:t>
            </a:r>
            <a:r>
              <a:rPr lang="en-US" i="1" dirty="0" smtClean="0"/>
              <a:t>Winner’s</a:t>
            </a:r>
            <a:r>
              <a:rPr lang="en-US" dirty="0" smtClean="0"/>
              <a:t> bid is above the true value -- to </a:t>
            </a:r>
            <a:r>
              <a:rPr lang="en-US" i="1" dirty="0" smtClean="0"/>
              <a:t>win</a:t>
            </a:r>
            <a:r>
              <a:rPr lang="en-US" dirty="0" smtClean="0"/>
              <a:t> is to be </a:t>
            </a:r>
            <a:r>
              <a:rPr lang="en-US" i="1" dirty="0" smtClean="0"/>
              <a:t>cursed</a:t>
            </a:r>
            <a:r>
              <a:rPr lang="en-US" dirty="0" smtClean="0"/>
              <a:t>.</a:t>
            </a:r>
          </a:p>
        </p:txBody>
      </p:sp>
      <p:grpSp>
        <p:nvGrpSpPr>
          <p:cNvPr id="2" name="Group 4"/>
          <p:cNvGrpSpPr>
            <a:grpSpLocks/>
          </p:cNvGrpSpPr>
          <p:nvPr/>
        </p:nvGrpSpPr>
        <p:grpSpPr bwMode="auto">
          <a:xfrm>
            <a:off x="5105400" y="1065213"/>
            <a:ext cx="4260220" cy="2107055"/>
            <a:chOff x="336" y="1200"/>
            <a:chExt cx="2856" cy="1498"/>
          </a:xfrm>
        </p:grpSpPr>
        <p:sp>
          <p:nvSpPr>
            <p:cNvPr id="25617" name="Line 5"/>
            <p:cNvSpPr>
              <a:spLocks noChangeShapeType="1"/>
            </p:cNvSpPr>
            <p:nvPr/>
          </p:nvSpPr>
          <p:spPr bwMode="auto">
            <a:xfrm>
              <a:off x="336" y="2496"/>
              <a:ext cx="2496" cy="0"/>
            </a:xfrm>
            <a:prstGeom prst="line">
              <a:avLst/>
            </a:prstGeom>
            <a:noFill/>
            <a:ln w="22225">
              <a:solidFill>
                <a:schemeClr val="tx1"/>
              </a:solidFill>
              <a:round/>
              <a:headEnd/>
              <a:tailEnd/>
            </a:ln>
          </p:spPr>
          <p:txBody>
            <a:bodyPr wrap="none" anchor="ctr"/>
            <a:lstStyle/>
            <a:p>
              <a:endParaRPr lang="en-US" sz="1600">
                <a:solidFill>
                  <a:srgbClr val="093757"/>
                </a:solidFill>
                <a:latin typeface="+mn-lt"/>
              </a:endParaRPr>
            </a:p>
          </p:txBody>
        </p:sp>
        <p:sp>
          <p:nvSpPr>
            <p:cNvPr id="25618" name="Line 6"/>
            <p:cNvSpPr>
              <a:spLocks noChangeShapeType="1"/>
            </p:cNvSpPr>
            <p:nvPr/>
          </p:nvSpPr>
          <p:spPr bwMode="auto">
            <a:xfrm flipV="1">
              <a:off x="1632" y="1536"/>
              <a:ext cx="0" cy="960"/>
            </a:xfrm>
            <a:prstGeom prst="line">
              <a:avLst/>
            </a:prstGeom>
            <a:noFill/>
            <a:ln w="22225">
              <a:solidFill>
                <a:schemeClr val="tx1"/>
              </a:solidFill>
              <a:round/>
              <a:headEnd/>
              <a:tailEnd/>
            </a:ln>
          </p:spPr>
          <p:txBody>
            <a:bodyPr wrap="none" anchor="ctr"/>
            <a:lstStyle/>
            <a:p>
              <a:endParaRPr lang="en-US" sz="1600">
                <a:solidFill>
                  <a:srgbClr val="093757"/>
                </a:solidFill>
                <a:latin typeface="+mn-lt"/>
              </a:endParaRPr>
            </a:p>
          </p:txBody>
        </p:sp>
        <p:sp>
          <p:nvSpPr>
            <p:cNvPr id="25619" name="Text Box 7"/>
            <p:cNvSpPr txBox="1">
              <a:spLocks noChangeArrowheads="1"/>
            </p:cNvSpPr>
            <p:nvPr/>
          </p:nvSpPr>
          <p:spPr bwMode="auto">
            <a:xfrm>
              <a:off x="1200" y="2457"/>
              <a:ext cx="912" cy="241"/>
            </a:xfrm>
            <a:prstGeom prst="rect">
              <a:avLst/>
            </a:prstGeom>
            <a:noFill/>
            <a:ln w="22225">
              <a:noFill/>
              <a:miter lim="800000"/>
              <a:headEnd/>
              <a:tailEnd/>
            </a:ln>
          </p:spPr>
          <p:txBody>
            <a:bodyPr>
              <a:spAutoFit/>
            </a:bodyPr>
            <a:lstStyle/>
            <a:p>
              <a:pPr>
                <a:spcBef>
                  <a:spcPct val="50000"/>
                </a:spcBef>
              </a:pPr>
              <a:r>
                <a:rPr lang="en-US" sz="1600" b="1">
                  <a:solidFill>
                    <a:srgbClr val="093757"/>
                  </a:solidFill>
                  <a:latin typeface="+mn-lt"/>
                </a:rPr>
                <a:t>Actual Value</a:t>
              </a:r>
            </a:p>
          </p:txBody>
        </p:sp>
        <p:sp>
          <p:nvSpPr>
            <p:cNvPr id="25620" name="Freeform 8"/>
            <p:cNvSpPr>
              <a:spLocks/>
            </p:cNvSpPr>
            <p:nvPr/>
          </p:nvSpPr>
          <p:spPr bwMode="auto">
            <a:xfrm>
              <a:off x="336" y="1520"/>
              <a:ext cx="2448" cy="976"/>
            </a:xfrm>
            <a:custGeom>
              <a:avLst/>
              <a:gdLst>
                <a:gd name="T0" fmla="*/ 0 w 2448"/>
                <a:gd name="T1" fmla="*/ 920 h 976"/>
                <a:gd name="T2" fmla="*/ 384 w 2448"/>
                <a:gd name="T3" fmla="*/ 824 h 976"/>
                <a:gd name="T4" fmla="*/ 1296 w 2448"/>
                <a:gd name="T5" fmla="*/ 8 h 976"/>
                <a:gd name="T6" fmla="*/ 2112 w 2448"/>
                <a:gd name="T7" fmla="*/ 776 h 976"/>
                <a:gd name="T8" fmla="*/ 2448 w 2448"/>
                <a:gd name="T9" fmla="*/ 920 h 976"/>
                <a:gd name="T10" fmla="*/ 0 60000 65536"/>
                <a:gd name="T11" fmla="*/ 0 60000 65536"/>
                <a:gd name="T12" fmla="*/ 0 60000 65536"/>
                <a:gd name="T13" fmla="*/ 0 60000 65536"/>
                <a:gd name="T14" fmla="*/ 0 60000 65536"/>
                <a:gd name="T15" fmla="*/ 0 w 2448"/>
                <a:gd name="T16" fmla="*/ 0 h 976"/>
                <a:gd name="T17" fmla="*/ 2448 w 2448"/>
                <a:gd name="T18" fmla="*/ 976 h 976"/>
              </a:gdLst>
              <a:ahLst/>
              <a:cxnLst>
                <a:cxn ang="T10">
                  <a:pos x="T0" y="T1"/>
                </a:cxn>
                <a:cxn ang="T11">
                  <a:pos x="T2" y="T3"/>
                </a:cxn>
                <a:cxn ang="T12">
                  <a:pos x="T4" y="T5"/>
                </a:cxn>
                <a:cxn ang="T13">
                  <a:pos x="T6" y="T7"/>
                </a:cxn>
                <a:cxn ang="T14">
                  <a:pos x="T8" y="T9"/>
                </a:cxn>
              </a:cxnLst>
              <a:rect l="T15" t="T16" r="T17" b="T18"/>
              <a:pathLst>
                <a:path w="2448" h="976">
                  <a:moveTo>
                    <a:pt x="0" y="920"/>
                  </a:moveTo>
                  <a:cubicBezTo>
                    <a:pt x="84" y="948"/>
                    <a:pt x="168" y="976"/>
                    <a:pt x="384" y="824"/>
                  </a:cubicBezTo>
                  <a:cubicBezTo>
                    <a:pt x="600" y="672"/>
                    <a:pt x="1008" y="16"/>
                    <a:pt x="1296" y="8"/>
                  </a:cubicBezTo>
                  <a:cubicBezTo>
                    <a:pt x="1584" y="0"/>
                    <a:pt x="1920" y="624"/>
                    <a:pt x="2112" y="776"/>
                  </a:cubicBezTo>
                  <a:cubicBezTo>
                    <a:pt x="2304" y="928"/>
                    <a:pt x="2376" y="924"/>
                    <a:pt x="2448" y="920"/>
                  </a:cubicBezTo>
                </a:path>
              </a:pathLst>
            </a:custGeom>
            <a:noFill/>
            <a:ln w="22225">
              <a:solidFill>
                <a:schemeClr val="tx1"/>
              </a:solidFill>
              <a:round/>
              <a:headEnd/>
              <a:tailEnd/>
            </a:ln>
          </p:spPr>
          <p:txBody>
            <a:bodyPr wrap="none" anchor="ctr"/>
            <a:lstStyle/>
            <a:p>
              <a:endParaRPr lang="en-US" sz="1600">
                <a:solidFill>
                  <a:srgbClr val="093757"/>
                </a:solidFill>
                <a:latin typeface="+mn-lt"/>
              </a:endParaRPr>
            </a:p>
          </p:txBody>
        </p:sp>
        <p:sp>
          <p:nvSpPr>
            <p:cNvPr id="25621" name="Text Box 9"/>
            <p:cNvSpPr txBox="1">
              <a:spLocks noChangeArrowheads="1"/>
            </p:cNvSpPr>
            <p:nvPr/>
          </p:nvSpPr>
          <p:spPr bwMode="auto">
            <a:xfrm>
              <a:off x="383" y="1200"/>
              <a:ext cx="2497" cy="328"/>
            </a:xfrm>
            <a:prstGeom prst="rect">
              <a:avLst/>
            </a:prstGeom>
            <a:noFill/>
            <a:ln w="22225">
              <a:noFill/>
              <a:miter lim="800000"/>
              <a:headEnd/>
              <a:tailEnd/>
            </a:ln>
          </p:spPr>
          <p:txBody>
            <a:bodyPr>
              <a:spAutoFit/>
            </a:bodyPr>
            <a:lstStyle/>
            <a:p>
              <a:pPr>
                <a:spcBef>
                  <a:spcPct val="50000"/>
                </a:spcBef>
              </a:pPr>
              <a:r>
                <a:rPr lang="en-US" sz="2400" b="1" dirty="0">
                  <a:solidFill>
                    <a:srgbClr val="093757"/>
                  </a:solidFill>
                  <a:latin typeface="+mn-lt"/>
                </a:rPr>
                <a:t>Distribution of Estimates</a:t>
              </a:r>
            </a:p>
          </p:txBody>
        </p:sp>
        <p:grpSp>
          <p:nvGrpSpPr>
            <p:cNvPr id="3" name="Group 10"/>
            <p:cNvGrpSpPr>
              <a:grpSpLocks/>
            </p:cNvGrpSpPr>
            <p:nvPr/>
          </p:nvGrpSpPr>
          <p:grpSpPr bwMode="auto">
            <a:xfrm rot="-2505333">
              <a:off x="2278" y="1597"/>
              <a:ext cx="914" cy="656"/>
              <a:chOff x="2181" y="1786"/>
              <a:chExt cx="914" cy="656"/>
            </a:xfrm>
          </p:grpSpPr>
          <p:sp>
            <p:nvSpPr>
              <p:cNvPr id="25623" name="Text Box 11"/>
              <p:cNvSpPr txBox="1">
                <a:spLocks noChangeArrowheads="1"/>
              </p:cNvSpPr>
              <p:nvPr/>
            </p:nvSpPr>
            <p:spPr bwMode="auto">
              <a:xfrm>
                <a:off x="2181" y="1786"/>
                <a:ext cx="190" cy="656"/>
              </a:xfrm>
              <a:prstGeom prst="rect">
                <a:avLst/>
              </a:prstGeom>
              <a:noFill/>
              <a:ln w="22225">
                <a:noFill/>
                <a:miter lim="800000"/>
                <a:headEnd/>
                <a:tailEnd/>
              </a:ln>
            </p:spPr>
            <p:txBody>
              <a:bodyPr>
                <a:spAutoFit/>
              </a:bodyPr>
              <a:lstStyle/>
              <a:p>
                <a:pPr>
                  <a:spcBef>
                    <a:spcPct val="50000"/>
                  </a:spcBef>
                </a:pPr>
                <a:r>
                  <a:rPr lang="en-US" sz="5400">
                    <a:solidFill>
                      <a:srgbClr val="093757"/>
                    </a:solidFill>
                    <a:latin typeface="+mn-lt"/>
                  </a:rPr>
                  <a:t>}</a:t>
                </a:r>
                <a:endParaRPr lang="en-US" sz="2400">
                  <a:solidFill>
                    <a:srgbClr val="093757"/>
                  </a:solidFill>
                  <a:latin typeface="+mn-lt"/>
                </a:endParaRPr>
              </a:p>
            </p:txBody>
          </p:sp>
          <p:sp>
            <p:nvSpPr>
              <p:cNvPr id="25624" name="Rectangle 12"/>
              <p:cNvSpPr>
                <a:spLocks noChangeArrowheads="1"/>
              </p:cNvSpPr>
              <p:nvPr/>
            </p:nvSpPr>
            <p:spPr bwMode="auto">
              <a:xfrm>
                <a:off x="2291" y="1940"/>
                <a:ext cx="804" cy="284"/>
              </a:xfrm>
              <a:prstGeom prst="rect">
                <a:avLst/>
              </a:prstGeom>
              <a:noFill/>
              <a:ln w="22225">
                <a:noFill/>
                <a:miter lim="800000"/>
                <a:headEnd/>
                <a:tailEnd/>
              </a:ln>
            </p:spPr>
            <p:txBody>
              <a:bodyPr wrap="none">
                <a:spAutoFit/>
              </a:bodyPr>
              <a:lstStyle/>
              <a:p>
                <a:pPr algn="l">
                  <a:spcBef>
                    <a:spcPct val="50000"/>
                  </a:spcBef>
                </a:pPr>
                <a:r>
                  <a:rPr lang="en-US" sz="2000" dirty="0">
                    <a:solidFill>
                      <a:srgbClr val="093757"/>
                    </a:solidFill>
                    <a:latin typeface="+mn-lt"/>
                  </a:rPr>
                  <a:t>“winner”</a:t>
                </a:r>
              </a:p>
            </p:txBody>
          </p:sp>
        </p:grpSp>
      </p:grpSp>
      <p:grpSp>
        <p:nvGrpSpPr>
          <p:cNvPr id="4" name="Group 29"/>
          <p:cNvGrpSpPr>
            <a:grpSpLocks/>
          </p:cNvGrpSpPr>
          <p:nvPr/>
        </p:nvGrpSpPr>
        <p:grpSpPr bwMode="auto">
          <a:xfrm>
            <a:off x="236537" y="4114804"/>
            <a:ext cx="9144000" cy="2058988"/>
            <a:chOff x="149" y="2592"/>
            <a:chExt cx="5760" cy="1297"/>
          </a:xfrm>
        </p:grpSpPr>
        <p:grpSp>
          <p:nvGrpSpPr>
            <p:cNvPr id="5" name="Group 13"/>
            <p:cNvGrpSpPr>
              <a:grpSpLocks/>
            </p:cNvGrpSpPr>
            <p:nvPr/>
          </p:nvGrpSpPr>
          <p:grpSpPr bwMode="auto">
            <a:xfrm>
              <a:off x="3216" y="2592"/>
              <a:ext cx="2693" cy="1297"/>
              <a:chOff x="336" y="2576"/>
              <a:chExt cx="2866" cy="1464"/>
            </a:xfrm>
          </p:grpSpPr>
          <p:sp>
            <p:nvSpPr>
              <p:cNvPr id="25608" name="Line 14"/>
              <p:cNvSpPr>
                <a:spLocks noChangeShapeType="1"/>
              </p:cNvSpPr>
              <p:nvPr/>
            </p:nvSpPr>
            <p:spPr bwMode="auto">
              <a:xfrm>
                <a:off x="336" y="3816"/>
                <a:ext cx="2496" cy="0"/>
              </a:xfrm>
              <a:prstGeom prst="line">
                <a:avLst/>
              </a:prstGeom>
              <a:noFill/>
              <a:ln w="22225">
                <a:solidFill>
                  <a:schemeClr val="tx1"/>
                </a:solidFill>
                <a:round/>
                <a:headEnd/>
                <a:tailEnd/>
              </a:ln>
            </p:spPr>
            <p:txBody>
              <a:bodyPr wrap="none" anchor="ctr"/>
              <a:lstStyle/>
              <a:p>
                <a:endParaRPr lang="en-US">
                  <a:solidFill>
                    <a:srgbClr val="093757"/>
                  </a:solidFill>
                  <a:latin typeface="+mn-lt"/>
                </a:endParaRPr>
              </a:p>
            </p:txBody>
          </p:sp>
          <p:sp>
            <p:nvSpPr>
              <p:cNvPr id="25609" name="Text Box 15"/>
              <p:cNvSpPr txBox="1">
                <a:spLocks noChangeArrowheads="1"/>
              </p:cNvSpPr>
              <p:nvPr/>
            </p:nvSpPr>
            <p:spPr bwMode="auto">
              <a:xfrm>
                <a:off x="1358" y="3777"/>
                <a:ext cx="1427" cy="263"/>
              </a:xfrm>
              <a:prstGeom prst="rect">
                <a:avLst/>
              </a:prstGeom>
              <a:noFill/>
              <a:ln w="22225">
                <a:noFill/>
                <a:miter lim="800000"/>
                <a:headEnd/>
                <a:tailEnd/>
              </a:ln>
            </p:spPr>
            <p:txBody>
              <a:bodyPr wrap="square">
                <a:spAutoFit/>
              </a:bodyPr>
              <a:lstStyle/>
              <a:p>
                <a:pPr algn="r">
                  <a:spcBef>
                    <a:spcPct val="50000"/>
                  </a:spcBef>
                </a:pPr>
                <a:r>
                  <a:rPr lang="en-US" sz="1800" b="1" dirty="0">
                    <a:solidFill>
                      <a:srgbClr val="093757"/>
                    </a:solidFill>
                    <a:latin typeface="+mn-lt"/>
                  </a:rPr>
                  <a:t>Actual Value</a:t>
                </a:r>
              </a:p>
            </p:txBody>
          </p:sp>
          <p:sp>
            <p:nvSpPr>
              <p:cNvPr id="25610" name="Freeform 16"/>
              <p:cNvSpPr>
                <a:spLocks/>
              </p:cNvSpPr>
              <p:nvPr/>
            </p:nvSpPr>
            <p:spPr bwMode="auto">
              <a:xfrm>
                <a:off x="336" y="2840"/>
                <a:ext cx="2448" cy="976"/>
              </a:xfrm>
              <a:custGeom>
                <a:avLst/>
                <a:gdLst>
                  <a:gd name="T0" fmla="*/ 0 w 2448"/>
                  <a:gd name="T1" fmla="*/ 920 h 976"/>
                  <a:gd name="T2" fmla="*/ 384 w 2448"/>
                  <a:gd name="T3" fmla="*/ 824 h 976"/>
                  <a:gd name="T4" fmla="*/ 1296 w 2448"/>
                  <a:gd name="T5" fmla="*/ 8 h 976"/>
                  <a:gd name="T6" fmla="*/ 2112 w 2448"/>
                  <a:gd name="T7" fmla="*/ 776 h 976"/>
                  <a:gd name="T8" fmla="*/ 2448 w 2448"/>
                  <a:gd name="T9" fmla="*/ 920 h 976"/>
                  <a:gd name="T10" fmla="*/ 0 60000 65536"/>
                  <a:gd name="T11" fmla="*/ 0 60000 65536"/>
                  <a:gd name="T12" fmla="*/ 0 60000 65536"/>
                  <a:gd name="T13" fmla="*/ 0 60000 65536"/>
                  <a:gd name="T14" fmla="*/ 0 60000 65536"/>
                  <a:gd name="T15" fmla="*/ 0 w 2448"/>
                  <a:gd name="T16" fmla="*/ 0 h 976"/>
                  <a:gd name="T17" fmla="*/ 2448 w 2448"/>
                  <a:gd name="T18" fmla="*/ 976 h 976"/>
                </a:gdLst>
                <a:ahLst/>
                <a:cxnLst>
                  <a:cxn ang="T10">
                    <a:pos x="T0" y="T1"/>
                  </a:cxn>
                  <a:cxn ang="T11">
                    <a:pos x="T2" y="T3"/>
                  </a:cxn>
                  <a:cxn ang="T12">
                    <a:pos x="T4" y="T5"/>
                  </a:cxn>
                  <a:cxn ang="T13">
                    <a:pos x="T6" y="T7"/>
                  </a:cxn>
                  <a:cxn ang="T14">
                    <a:pos x="T8" y="T9"/>
                  </a:cxn>
                </a:cxnLst>
                <a:rect l="T15" t="T16" r="T17" b="T18"/>
                <a:pathLst>
                  <a:path w="2448" h="976">
                    <a:moveTo>
                      <a:pt x="0" y="920"/>
                    </a:moveTo>
                    <a:cubicBezTo>
                      <a:pt x="84" y="948"/>
                      <a:pt x="168" y="976"/>
                      <a:pt x="384" y="824"/>
                    </a:cubicBezTo>
                    <a:cubicBezTo>
                      <a:pt x="600" y="672"/>
                      <a:pt x="1008" y="16"/>
                      <a:pt x="1296" y="8"/>
                    </a:cubicBezTo>
                    <a:cubicBezTo>
                      <a:pt x="1584" y="0"/>
                      <a:pt x="1920" y="624"/>
                      <a:pt x="2112" y="776"/>
                    </a:cubicBezTo>
                    <a:cubicBezTo>
                      <a:pt x="2304" y="928"/>
                      <a:pt x="2376" y="924"/>
                      <a:pt x="2448" y="920"/>
                    </a:cubicBezTo>
                  </a:path>
                </a:pathLst>
              </a:custGeom>
              <a:noFill/>
              <a:ln w="22225">
                <a:solidFill>
                  <a:schemeClr val="tx1"/>
                </a:solidFill>
                <a:round/>
                <a:headEnd/>
                <a:tailEnd/>
              </a:ln>
            </p:spPr>
            <p:txBody>
              <a:bodyPr wrap="none" anchor="ctr"/>
              <a:lstStyle/>
              <a:p>
                <a:endParaRPr lang="en-US">
                  <a:solidFill>
                    <a:srgbClr val="093757"/>
                  </a:solidFill>
                  <a:latin typeface="+mn-lt"/>
                </a:endParaRPr>
              </a:p>
            </p:txBody>
          </p:sp>
          <p:sp>
            <p:nvSpPr>
              <p:cNvPr id="25611" name="Text Box 17"/>
              <p:cNvSpPr txBox="1">
                <a:spLocks noChangeArrowheads="1"/>
              </p:cNvSpPr>
              <p:nvPr/>
            </p:nvSpPr>
            <p:spPr bwMode="auto">
              <a:xfrm>
                <a:off x="383" y="2576"/>
                <a:ext cx="2497" cy="328"/>
              </a:xfrm>
              <a:prstGeom prst="rect">
                <a:avLst/>
              </a:prstGeom>
              <a:noFill/>
              <a:ln w="22225">
                <a:noFill/>
                <a:miter lim="800000"/>
                <a:headEnd/>
                <a:tailEnd/>
              </a:ln>
            </p:spPr>
            <p:txBody>
              <a:bodyPr>
                <a:spAutoFit/>
              </a:bodyPr>
              <a:lstStyle/>
              <a:p>
                <a:pPr algn="ctr">
                  <a:spcBef>
                    <a:spcPct val="50000"/>
                  </a:spcBef>
                </a:pPr>
                <a:r>
                  <a:rPr lang="en-US" sz="2400" b="1" dirty="0">
                    <a:solidFill>
                      <a:srgbClr val="093757"/>
                    </a:solidFill>
                    <a:latin typeface="+mn-lt"/>
                  </a:rPr>
                  <a:t>Distribution of Bids</a:t>
                </a:r>
              </a:p>
            </p:txBody>
          </p:sp>
          <p:grpSp>
            <p:nvGrpSpPr>
              <p:cNvPr id="6" name="Group 18"/>
              <p:cNvGrpSpPr>
                <a:grpSpLocks/>
              </p:cNvGrpSpPr>
              <p:nvPr/>
            </p:nvGrpSpPr>
            <p:grpSpPr bwMode="auto">
              <a:xfrm rot="-2505333">
                <a:off x="2275" y="2884"/>
                <a:ext cx="927" cy="722"/>
                <a:chOff x="2322" y="1596"/>
                <a:chExt cx="927" cy="722"/>
              </a:xfrm>
            </p:grpSpPr>
            <p:sp>
              <p:nvSpPr>
                <p:cNvPr id="25615" name="Text Box 19"/>
                <p:cNvSpPr txBox="1">
                  <a:spLocks noChangeArrowheads="1"/>
                </p:cNvSpPr>
                <p:nvPr/>
              </p:nvSpPr>
              <p:spPr bwMode="auto">
                <a:xfrm>
                  <a:off x="2322" y="1596"/>
                  <a:ext cx="190" cy="722"/>
                </a:xfrm>
                <a:prstGeom prst="rect">
                  <a:avLst/>
                </a:prstGeom>
                <a:noFill/>
                <a:ln w="22225">
                  <a:noFill/>
                  <a:miter lim="800000"/>
                  <a:headEnd/>
                  <a:tailEnd/>
                </a:ln>
              </p:spPr>
              <p:txBody>
                <a:bodyPr>
                  <a:spAutoFit/>
                </a:bodyPr>
                <a:lstStyle/>
                <a:p>
                  <a:pPr>
                    <a:spcBef>
                      <a:spcPct val="50000"/>
                    </a:spcBef>
                  </a:pPr>
                  <a:r>
                    <a:rPr lang="en-US" sz="6000">
                      <a:solidFill>
                        <a:srgbClr val="093757"/>
                      </a:solidFill>
                      <a:latin typeface="+mn-lt"/>
                    </a:rPr>
                    <a:t>}</a:t>
                  </a:r>
                  <a:endParaRPr lang="en-US" sz="2800">
                    <a:solidFill>
                      <a:srgbClr val="093757"/>
                    </a:solidFill>
                    <a:latin typeface="+mn-lt"/>
                  </a:endParaRPr>
                </a:p>
              </p:txBody>
            </p:sp>
            <p:sp>
              <p:nvSpPr>
                <p:cNvPr id="25616" name="Rectangle 20"/>
                <p:cNvSpPr>
                  <a:spLocks noChangeArrowheads="1"/>
                </p:cNvSpPr>
                <p:nvPr/>
              </p:nvSpPr>
              <p:spPr bwMode="auto">
                <a:xfrm>
                  <a:off x="2445" y="1789"/>
                  <a:ext cx="804" cy="284"/>
                </a:xfrm>
                <a:prstGeom prst="rect">
                  <a:avLst/>
                </a:prstGeom>
                <a:noFill/>
                <a:ln w="22225">
                  <a:noFill/>
                  <a:miter lim="800000"/>
                  <a:headEnd/>
                  <a:tailEnd/>
                </a:ln>
              </p:spPr>
              <p:txBody>
                <a:bodyPr wrap="none">
                  <a:spAutoFit/>
                </a:bodyPr>
                <a:lstStyle/>
                <a:p>
                  <a:pPr>
                    <a:spcBef>
                      <a:spcPct val="50000"/>
                    </a:spcBef>
                  </a:pPr>
                  <a:r>
                    <a:rPr lang="en-US" sz="2000" dirty="0">
                      <a:solidFill>
                        <a:srgbClr val="093757"/>
                      </a:solidFill>
                      <a:latin typeface="+mn-lt"/>
                    </a:rPr>
                    <a:t>“winner”</a:t>
                  </a:r>
                </a:p>
              </p:txBody>
            </p:sp>
          </p:grpSp>
          <p:sp>
            <p:nvSpPr>
              <p:cNvPr id="25613" name="Line 21"/>
              <p:cNvSpPr>
                <a:spLocks noChangeShapeType="1"/>
              </p:cNvSpPr>
              <p:nvPr/>
            </p:nvSpPr>
            <p:spPr bwMode="auto">
              <a:xfrm flipV="1">
                <a:off x="2352" y="3528"/>
                <a:ext cx="0" cy="288"/>
              </a:xfrm>
              <a:prstGeom prst="line">
                <a:avLst/>
              </a:prstGeom>
              <a:noFill/>
              <a:ln w="22225">
                <a:solidFill>
                  <a:schemeClr val="tx1"/>
                </a:solidFill>
                <a:round/>
                <a:headEnd/>
                <a:tailEnd/>
              </a:ln>
            </p:spPr>
            <p:txBody>
              <a:bodyPr wrap="none" anchor="ctr"/>
              <a:lstStyle/>
              <a:p>
                <a:endParaRPr lang="en-US">
                  <a:solidFill>
                    <a:srgbClr val="093757"/>
                  </a:solidFill>
                  <a:latin typeface="+mn-lt"/>
                </a:endParaRPr>
              </a:p>
            </p:txBody>
          </p:sp>
          <p:sp>
            <p:nvSpPr>
              <p:cNvPr id="25614" name="AutoShape 22"/>
              <p:cNvSpPr>
                <a:spLocks noChangeArrowheads="1"/>
              </p:cNvSpPr>
              <p:nvPr/>
            </p:nvSpPr>
            <p:spPr bwMode="auto">
              <a:xfrm flipH="1">
                <a:off x="384" y="2904"/>
                <a:ext cx="672" cy="480"/>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0">
                <a:gsLst>
                  <a:gs pos="0">
                    <a:schemeClr val="tx1"/>
                  </a:gs>
                  <a:gs pos="100000">
                    <a:schemeClr val="bg1"/>
                  </a:gs>
                </a:gsLst>
                <a:lin ang="0" scaled="1"/>
              </a:gradFill>
              <a:ln w="12700">
                <a:solidFill>
                  <a:schemeClr val="tx1"/>
                </a:solidFill>
                <a:miter lim="800000"/>
                <a:headEnd/>
                <a:tailEnd/>
              </a:ln>
            </p:spPr>
            <p:txBody>
              <a:bodyPr wrap="none" anchor="ctr"/>
              <a:lstStyle/>
              <a:p>
                <a:endParaRPr lang="en-US">
                  <a:solidFill>
                    <a:srgbClr val="093757"/>
                  </a:solidFill>
                  <a:latin typeface="+mn-lt"/>
                </a:endParaRPr>
              </a:p>
            </p:txBody>
          </p:sp>
        </p:grpSp>
        <p:sp>
          <p:nvSpPr>
            <p:cNvPr id="25607" name="Rectangle 25"/>
            <p:cNvSpPr>
              <a:spLocks noChangeArrowheads="1"/>
            </p:cNvSpPr>
            <p:nvPr/>
          </p:nvSpPr>
          <p:spPr bwMode="auto">
            <a:xfrm>
              <a:off x="149" y="2976"/>
              <a:ext cx="3115" cy="528"/>
            </a:xfrm>
            <a:prstGeom prst="rect">
              <a:avLst/>
            </a:prstGeom>
            <a:noFill/>
            <a:ln w="9525">
              <a:noFill/>
              <a:miter lim="800000"/>
              <a:headEnd/>
              <a:tailEnd/>
            </a:ln>
          </p:spPr>
          <p:txBody>
            <a:bodyPr lIns="0" rIns="0"/>
            <a:lstStyle/>
            <a:p>
              <a:pPr marL="288925" indent="-288925" algn="l">
                <a:lnSpc>
                  <a:spcPct val="75000"/>
                </a:lnSpc>
                <a:spcBef>
                  <a:spcPct val="40000"/>
                </a:spcBef>
              </a:pPr>
              <a:r>
                <a:rPr lang="en-US" sz="2800" dirty="0">
                  <a:solidFill>
                    <a:srgbClr val="093757"/>
                  </a:solidFill>
                  <a:latin typeface="+mn-lt"/>
                </a:rPr>
                <a:t>5.	</a:t>
              </a:r>
              <a:r>
                <a:rPr lang="en-US" sz="2800" u="sng" dirty="0">
                  <a:solidFill>
                    <a:srgbClr val="093757"/>
                  </a:solidFill>
                  <a:latin typeface="+mn-lt"/>
                </a:rPr>
                <a:t>Responding</a:t>
              </a:r>
              <a:r>
                <a:rPr lang="en-US" sz="2800" dirty="0">
                  <a:solidFill>
                    <a:srgbClr val="093757"/>
                  </a:solidFill>
                  <a:latin typeface="+mn-lt"/>
                </a:rPr>
                <a:t>. If bidders adjust  down to avoid overbidding, the distribution of bids shifts.</a:t>
              </a:r>
            </a:p>
          </p:txBody>
        </p:sp>
      </p:gr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ChangeArrowheads="1"/>
          </p:cNvSpPr>
          <p:nvPr>
            <p:ph type="title"/>
          </p:nvPr>
        </p:nvSpPr>
        <p:spPr>
          <a:xfrm>
            <a:off x="0" y="228600"/>
            <a:ext cx="9144000" cy="609600"/>
          </a:xfrm>
        </p:spPr>
        <p:txBody>
          <a:bodyPr lIns="0" rIns="0"/>
          <a:lstStyle/>
          <a:p>
            <a:pPr>
              <a:lnSpc>
                <a:spcPct val="70000"/>
              </a:lnSpc>
              <a:defRPr/>
            </a:pPr>
            <a:r>
              <a:rPr lang="en-US" dirty="0" smtClean="0">
                <a:solidFill>
                  <a:srgbClr val="195985"/>
                </a:solidFill>
              </a:rPr>
              <a:t>Gourmet Adventures Debrief</a:t>
            </a:r>
          </a:p>
        </p:txBody>
      </p:sp>
      <p:sp>
        <p:nvSpPr>
          <p:cNvPr id="28675" name="Rectangle 3"/>
          <p:cNvSpPr>
            <a:spLocks noGrp="1" noChangeArrowheads="1"/>
          </p:cNvSpPr>
          <p:nvPr>
            <p:ph idx="1"/>
          </p:nvPr>
        </p:nvSpPr>
        <p:spPr>
          <a:xfrm>
            <a:off x="838200" y="1295400"/>
            <a:ext cx="7467600" cy="3048000"/>
          </a:xfrm>
        </p:spPr>
        <p:txBody>
          <a:bodyPr/>
          <a:lstStyle/>
          <a:p>
            <a:pPr>
              <a:lnSpc>
                <a:spcPct val="75000"/>
              </a:lnSpc>
              <a:spcBef>
                <a:spcPct val="45000"/>
              </a:spcBef>
              <a:buClrTx/>
              <a:defRPr/>
            </a:pPr>
            <a:r>
              <a:rPr lang="en-US" dirty="0" smtClean="0"/>
              <a:t>When is the risk of the winner’s curse greatest?</a:t>
            </a:r>
          </a:p>
          <a:p>
            <a:pPr lvl="1">
              <a:lnSpc>
                <a:spcPct val="75000"/>
              </a:lnSpc>
              <a:buClr>
                <a:srgbClr val="195985"/>
              </a:buClr>
              <a:defRPr/>
            </a:pPr>
            <a:r>
              <a:rPr lang="en-US" dirty="0" smtClean="0"/>
              <a:t>Uncertainty/variation in estimates</a:t>
            </a:r>
          </a:p>
          <a:p>
            <a:pPr lvl="1">
              <a:lnSpc>
                <a:spcPct val="75000"/>
              </a:lnSpc>
              <a:buClr>
                <a:srgbClr val="195985"/>
              </a:buClr>
              <a:defRPr/>
            </a:pPr>
            <a:r>
              <a:rPr lang="en-US" dirty="0" smtClean="0"/>
              <a:t>Number of bidders</a:t>
            </a:r>
          </a:p>
          <a:p>
            <a:pPr lvl="1">
              <a:lnSpc>
                <a:spcPct val="75000"/>
              </a:lnSpc>
              <a:buClr>
                <a:srgbClr val="195985"/>
              </a:buClr>
              <a:defRPr/>
            </a:pPr>
            <a:r>
              <a:rPr lang="en-US" dirty="0" smtClean="0"/>
              <a:t>Information disadvantages relative to rival bidders</a:t>
            </a:r>
            <a:endParaRPr lang="en-US" dirty="0" smtClean="0"/>
          </a:p>
          <a:p>
            <a:pPr>
              <a:lnSpc>
                <a:spcPct val="75000"/>
              </a:lnSpc>
              <a:spcBef>
                <a:spcPts val="2400"/>
              </a:spcBef>
              <a:buClrTx/>
              <a:defRPr/>
            </a:pPr>
            <a:r>
              <a:rPr lang="en-US" dirty="0" smtClean="0">
                <a:solidFill>
                  <a:srgbClr val="E0BE80"/>
                </a:solidFill>
              </a:rPr>
              <a:t>How can we manage this process to avoid the winner’s curse?</a:t>
            </a:r>
          </a:p>
          <a:p>
            <a:pPr lvl="1">
              <a:lnSpc>
                <a:spcPct val="75000"/>
              </a:lnSpc>
              <a:buClrTx/>
              <a:defRPr/>
            </a:pPr>
            <a:r>
              <a:rPr lang="en-US" dirty="0" smtClean="0">
                <a:solidFill>
                  <a:srgbClr val="E0BE80"/>
                </a:solidFill>
              </a:rPr>
              <a:t>How did you decide how much to shade your bid in the exercise? How can you be more rigorous?</a:t>
            </a:r>
          </a:p>
          <a:p>
            <a:pPr lvl="1">
              <a:lnSpc>
                <a:spcPct val="75000"/>
              </a:lnSpc>
              <a:buClrTx/>
              <a:defRPr/>
            </a:pPr>
            <a:r>
              <a:rPr lang="en-US" dirty="0" smtClean="0">
                <a:solidFill>
                  <a:srgbClr val="E0BE80"/>
                </a:solidFill>
              </a:rPr>
              <a:t>What are the drivers of variation in M&amp;A valuations? How can one be more rigorous here?</a:t>
            </a:r>
          </a:p>
        </p:txBody>
      </p:sp>
      <p:pic>
        <p:nvPicPr>
          <p:cNvPr id="5129" name="Picture 9"/>
          <p:cNvPicPr>
            <a:picLocks noChangeAspect="1" noChangeArrowheads="1"/>
          </p:cNvPicPr>
          <p:nvPr/>
        </p:nvPicPr>
        <p:blipFill>
          <a:blip r:embed="rId3" cstate="print">
            <a:clrChange>
              <a:clrFrom>
                <a:srgbClr val="FFFFFF"/>
              </a:clrFrom>
              <a:clrTo>
                <a:srgbClr val="FFFFFF">
                  <a:alpha val="0"/>
                </a:srgbClr>
              </a:clrTo>
            </a:clrChange>
          </a:blip>
          <a:srcRect l="16857" t="13428" r="13429" b="13429"/>
          <a:stretch>
            <a:fillRect/>
          </a:stretch>
        </p:blipFill>
        <p:spPr bwMode="auto">
          <a:xfrm>
            <a:off x="0" y="4961744"/>
            <a:ext cx="1828800" cy="1439056"/>
          </a:xfrm>
          <a:prstGeom prst="rect">
            <a:avLst/>
          </a:prstGeom>
          <a:noFill/>
          <a:ln w="9525">
            <a:noFill/>
            <a:miter lim="800000"/>
            <a:headEnd/>
            <a:tailEnd/>
          </a:ln>
        </p:spPr>
      </p:pic>
    </p:spTree>
    <p:extLst>
      <p:ext uri="{BB962C8B-B14F-4D97-AF65-F5344CB8AC3E}">
        <p14:creationId xmlns:p14="http://schemas.microsoft.com/office/powerpoint/2010/main" val="3241315941"/>
      </p:ext>
    </p:extLst>
  </p:cSld>
  <p:clrMapOvr>
    <a:masterClrMapping/>
  </p:clrMapOvr>
  <p:transition>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6130" name="Rectangle 2"/>
          <p:cNvSpPr>
            <a:spLocks noGrp="1" noChangeArrowheads="1"/>
          </p:cNvSpPr>
          <p:nvPr>
            <p:ph type="title"/>
          </p:nvPr>
        </p:nvSpPr>
        <p:spPr>
          <a:xfrm>
            <a:off x="609600" y="76200"/>
            <a:ext cx="7772400" cy="1143000"/>
          </a:xfrm>
        </p:spPr>
        <p:txBody>
          <a:bodyPr lIns="0" rIns="0"/>
          <a:lstStyle/>
          <a:p>
            <a:pPr>
              <a:lnSpc>
                <a:spcPct val="70000"/>
              </a:lnSpc>
              <a:defRPr/>
            </a:pPr>
            <a:r>
              <a:rPr lang="en-US" dirty="0" smtClean="0">
                <a:solidFill>
                  <a:srgbClr val="195985"/>
                </a:solidFill>
              </a:rPr>
              <a:t>Why Buyers Pay a Premium Over the Target’s Market Value?</a:t>
            </a:r>
          </a:p>
        </p:txBody>
      </p:sp>
      <p:sp>
        <p:nvSpPr>
          <p:cNvPr id="26627" name="Rectangle 3"/>
          <p:cNvSpPr>
            <a:spLocks noGrp="1" noChangeArrowheads="1"/>
          </p:cNvSpPr>
          <p:nvPr>
            <p:ph type="body" idx="1"/>
          </p:nvPr>
        </p:nvSpPr>
        <p:spPr>
          <a:xfrm>
            <a:off x="304800" y="1524000"/>
            <a:ext cx="8534400" cy="4114800"/>
          </a:xfrm>
        </p:spPr>
        <p:txBody>
          <a:bodyPr/>
          <a:lstStyle/>
          <a:p>
            <a:pPr>
              <a:lnSpc>
                <a:spcPct val="75000"/>
              </a:lnSpc>
              <a:spcBef>
                <a:spcPct val="45000"/>
              </a:spcBef>
              <a:buClr>
                <a:schemeClr val="tx2"/>
              </a:buClr>
              <a:buFont typeface="Wingdings" pitchFamily="2" charset="2"/>
              <a:buChar char="ü"/>
            </a:pPr>
            <a:r>
              <a:rPr lang="en-US" b="1" dirty="0" smtClean="0"/>
              <a:t>Target shareholders realize synergies:</a:t>
            </a:r>
          </a:p>
          <a:p>
            <a:pPr lvl="1">
              <a:lnSpc>
                <a:spcPct val="75000"/>
              </a:lnSpc>
              <a:spcBef>
                <a:spcPct val="25000"/>
              </a:spcBef>
              <a:buFont typeface="Wingdings" pitchFamily="2" charset="2"/>
              <a:buChar char="§"/>
            </a:pPr>
            <a:r>
              <a:rPr lang="en-US" b="1" dirty="0" smtClean="0"/>
              <a:t>Acquisition competence</a:t>
            </a:r>
            <a:r>
              <a:rPr lang="en-US" dirty="0" smtClean="0"/>
              <a:t>: Buyers have information the market lacks (#6)</a:t>
            </a:r>
          </a:p>
          <a:p>
            <a:pPr lvl="1">
              <a:lnSpc>
                <a:spcPct val="75000"/>
              </a:lnSpc>
              <a:spcBef>
                <a:spcPct val="25000"/>
              </a:spcBef>
              <a:buFont typeface="Wingdings" pitchFamily="2" charset="2"/>
              <a:buChar char="§"/>
            </a:pPr>
            <a:r>
              <a:rPr lang="en-US" b="1" dirty="0" smtClean="0"/>
              <a:t>Discipline</a:t>
            </a:r>
            <a:r>
              <a:rPr lang="en-US" dirty="0" smtClean="0"/>
              <a:t>: Poor target company mgt (#5)</a:t>
            </a:r>
          </a:p>
          <a:p>
            <a:pPr lvl="1">
              <a:lnSpc>
                <a:spcPct val="75000"/>
              </a:lnSpc>
              <a:spcBef>
                <a:spcPct val="25000"/>
              </a:spcBef>
              <a:buFont typeface="Wingdings" pitchFamily="2" charset="2"/>
              <a:buChar char="§"/>
            </a:pPr>
            <a:r>
              <a:rPr lang="en-US" b="1" dirty="0" smtClean="0"/>
              <a:t>Synergy </a:t>
            </a:r>
            <a:r>
              <a:rPr lang="en-US" dirty="0" smtClean="0"/>
              <a:t>(#1-4: operational economies, core competence, VI &amp; internal capital markets)</a:t>
            </a:r>
          </a:p>
          <a:p>
            <a:pPr>
              <a:lnSpc>
                <a:spcPct val="75000"/>
              </a:lnSpc>
              <a:spcBef>
                <a:spcPct val="45000"/>
              </a:spcBef>
              <a:buClr>
                <a:schemeClr val="tx2"/>
              </a:buClr>
              <a:buFont typeface="Wingdings" pitchFamily="2" charset="2"/>
              <a:buChar char="ü"/>
            </a:pPr>
            <a:r>
              <a:rPr lang="en-US" b="1" dirty="0" smtClean="0"/>
              <a:t>Managerial Hubris hypothesis</a:t>
            </a:r>
            <a:r>
              <a:rPr lang="en-US" dirty="0" smtClean="0"/>
              <a:t>:</a:t>
            </a:r>
          </a:p>
          <a:p>
            <a:pPr lvl="1">
              <a:lnSpc>
                <a:spcPct val="75000"/>
              </a:lnSpc>
              <a:spcBef>
                <a:spcPct val="25000"/>
              </a:spcBef>
              <a:buFont typeface="Wingdings" pitchFamily="2" charset="2"/>
              <a:buChar char="§"/>
            </a:pPr>
            <a:r>
              <a:rPr lang="en-US" dirty="0" smtClean="0"/>
              <a:t>Bid </a:t>
            </a:r>
            <a:r>
              <a:rPr lang="en-US" dirty="0" err="1" smtClean="0"/>
              <a:t>premia</a:t>
            </a:r>
            <a:r>
              <a:rPr lang="en-US" dirty="0" smtClean="0"/>
              <a:t> are associated with CEO media praise &amp; CEO “self importance” (CEO/COO pay)</a:t>
            </a:r>
          </a:p>
          <a:p>
            <a:pPr lvl="1">
              <a:lnSpc>
                <a:spcPct val="75000"/>
              </a:lnSpc>
              <a:spcBef>
                <a:spcPct val="25000"/>
              </a:spcBef>
              <a:buFont typeface="Wingdings" pitchFamily="2" charset="2"/>
              <a:buChar char="§"/>
            </a:pPr>
            <a:r>
              <a:rPr lang="en-US" dirty="0" smtClean="0"/>
              <a:t>Negative abnormal returns for buyers when they buy unrelated human-asset-intensive targets.</a:t>
            </a:r>
          </a:p>
        </p:txBody>
      </p:sp>
    </p:spTree>
  </p:cSld>
  <p:clrMapOvr>
    <a:masterClrMapping/>
  </p:clrMapOvr>
  <p:transition>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84002" name="Rectangle 2"/>
          <p:cNvSpPr>
            <a:spLocks noGrp="1" noChangeArrowheads="1"/>
          </p:cNvSpPr>
          <p:nvPr>
            <p:ph type="title"/>
          </p:nvPr>
        </p:nvSpPr>
        <p:spPr>
          <a:xfrm>
            <a:off x="0" y="228600"/>
            <a:ext cx="9144000" cy="609600"/>
          </a:xfrm>
        </p:spPr>
        <p:txBody>
          <a:bodyPr/>
          <a:lstStyle/>
          <a:p>
            <a:pPr>
              <a:lnSpc>
                <a:spcPct val="80000"/>
              </a:lnSpc>
              <a:defRPr/>
            </a:pPr>
            <a:r>
              <a:rPr lang="en-US" dirty="0" smtClean="0">
                <a:solidFill>
                  <a:srgbClr val="195985"/>
                </a:solidFill>
              </a:rPr>
              <a:t>Coping with Strategic Uncertainty &amp; The Winners’ Curse</a:t>
            </a:r>
          </a:p>
        </p:txBody>
      </p:sp>
      <p:sp>
        <p:nvSpPr>
          <p:cNvPr id="27651" name="Text Box 3"/>
          <p:cNvSpPr txBox="1">
            <a:spLocks noChangeArrowheads="1"/>
          </p:cNvSpPr>
          <p:nvPr/>
        </p:nvSpPr>
        <p:spPr bwMode="auto">
          <a:xfrm>
            <a:off x="3543300" y="1284288"/>
            <a:ext cx="1981200" cy="523220"/>
          </a:xfrm>
          <a:prstGeom prst="rect">
            <a:avLst/>
          </a:prstGeom>
          <a:noFill/>
          <a:ln w="22225">
            <a:noFill/>
            <a:miter lim="800000"/>
            <a:headEnd/>
            <a:tailEnd/>
          </a:ln>
        </p:spPr>
        <p:txBody>
          <a:bodyPr>
            <a:spAutoFit/>
          </a:bodyPr>
          <a:lstStyle/>
          <a:p>
            <a:pPr algn="ctr">
              <a:spcBef>
                <a:spcPct val="50000"/>
              </a:spcBef>
            </a:pPr>
            <a:r>
              <a:rPr lang="en-US" sz="2800" b="1" dirty="0">
                <a:solidFill>
                  <a:srgbClr val="093757"/>
                </a:solidFill>
                <a:latin typeface="+mn-lt"/>
              </a:rPr>
              <a:t>2/11/09</a:t>
            </a:r>
          </a:p>
        </p:txBody>
      </p:sp>
      <p:pic>
        <p:nvPicPr>
          <p:cNvPr id="27652" name="Picture 6" descr="ACQDown1c"/>
          <p:cNvPicPr>
            <a:picLocks noChangeAspect="1" noChangeArrowheads="1"/>
          </p:cNvPicPr>
          <p:nvPr/>
        </p:nvPicPr>
        <p:blipFill>
          <a:blip r:embed="rId3" cstate="print"/>
          <a:srcRect/>
          <a:stretch>
            <a:fillRect/>
          </a:stretch>
        </p:blipFill>
        <p:spPr bwMode="auto">
          <a:xfrm>
            <a:off x="342900" y="2514600"/>
            <a:ext cx="8382000" cy="2860675"/>
          </a:xfrm>
          <a:prstGeom prst="rect">
            <a:avLst/>
          </a:prstGeom>
          <a:noFill/>
          <a:ln w="28575">
            <a:solidFill>
              <a:srgbClr val="008080"/>
            </a:solidFill>
            <a:miter lim="800000"/>
            <a:headEnd/>
            <a:tailEnd/>
          </a:ln>
        </p:spPr>
      </p:pic>
      <p:pic>
        <p:nvPicPr>
          <p:cNvPr id="5" name="Picture 9"/>
          <p:cNvPicPr>
            <a:picLocks noChangeAspect="1" noChangeArrowheads="1"/>
          </p:cNvPicPr>
          <p:nvPr/>
        </p:nvPicPr>
        <p:blipFill>
          <a:blip r:embed="rId4" cstate="print"/>
          <a:srcRect/>
          <a:stretch>
            <a:fillRect/>
          </a:stretch>
        </p:blipFill>
        <p:spPr bwMode="auto">
          <a:xfrm>
            <a:off x="8007350" y="4495800"/>
            <a:ext cx="1136650" cy="2362200"/>
          </a:xfrm>
          <a:prstGeom prst="rect">
            <a:avLst/>
          </a:prstGeom>
          <a:noFill/>
          <a:ln w="22225">
            <a:noFill/>
            <a:miter lim="800000"/>
            <a:headEnd/>
            <a:tailEnd/>
          </a:ln>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3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346" name="Rectangle 2"/>
          <p:cNvSpPr>
            <a:spLocks noGrp="1" noChangeArrowheads="1"/>
          </p:cNvSpPr>
          <p:nvPr>
            <p:ph type="title"/>
          </p:nvPr>
        </p:nvSpPr>
        <p:spPr>
          <a:xfrm>
            <a:off x="685800" y="76200"/>
            <a:ext cx="7772400" cy="457200"/>
          </a:xfrm>
        </p:spPr>
        <p:txBody>
          <a:bodyPr/>
          <a:lstStyle/>
          <a:p>
            <a:pPr>
              <a:defRPr/>
            </a:pPr>
            <a:r>
              <a:rPr lang="en-US" dirty="0" smtClean="0">
                <a:solidFill>
                  <a:srgbClr val="195985"/>
                </a:solidFill>
              </a:rPr>
              <a:t>M&amp;A Stock </a:t>
            </a:r>
            <a:r>
              <a:rPr lang="en-US" dirty="0" err="1" smtClean="0">
                <a:solidFill>
                  <a:srgbClr val="195985"/>
                </a:solidFill>
              </a:rPr>
              <a:t>Mkt</a:t>
            </a:r>
            <a:r>
              <a:rPr lang="en-US" dirty="0" smtClean="0">
                <a:solidFill>
                  <a:srgbClr val="195985"/>
                </a:solidFill>
              </a:rPr>
              <a:t> Returns</a:t>
            </a:r>
          </a:p>
        </p:txBody>
      </p:sp>
      <p:graphicFrame>
        <p:nvGraphicFramePr>
          <p:cNvPr id="7" name="Object 3"/>
          <p:cNvGraphicFramePr>
            <a:graphicFrameLocks noGrp="1" noChangeAspect="1"/>
          </p:cNvGraphicFramePr>
          <p:nvPr>
            <p:ph type="chart" idx="1"/>
          </p:nvPr>
        </p:nvGraphicFramePr>
        <p:xfrm>
          <a:off x="-426124" y="697337"/>
          <a:ext cx="9265324" cy="5649509"/>
        </p:xfrm>
        <a:graphic>
          <a:graphicData uri="http://schemas.openxmlformats.org/drawingml/2006/chart">
            <c:chart xmlns:c="http://schemas.openxmlformats.org/drawingml/2006/chart" xmlns:r="http://schemas.openxmlformats.org/officeDocument/2006/relationships" r:id="rId3"/>
          </a:graphicData>
        </a:graphic>
      </p:graphicFrame>
      <p:sp>
        <p:nvSpPr>
          <p:cNvPr id="2052" name="Text Box 4"/>
          <p:cNvSpPr txBox="1">
            <a:spLocks noChangeArrowheads="1"/>
          </p:cNvSpPr>
          <p:nvPr/>
        </p:nvSpPr>
        <p:spPr bwMode="auto">
          <a:xfrm>
            <a:off x="0" y="6172200"/>
            <a:ext cx="2438400" cy="244475"/>
          </a:xfrm>
          <a:prstGeom prst="rect">
            <a:avLst/>
          </a:prstGeom>
          <a:noFill/>
          <a:ln w="12700">
            <a:noFill/>
            <a:miter lim="800000"/>
            <a:headEnd type="none" w="sm" len="sm"/>
            <a:tailEnd type="none" w="sm" len="sm"/>
          </a:ln>
        </p:spPr>
        <p:txBody>
          <a:bodyPr>
            <a:spAutoFit/>
          </a:bodyPr>
          <a:lstStyle/>
          <a:p>
            <a:pPr algn="l" eaLnBrk="1" hangingPunct="1">
              <a:spcBef>
                <a:spcPct val="50000"/>
              </a:spcBef>
            </a:pPr>
            <a:r>
              <a:rPr lang="en-US" sz="1000" dirty="0">
                <a:latin typeface="Arial" charset="0"/>
              </a:rPr>
              <a:t> Source: Bradley, Desai, &amp; Kim, 1988</a:t>
            </a:r>
          </a:p>
        </p:txBody>
      </p:sp>
      <p:sp>
        <p:nvSpPr>
          <p:cNvPr id="2053" name="Text Box 5"/>
          <p:cNvSpPr txBox="1">
            <a:spLocks noChangeArrowheads="1"/>
          </p:cNvSpPr>
          <p:nvPr/>
        </p:nvSpPr>
        <p:spPr bwMode="auto">
          <a:xfrm>
            <a:off x="5486400" y="2133600"/>
            <a:ext cx="1371600" cy="457200"/>
          </a:xfrm>
          <a:prstGeom prst="rect">
            <a:avLst/>
          </a:prstGeom>
          <a:noFill/>
          <a:ln w="22225">
            <a:noFill/>
            <a:miter lim="800000"/>
            <a:headEnd/>
            <a:tailEnd/>
          </a:ln>
        </p:spPr>
        <p:txBody>
          <a:bodyPr>
            <a:spAutoFit/>
          </a:bodyPr>
          <a:lstStyle/>
          <a:p>
            <a:pPr>
              <a:spcBef>
                <a:spcPct val="50000"/>
              </a:spcBef>
            </a:pPr>
            <a:r>
              <a:rPr lang="en-US" sz="2400"/>
              <a:t>Target</a:t>
            </a:r>
          </a:p>
        </p:txBody>
      </p:sp>
      <p:sp>
        <p:nvSpPr>
          <p:cNvPr id="2054" name="Text Box 6"/>
          <p:cNvSpPr txBox="1">
            <a:spLocks noChangeArrowheads="1"/>
          </p:cNvSpPr>
          <p:nvPr/>
        </p:nvSpPr>
        <p:spPr bwMode="auto">
          <a:xfrm>
            <a:off x="6629400" y="4343400"/>
            <a:ext cx="1143000" cy="457200"/>
          </a:xfrm>
          <a:prstGeom prst="rect">
            <a:avLst/>
          </a:prstGeom>
          <a:noFill/>
          <a:ln w="22225">
            <a:noFill/>
            <a:miter lim="800000"/>
            <a:headEnd/>
            <a:tailEnd/>
          </a:ln>
        </p:spPr>
        <p:txBody>
          <a:bodyPr wrap="square">
            <a:spAutoFit/>
          </a:bodyPr>
          <a:lstStyle/>
          <a:p>
            <a:pPr>
              <a:spcBef>
                <a:spcPct val="50000"/>
              </a:spcBef>
            </a:pPr>
            <a:r>
              <a:rPr lang="en-US" sz="2400" dirty="0"/>
              <a:t>Buyer</a:t>
            </a:r>
          </a:p>
        </p:txBody>
      </p:sp>
    </p:spTree>
  </p:cSld>
  <p:clrMapOvr>
    <a:masterClrMapping/>
  </p:clrMapOvr>
  <p:transition>
    <p:fade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6130" name="Rectangle 2"/>
          <p:cNvSpPr>
            <a:spLocks noGrp="1" noChangeArrowheads="1"/>
          </p:cNvSpPr>
          <p:nvPr>
            <p:ph type="title"/>
          </p:nvPr>
        </p:nvSpPr>
        <p:spPr>
          <a:xfrm>
            <a:off x="609600" y="304800"/>
            <a:ext cx="7772400" cy="609600"/>
          </a:xfrm>
        </p:spPr>
        <p:txBody>
          <a:bodyPr lIns="0" rIns="0"/>
          <a:lstStyle/>
          <a:p>
            <a:pPr>
              <a:lnSpc>
                <a:spcPct val="70000"/>
              </a:lnSpc>
              <a:defRPr/>
            </a:pPr>
            <a:r>
              <a:rPr lang="en-US" dirty="0" smtClean="0">
                <a:solidFill>
                  <a:srgbClr val="195985"/>
                </a:solidFill>
              </a:rPr>
              <a:t>What Determines the Risk of Winner’s Curse?</a:t>
            </a:r>
          </a:p>
        </p:txBody>
      </p:sp>
      <p:sp>
        <p:nvSpPr>
          <p:cNvPr id="33795" name="Rectangle 3"/>
          <p:cNvSpPr>
            <a:spLocks noGrp="1" noChangeArrowheads="1"/>
          </p:cNvSpPr>
          <p:nvPr>
            <p:ph type="body" idx="1"/>
          </p:nvPr>
        </p:nvSpPr>
        <p:spPr>
          <a:xfrm>
            <a:off x="533400" y="1905000"/>
            <a:ext cx="8229600" cy="4114800"/>
          </a:xfrm>
        </p:spPr>
        <p:txBody>
          <a:bodyPr/>
          <a:lstStyle/>
          <a:p>
            <a:pPr>
              <a:lnSpc>
                <a:spcPct val="75000"/>
              </a:lnSpc>
              <a:spcBef>
                <a:spcPct val="45000"/>
              </a:spcBef>
              <a:buClrTx/>
            </a:pPr>
            <a:r>
              <a:rPr lang="en-US" b="1" dirty="0" smtClean="0">
                <a:solidFill>
                  <a:srgbClr val="E0BE80"/>
                </a:solidFill>
              </a:rPr>
              <a:t>Number of bidders.</a:t>
            </a:r>
            <a:r>
              <a:rPr lang="en-US" dirty="0" smtClean="0">
                <a:solidFill>
                  <a:srgbClr val="E0BE80"/>
                </a:solidFill>
              </a:rPr>
              <a:t> More bidders increases the risk that one will represent a statistical tail.</a:t>
            </a:r>
          </a:p>
          <a:p>
            <a:pPr>
              <a:lnSpc>
                <a:spcPct val="75000"/>
              </a:lnSpc>
              <a:spcBef>
                <a:spcPct val="45000"/>
              </a:spcBef>
              <a:buClrTx/>
            </a:pPr>
            <a:r>
              <a:rPr lang="en-US" b="1" dirty="0" smtClean="0">
                <a:solidFill>
                  <a:srgbClr val="E0BE80"/>
                </a:solidFill>
              </a:rPr>
              <a:t>Variance in estimates.</a:t>
            </a:r>
            <a:r>
              <a:rPr lang="en-US" dirty="0" smtClean="0">
                <a:solidFill>
                  <a:srgbClr val="E0BE80"/>
                </a:solidFill>
              </a:rPr>
              <a:t> The greater the variance, the longer are the tails and the greater the risk that the winner will be higher.</a:t>
            </a:r>
          </a:p>
          <a:p>
            <a:pPr>
              <a:lnSpc>
                <a:spcPct val="75000"/>
              </a:lnSpc>
              <a:spcBef>
                <a:spcPct val="45000"/>
              </a:spcBef>
              <a:buClrTx/>
            </a:pPr>
            <a:r>
              <a:rPr lang="en-US" b="1" dirty="0" smtClean="0"/>
              <a:t>Distribution of information.</a:t>
            </a:r>
            <a:r>
              <a:rPr lang="en-US" dirty="0" smtClean="0"/>
              <a:t> Uneven distribution contributes to the curse if the values among bidders are correlated.</a:t>
            </a: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afterEffect">
                                  <p:stCondLst>
                                    <p:cond delay="0"/>
                                  </p:stCondLst>
                                  <p:childTnLst>
                                    <p:set>
                                      <p:cBhvr>
                                        <p:cTn id="6" dur="1" fill="hold">
                                          <p:stCondLst>
                                            <p:cond delay="0"/>
                                          </p:stCondLst>
                                        </p:cTn>
                                        <p:tgtEl>
                                          <p:spTgt spid="33795"/>
                                        </p:tgtEl>
                                        <p:attrNameLst>
                                          <p:attrName>style.visibility</p:attrName>
                                        </p:attrNameLst>
                                      </p:cBhvr>
                                      <p:to>
                                        <p:strVal val="visible"/>
                                      </p:to>
                                    </p:set>
                                    <p:anim calcmode="lin" valueType="num">
                                      <p:cBhvr>
                                        <p:cTn id="7" dur="500" fill="hold"/>
                                        <p:tgtEl>
                                          <p:spTgt spid="33795"/>
                                        </p:tgtEl>
                                        <p:attrNameLst>
                                          <p:attrName>ppt_w</p:attrName>
                                        </p:attrNameLst>
                                      </p:cBhvr>
                                      <p:tavLst>
                                        <p:tav tm="0">
                                          <p:val>
                                            <p:fltVal val="0"/>
                                          </p:val>
                                        </p:tav>
                                        <p:tav tm="100000">
                                          <p:val>
                                            <p:strVal val="#ppt_w"/>
                                          </p:val>
                                        </p:tav>
                                      </p:tavLst>
                                    </p:anim>
                                    <p:anim calcmode="lin" valueType="num">
                                      <p:cBhvr>
                                        <p:cTn id="8" dur="500" fill="hold"/>
                                        <p:tgtEl>
                                          <p:spTgt spid="33795"/>
                                        </p:tgtEl>
                                        <p:attrNameLst>
                                          <p:attrName>ppt_h</p:attrName>
                                        </p:attrNameLst>
                                      </p:cBhvr>
                                      <p:tavLst>
                                        <p:tav tm="0">
                                          <p:val>
                                            <p:fltVal val="0"/>
                                          </p:val>
                                        </p:tav>
                                        <p:tav tm="100000">
                                          <p:val>
                                            <p:strVal val="#ppt_h"/>
                                          </p:val>
                                        </p:tav>
                                      </p:tavLst>
                                    </p:anim>
                                    <p:anim calcmode="lin" valueType="num">
                                      <p:cBhvr>
                                        <p:cTn id="9" dur="500" fill="hold"/>
                                        <p:tgtEl>
                                          <p:spTgt spid="33795"/>
                                        </p:tgtEl>
                                        <p:attrNameLst>
                                          <p:attrName>ppt_x</p:attrName>
                                        </p:attrNameLst>
                                      </p:cBhvr>
                                      <p:tavLst>
                                        <p:tav tm="0">
                                          <p:val>
                                            <p:fltVal val="0.5"/>
                                          </p:val>
                                        </p:tav>
                                        <p:tav tm="100000">
                                          <p:val>
                                            <p:strVal val="#ppt_x"/>
                                          </p:val>
                                        </p:tav>
                                      </p:tavLst>
                                    </p:anim>
                                    <p:anim calcmode="lin" valueType="num">
                                      <p:cBhvr>
                                        <p:cTn id="10" dur="500" fill="hold"/>
                                        <p:tgtEl>
                                          <p:spTgt spid="3379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p:bld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6130" name="Rectangle 2"/>
          <p:cNvSpPr>
            <a:spLocks noGrp="1" noChangeArrowheads="1"/>
          </p:cNvSpPr>
          <p:nvPr>
            <p:ph type="title"/>
          </p:nvPr>
        </p:nvSpPr>
        <p:spPr>
          <a:xfrm>
            <a:off x="0" y="304800"/>
            <a:ext cx="9144000" cy="609600"/>
          </a:xfrm>
        </p:spPr>
        <p:txBody>
          <a:bodyPr lIns="0" rIns="0"/>
          <a:lstStyle/>
          <a:p>
            <a:pPr>
              <a:lnSpc>
                <a:spcPct val="70000"/>
              </a:lnSpc>
              <a:defRPr/>
            </a:pPr>
            <a:r>
              <a:rPr lang="en-US" dirty="0" smtClean="0">
                <a:solidFill>
                  <a:srgbClr val="195985"/>
                </a:solidFill>
              </a:rPr>
              <a:t>Information Structures in Auctions</a:t>
            </a:r>
          </a:p>
        </p:txBody>
      </p:sp>
      <p:sp>
        <p:nvSpPr>
          <p:cNvPr id="29699" name="Rectangle 3"/>
          <p:cNvSpPr>
            <a:spLocks noGrp="1" noChangeArrowheads="1"/>
          </p:cNvSpPr>
          <p:nvPr>
            <p:ph type="body" idx="1"/>
          </p:nvPr>
        </p:nvSpPr>
        <p:spPr>
          <a:xfrm>
            <a:off x="495300" y="1524000"/>
            <a:ext cx="7277100" cy="3733800"/>
          </a:xfrm>
        </p:spPr>
        <p:txBody>
          <a:bodyPr/>
          <a:lstStyle/>
          <a:p>
            <a:pPr>
              <a:lnSpc>
                <a:spcPct val="80000"/>
              </a:lnSpc>
              <a:spcBef>
                <a:spcPts val="2400"/>
              </a:spcBef>
              <a:buClrTx/>
            </a:pPr>
            <a:r>
              <a:rPr lang="en-US" b="1" dirty="0" smtClean="0"/>
              <a:t>Perfect information</a:t>
            </a:r>
            <a:r>
              <a:rPr lang="en-US" dirty="0" smtClean="0"/>
              <a:t>: The true value of the asset is known – bidders stop at that point.</a:t>
            </a:r>
          </a:p>
          <a:p>
            <a:pPr>
              <a:lnSpc>
                <a:spcPct val="80000"/>
              </a:lnSpc>
              <a:spcBef>
                <a:spcPts val="2400"/>
              </a:spcBef>
              <a:buClrTx/>
            </a:pPr>
            <a:r>
              <a:rPr lang="en-US" b="1" dirty="0" smtClean="0"/>
              <a:t>Common value</a:t>
            </a:r>
            <a:r>
              <a:rPr lang="en-US" dirty="0" smtClean="0"/>
              <a:t>: There’s a single true value for the item (across bidders) but it’s unknown.</a:t>
            </a:r>
          </a:p>
          <a:p>
            <a:pPr>
              <a:lnSpc>
                <a:spcPct val="80000"/>
              </a:lnSpc>
              <a:spcBef>
                <a:spcPts val="2400"/>
              </a:spcBef>
              <a:buClrTx/>
            </a:pPr>
            <a:r>
              <a:rPr lang="en-US" b="1" dirty="0" smtClean="0"/>
              <a:t>Affiliated value</a:t>
            </a:r>
            <a:r>
              <a:rPr lang="en-US" dirty="0" smtClean="0"/>
              <a:t>: Bidders have distinct uses for the asset but they are correlated with each other.</a:t>
            </a:r>
          </a:p>
          <a:p>
            <a:pPr>
              <a:lnSpc>
                <a:spcPct val="80000"/>
              </a:lnSpc>
              <a:spcBef>
                <a:spcPts val="2400"/>
              </a:spcBef>
              <a:buClrTx/>
            </a:pPr>
            <a:r>
              <a:rPr lang="en-US" b="1" dirty="0" smtClean="0"/>
              <a:t>Private value</a:t>
            </a:r>
            <a:r>
              <a:rPr lang="en-US" dirty="0" smtClean="0"/>
              <a:t>: Bidder has a unique value for the asset (e.g., complementarities). Often rivals cannot compete…</a:t>
            </a:r>
          </a:p>
        </p:txBody>
      </p:sp>
      <p:sp>
        <p:nvSpPr>
          <p:cNvPr id="3" name="&quot;No&quot; Symbol 2"/>
          <p:cNvSpPr/>
          <p:nvPr/>
        </p:nvSpPr>
        <p:spPr>
          <a:xfrm>
            <a:off x="7543800" y="1447800"/>
            <a:ext cx="1371600" cy="609600"/>
          </a:xfrm>
          <a:prstGeom prst="noSmoking">
            <a:avLst/>
          </a:prstGeom>
          <a:solidFill>
            <a:srgbClr val="006600"/>
          </a:solidFill>
          <a:ln>
            <a:noFill/>
          </a:ln>
          <a:effectLst>
            <a:outerShdw blurRad="139700" dist="139700" dir="2700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3200" b="1" dirty="0" smtClean="0">
                <a:solidFill>
                  <a:schemeClr val="bg2"/>
                </a:solidFill>
                <a:effectLst>
                  <a:outerShdw blurRad="38100" dist="38100" dir="2700000" algn="tl">
                    <a:srgbClr val="000000">
                      <a:alpha val="43137"/>
                    </a:srgbClr>
                  </a:outerShdw>
                </a:effectLst>
              </a:rPr>
              <a:t>Curse</a:t>
            </a:r>
            <a:endParaRPr lang="en-US" sz="3200" b="1" dirty="0">
              <a:solidFill>
                <a:schemeClr val="bg2"/>
              </a:solidFill>
              <a:effectLst>
                <a:outerShdw blurRad="38100" dist="38100" dir="2700000" algn="tl">
                  <a:srgbClr val="000000">
                    <a:alpha val="43137"/>
                  </a:srgbClr>
                </a:outerShdw>
              </a:effectLst>
            </a:endParaRPr>
          </a:p>
        </p:txBody>
      </p:sp>
      <p:sp>
        <p:nvSpPr>
          <p:cNvPr id="4" name="Donut 3"/>
          <p:cNvSpPr/>
          <p:nvPr/>
        </p:nvSpPr>
        <p:spPr>
          <a:xfrm>
            <a:off x="7543800" y="2667000"/>
            <a:ext cx="1371600" cy="609600"/>
          </a:xfrm>
          <a:prstGeom prst="donut">
            <a:avLst/>
          </a:prstGeom>
          <a:solidFill>
            <a:srgbClr val="820000"/>
          </a:solidFill>
          <a:ln>
            <a:noFill/>
          </a:ln>
          <a:effectLst>
            <a:outerShdw blurRad="139700" dist="139700" dir="2700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lang="en-US" sz="3200" b="1" dirty="0" smtClean="0">
                <a:solidFill>
                  <a:schemeClr val="bg2"/>
                </a:solidFill>
                <a:effectLst>
                  <a:outerShdw blurRad="38100" dist="38100" dir="2700000" algn="tl">
                    <a:srgbClr val="000000">
                      <a:alpha val="43137"/>
                    </a:srgbClr>
                  </a:outerShdw>
                </a:effectLst>
              </a:rPr>
              <a:t>Curse</a:t>
            </a:r>
            <a:endParaRPr lang="en-US" sz="3200" b="1" dirty="0">
              <a:solidFill>
                <a:schemeClr val="bg2"/>
              </a:solidFill>
              <a:effectLst>
                <a:outerShdw blurRad="38100" dist="38100" dir="2700000" algn="tl">
                  <a:srgbClr val="000000">
                    <a:alpha val="43137"/>
                  </a:srgbClr>
                </a:outerShdw>
              </a:effectLst>
            </a:endParaRPr>
          </a:p>
        </p:txBody>
      </p:sp>
      <p:sp>
        <p:nvSpPr>
          <p:cNvPr id="8" name="Donut 7"/>
          <p:cNvSpPr/>
          <p:nvPr/>
        </p:nvSpPr>
        <p:spPr>
          <a:xfrm>
            <a:off x="7543800" y="3657600"/>
            <a:ext cx="1371600" cy="609600"/>
          </a:xfrm>
          <a:prstGeom prst="donut">
            <a:avLst/>
          </a:prstGeom>
          <a:solidFill>
            <a:srgbClr val="E0481E"/>
          </a:solidFill>
          <a:ln>
            <a:noFill/>
          </a:ln>
          <a:effectLst>
            <a:outerShdw blurRad="139700" dist="139700" dir="2700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lang="en-US" sz="3200" b="1" dirty="0" smtClean="0">
                <a:solidFill>
                  <a:schemeClr val="bg2"/>
                </a:solidFill>
                <a:effectLst>
                  <a:outerShdw blurRad="38100" dist="38100" dir="2700000" algn="tl">
                    <a:srgbClr val="000000">
                      <a:alpha val="43137"/>
                    </a:srgbClr>
                  </a:outerShdw>
                </a:effectLst>
              </a:rPr>
              <a:t>Curse</a:t>
            </a:r>
            <a:endParaRPr lang="en-US" sz="3200" b="1" dirty="0">
              <a:solidFill>
                <a:schemeClr val="bg2"/>
              </a:solidFill>
              <a:effectLst>
                <a:outerShdw blurRad="38100" dist="38100" dir="2700000" algn="tl">
                  <a:srgbClr val="000000">
                    <a:alpha val="43137"/>
                  </a:srgbClr>
                </a:outerShdw>
              </a:effectLst>
            </a:endParaRPr>
          </a:p>
        </p:txBody>
      </p:sp>
      <p:sp>
        <p:nvSpPr>
          <p:cNvPr id="9" name="&quot;No&quot; Symbol 8"/>
          <p:cNvSpPr/>
          <p:nvPr/>
        </p:nvSpPr>
        <p:spPr>
          <a:xfrm>
            <a:off x="7543800" y="4953000"/>
            <a:ext cx="1371600" cy="609600"/>
          </a:xfrm>
          <a:prstGeom prst="noSmoking">
            <a:avLst/>
          </a:prstGeom>
          <a:solidFill>
            <a:srgbClr val="006600"/>
          </a:solidFill>
          <a:ln>
            <a:noFill/>
          </a:ln>
          <a:effectLst>
            <a:outerShdw blurRad="139700" dist="139700" dir="2700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3200" b="1" dirty="0" smtClean="0">
                <a:solidFill>
                  <a:schemeClr val="bg2"/>
                </a:solidFill>
                <a:effectLst>
                  <a:outerShdw blurRad="38100" dist="38100" dir="2700000" algn="tl">
                    <a:srgbClr val="000000">
                      <a:alpha val="43137"/>
                    </a:srgbClr>
                  </a:outerShdw>
                </a:effectLst>
              </a:rPr>
              <a:t>Curse</a:t>
            </a:r>
            <a:endParaRPr lang="en-US" sz="3200" b="1" dirty="0">
              <a:solidFill>
                <a:schemeClr val="bg2"/>
              </a:solidFill>
              <a:effectLst>
                <a:outerShdw blurRad="38100" dist="38100" dir="2700000" algn="tl">
                  <a:srgbClr val="000000">
                    <a:alpha val="43137"/>
                  </a:srgbClr>
                </a:outerShdw>
              </a:effectLst>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8" grpId="0" animBg="1"/>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ChangeArrowheads="1"/>
          </p:cNvSpPr>
          <p:nvPr>
            <p:ph type="title"/>
          </p:nvPr>
        </p:nvSpPr>
        <p:spPr>
          <a:xfrm>
            <a:off x="0" y="228600"/>
            <a:ext cx="9144000" cy="609600"/>
          </a:xfrm>
        </p:spPr>
        <p:txBody>
          <a:bodyPr lIns="0" rIns="0"/>
          <a:lstStyle/>
          <a:p>
            <a:pPr>
              <a:lnSpc>
                <a:spcPct val="70000"/>
              </a:lnSpc>
              <a:defRPr/>
            </a:pPr>
            <a:r>
              <a:rPr lang="en-US" dirty="0" smtClean="0">
                <a:solidFill>
                  <a:srgbClr val="195985"/>
                </a:solidFill>
              </a:rPr>
              <a:t>Gourmet Adventures Debrief</a:t>
            </a:r>
          </a:p>
        </p:txBody>
      </p:sp>
      <p:sp>
        <p:nvSpPr>
          <p:cNvPr id="28675" name="Rectangle 3"/>
          <p:cNvSpPr>
            <a:spLocks noGrp="1" noChangeArrowheads="1"/>
          </p:cNvSpPr>
          <p:nvPr>
            <p:ph idx="1"/>
          </p:nvPr>
        </p:nvSpPr>
        <p:spPr>
          <a:xfrm>
            <a:off x="800100" y="1371600"/>
            <a:ext cx="7543800" cy="3048000"/>
          </a:xfrm>
        </p:spPr>
        <p:txBody>
          <a:bodyPr/>
          <a:lstStyle/>
          <a:p>
            <a:pPr>
              <a:lnSpc>
                <a:spcPct val="75000"/>
              </a:lnSpc>
              <a:spcBef>
                <a:spcPct val="45000"/>
              </a:spcBef>
              <a:buClrTx/>
              <a:defRPr/>
            </a:pPr>
            <a:r>
              <a:rPr lang="en-US" dirty="0" smtClean="0">
                <a:solidFill>
                  <a:srgbClr val="E0BE80"/>
                </a:solidFill>
              </a:rPr>
              <a:t>When is the risk of the winner’s curse greatest?</a:t>
            </a:r>
          </a:p>
          <a:p>
            <a:pPr lvl="1">
              <a:lnSpc>
                <a:spcPct val="75000"/>
              </a:lnSpc>
              <a:buClrTx/>
              <a:defRPr/>
            </a:pPr>
            <a:r>
              <a:rPr lang="en-US" sz="2400" dirty="0" smtClean="0">
                <a:solidFill>
                  <a:srgbClr val="E0BE80"/>
                </a:solidFill>
              </a:rPr>
              <a:t>Uncertainty/variation in estimates</a:t>
            </a:r>
          </a:p>
          <a:p>
            <a:pPr lvl="1">
              <a:lnSpc>
                <a:spcPct val="75000"/>
              </a:lnSpc>
              <a:buClrTx/>
              <a:defRPr/>
            </a:pPr>
            <a:r>
              <a:rPr lang="en-US" sz="2400" dirty="0" smtClean="0">
                <a:solidFill>
                  <a:srgbClr val="E0BE80"/>
                </a:solidFill>
              </a:rPr>
              <a:t>Number of bidders</a:t>
            </a:r>
          </a:p>
          <a:p>
            <a:pPr lvl="1">
              <a:lnSpc>
                <a:spcPct val="75000"/>
              </a:lnSpc>
              <a:buClrTx/>
              <a:defRPr/>
            </a:pPr>
            <a:r>
              <a:rPr lang="en-US" sz="2400" dirty="0" smtClean="0">
                <a:solidFill>
                  <a:srgbClr val="E0BE80"/>
                </a:solidFill>
              </a:rPr>
              <a:t>Uneven distribution of information among bidders</a:t>
            </a:r>
          </a:p>
          <a:p>
            <a:pPr>
              <a:lnSpc>
                <a:spcPct val="75000"/>
              </a:lnSpc>
              <a:spcBef>
                <a:spcPts val="2400"/>
              </a:spcBef>
              <a:buClrTx/>
              <a:defRPr/>
            </a:pPr>
            <a:r>
              <a:rPr lang="en-US" dirty="0" smtClean="0">
                <a:solidFill>
                  <a:schemeClr val="accent2">
                    <a:lumMod val="50000"/>
                  </a:schemeClr>
                </a:solidFill>
              </a:rPr>
              <a:t>How can we manage this to avoid being cursed?</a:t>
            </a:r>
          </a:p>
          <a:p>
            <a:pPr lvl="1">
              <a:lnSpc>
                <a:spcPct val="75000"/>
              </a:lnSpc>
              <a:buClr>
                <a:srgbClr val="195985"/>
              </a:buClr>
              <a:defRPr/>
            </a:pPr>
            <a:r>
              <a:rPr lang="en-US" sz="2400" dirty="0" smtClean="0">
                <a:solidFill>
                  <a:schemeClr val="accent2">
                    <a:lumMod val="50000"/>
                  </a:schemeClr>
                </a:solidFill>
              </a:rPr>
              <a:t>How did you decide how much to shade your bid in the exercise? How can you be more rigorous?</a:t>
            </a:r>
          </a:p>
          <a:p>
            <a:pPr lvl="1">
              <a:lnSpc>
                <a:spcPct val="75000"/>
              </a:lnSpc>
              <a:buClr>
                <a:srgbClr val="195985"/>
              </a:buClr>
              <a:defRPr/>
            </a:pPr>
            <a:r>
              <a:rPr lang="en-US" sz="2400" dirty="0" smtClean="0">
                <a:solidFill>
                  <a:schemeClr val="accent2">
                    <a:lumMod val="50000"/>
                  </a:schemeClr>
                </a:solidFill>
              </a:rPr>
              <a:t>What are the drivers of variation in M&amp;A valuations? How can one be more rigorous here?</a:t>
            </a:r>
          </a:p>
        </p:txBody>
      </p:sp>
      <p:pic>
        <p:nvPicPr>
          <p:cNvPr id="5129" name="Picture 9"/>
          <p:cNvPicPr>
            <a:picLocks noChangeAspect="1" noChangeArrowheads="1"/>
          </p:cNvPicPr>
          <p:nvPr/>
        </p:nvPicPr>
        <p:blipFill>
          <a:blip r:embed="rId3" cstate="print">
            <a:clrChange>
              <a:clrFrom>
                <a:srgbClr val="FFFFFF"/>
              </a:clrFrom>
              <a:clrTo>
                <a:srgbClr val="FFFFFF">
                  <a:alpha val="0"/>
                </a:srgbClr>
              </a:clrTo>
            </a:clrChange>
          </a:blip>
          <a:srcRect l="16857" t="13428" r="13429" b="13429"/>
          <a:stretch>
            <a:fillRect/>
          </a:stretch>
        </p:blipFill>
        <p:spPr bwMode="auto">
          <a:xfrm>
            <a:off x="0" y="4961744"/>
            <a:ext cx="1828800" cy="1439056"/>
          </a:xfrm>
          <a:prstGeom prst="rect">
            <a:avLst/>
          </a:prstGeom>
          <a:noFill/>
          <a:ln w="9525">
            <a:noFill/>
            <a:miter lim="800000"/>
            <a:headEnd/>
            <a:tailEnd/>
          </a:ln>
        </p:spPr>
      </p:pic>
    </p:spTree>
    <p:extLst>
      <p:ext uri="{BB962C8B-B14F-4D97-AF65-F5344CB8AC3E}">
        <p14:creationId xmlns:p14="http://schemas.microsoft.com/office/powerpoint/2010/main" val="3360244841"/>
      </p:ext>
    </p:extLst>
  </p:cSld>
  <p:clrMapOvr>
    <a:masterClrMapping/>
  </p:clrMapOvr>
  <p:transition>
    <p:fade thruBlk="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Rectangle 3"/>
          <p:cNvSpPr>
            <a:spLocks noChangeArrowheads="1"/>
          </p:cNvSpPr>
          <p:nvPr/>
        </p:nvSpPr>
        <p:spPr bwMode="auto">
          <a:xfrm>
            <a:off x="0" y="152400"/>
            <a:ext cx="9144000" cy="1066800"/>
          </a:xfrm>
          <a:prstGeom prst="rect">
            <a:avLst/>
          </a:prstGeom>
          <a:noFill/>
          <a:ln w="9525">
            <a:noFill/>
            <a:miter lim="800000"/>
            <a:headEnd/>
            <a:tailEnd/>
          </a:ln>
          <a:effectLst>
            <a:outerShdw dist="107763" dir="2700000" algn="ctr" rotWithShape="0">
              <a:schemeClr val="bg2"/>
            </a:outerShdw>
          </a:effectLst>
        </p:spPr>
        <p:txBody>
          <a:bodyPr lIns="0" tIns="0" rIns="0" bIns="0" anchor="ctr"/>
          <a:lstStyle/>
          <a:p>
            <a:pPr algn="ctr">
              <a:lnSpc>
                <a:spcPct val="80000"/>
              </a:lnSpc>
              <a:spcBef>
                <a:spcPct val="0"/>
              </a:spcBef>
              <a:defRPr/>
            </a:pPr>
            <a:r>
              <a:rPr lang="en-US" sz="4400" b="1" dirty="0">
                <a:solidFill>
                  <a:srgbClr val="195985"/>
                </a:solidFill>
                <a:effectLst>
                  <a:outerShdw blurRad="38100" dist="38100" dir="2700000" algn="tl">
                    <a:srgbClr val="000000">
                      <a:alpha val="43137"/>
                    </a:srgbClr>
                  </a:outerShdw>
                </a:effectLst>
                <a:sym typeface="Webdings" pitchFamily="18" charset="2"/>
              </a:rPr>
              <a:t></a:t>
            </a:r>
            <a:r>
              <a:rPr lang="en-US" sz="5400" b="1" i="1" dirty="0">
                <a:solidFill>
                  <a:srgbClr val="195985"/>
                </a:solidFill>
                <a:effectLst>
                  <a:outerShdw blurRad="38100" dist="38100" dir="2700000" algn="tl">
                    <a:srgbClr val="000000">
                      <a:alpha val="43137"/>
                    </a:srgbClr>
                  </a:outerShdw>
                </a:effectLst>
                <a:latin typeface="Monotype Corsiva" pitchFamily="66" charset="0"/>
              </a:rPr>
              <a:t>Gourmet Adventures </a:t>
            </a:r>
          </a:p>
          <a:p>
            <a:pPr algn="ctr">
              <a:lnSpc>
                <a:spcPct val="80000"/>
              </a:lnSpc>
              <a:spcBef>
                <a:spcPct val="0"/>
              </a:spcBef>
              <a:defRPr/>
            </a:pPr>
            <a:r>
              <a:rPr lang="en-US" sz="4400" b="1" dirty="0">
                <a:solidFill>
                  <a:srgbClr val="195985"/>
                </a:solidFill>
                <a:effectLst>
                  <a:outerShdw blurRad="38100" dist="38100" dir="2700000" algn="tl">
                    <a:srgbClr val="000000">
                      <a:alpha val="43137"/>
                    </a:srgbClr>
                  </a:outerShdw>
                </a:effectLst>
                <a:latin typeface="+mn-lt"/>
                <a:sym typeface="Webdings" pitchFamily="18" charset="2"/>
              </a:rPr>
              <a:t>Thought Experiment</a:t>
            </a:r>
            <a:endParaRPr lang="en-US" sz="4400" b="1" dirty="0">
              <a:solidFill>
                <a:srgbClr val="195985"/>
              </a:solidFill>
              <a:effectLst>
                <a:outerShdw blurRad="38100" dist="38100" dir="2700000" algn="tl">
                  <a:srgbClr val="000000">
                    <a:alpha val="43137"/>
                  </a:srgbClr>
                </a:outerShdw>
              </a:effectLst>
              <a:latin typeface="+mn-lt"/>
            </a:endParaRPr>
          </a:p>
        </p:txBody>
      </p:sp>
      <p:sp>
        <p:nvSpPr>
          <p:cNvPr id="12" name="Content Placeholder 11"/>
          <p:cNvSpPr>
            <a:spLocks noGrp="1"/>
          </p:cNvSpPr>
          <p:nvPr>
            <p:ph idx="1"/>
          </p:nvPr>
        </p:nvSpPr>
        <p:spPr>
          <a:xfrm>
            <a:off x="1600200" y="2133600"/>
            <a:ext cx="6172200" cy="3505200"/>
          </a:xfrm>
        </p:spPr>
        <p:txBody>
          <a:bodyPr/>
          <a:lstStyle/>
          <a:p>
            <a:pPr>
              <a:lnSpc>
                <a:spcPct val="80000"/>
              </a:lnSpc>
              <a:spcBef>
                <a:spcPts val="1200"/>
              </a:spcBef>
              <a:buFontTx/>
              <a:buNone/>
            </a:pPr>
            <a:r>
              <a:rPr lang="en-US" sz="3600" dirty="0" smtClean="0"/>
              <a:t>What strategic factors drive the risk of the winner’s curse?</a:t>
            </a:r>
          </a:p>
          <a:p>
            <a:pPr lvl="1">
              <a:lnSpc>
                <a:spcPct val="80000"/>
              </a:lnSpc>
              <a:spcBef>
                <a:spcPts val="1200"/>
              </a:spcBef>
            </a:pPr>
            <a:r>
              <a:rPr lang="en-US" sz="3200" dirty="0" smtClean="0"/>
              <a:t>Diversified targets</a:t>
            </a:r>
          </a:p>
          <a:p>
            <a:pPr lvl="4">
              <a:lnSpc>
                <a:spcPct val="75000"/>
              </a:lnSpc>
              <a:spcBef>
                <a:spcPts val="0"/>
              </a:spcBef>
              <a:buNone/>
            </a:pPr>
            <a:r>
              <a:rPr lang="en-US" sz="4000" dirty="0" smtClean="0"/>
              <a:t>.</a:t>
            </a:r>
          </a:p>
          <a:p>
            <a:pPr lvl="4">
              <a:lnSpc>
                <a:spcPct val="75000"/>
              </a:lnSpc>
              <a:spcBef>
                <a:spcPts val="0"/>
              </a:spcBef>
              <a:buNone/>
            </a:pPr>
            <a:r>
              <a:rPr lang="en-US" sz="4000" dirty="0" smtClean="0"/>
              <a:t>:</a:t>
            </a:r>
            <a:endParaRPr lang="en-US" sz="3200" dirty="0" smtClean="0"/>
          </a:p>
          <a:p>
            <a:pPr>
              <a:lnSpc>
                <a:spcPct val="80000"/>
              </a:lnSpc>
              <a:spcBef>
                <a:spcPts val="1200"/>
              </a:spcBef>
            </a:pPr>
            <a:endParaRPr lang="en-US" sz="3600" dirty="0" smtClean="0"/>
          </a:p>
        </p:txBody>
      </p:sp>
      <p:pic>
        <p:nvPicPr>
          <p:cNvPr id="33796" name="Picture 4"/>
          <p:cNvPicPr>
            <a:picLocks noChangeAspect="1" noChangeArrowheads="1"/>
          </p:cNvPicPr>
          <p:nvPr/>
        </p:nvPicPr>
        <p:blipFill>
          <a:blip r:embed="rId3" cstate="print"/>
          <a:srcRect/>
          <a:stretch>
            <a:fillRect/>
          </a:stretch>
        </p:blipFill>
        <p:spPr bwMode="auto">
          <a:xfrm>
            <a:off x="152400" y="3581400"/>
            <a:ext cx="1273175" cy="2514600"/>
          </a:xfrm>
          <a:prstGeom prst="rect">
            <a:avLst/>
          </a:prstGeom>
          <a:ln>
            <a:noFill/>
          </a:ln>
          <a:effectLst>
            <a:outerShdw blurRad="292100" dist="139700" dir="2700000" algn="tl" rotWithShape="0">
              <a:srgbClr val="333333">
                <a:alpha val="65000"/>
              </a:srgbClr>
            </a:outerShdw>
          </a:effectLst>
        </p:spPr>
      </p:pic>
      <p:pic>
        <p:nvPicPr>
          <p:cNvPr id="33797" name="Picture 6"/>
          <p:cNvPicPr>
            <a:picLocks noChangeAspect="1" noChangeArrowheads="1"/>
          </p:cNvPicPr>
          <p:nvPr/>
        </p:nvPicPr>
        <p:blipFill>
          <a:blip r:embed="rId3" cstate="print"/>
          <a:srcRect/>
          <a:stretch>
            <a:fillRect/>
          </a:stretch>
        </p:blipFill>
        <p:spPr bwMode="auto">
          <a:xfrm>
            <a:off x="7620000" y="3657600"/>
            <a:ext cx="1273175" cy="2514600"/>
          </a:xfrm>
          <a:prstGeom prst="rect">
            <a:avLst/>
          </a:prstGeom>
          <a:ln>
            <a:noFill/>
          </a:ln>
          <a:effectLst>
            <a:outerShdw blurRad="292100" dist="139700" dir="2700000" algn="tl" rotWithShape="0">
              <a:srgbClr val="333333">
                <a:alpha val="65000"/>
              </a:srgbClr>
            </a:outerShdw>
          </a:effectLst>
        </p:spPr>
      </p:pic>
      <p:sp>
        <p:nvSpPr>
          <p:cNvPr id="21" name="AutoShape 8"/>
          <p:cNvSpPr>
            <a:spLocks noChangeArrowheads="1"/>
          </p:cNvSpPr>
          <p:nvPr/>
        </p:nvSpPr>
        <p:spPr bwMode="auto">
          <a:xfrm>
            <a:off x="152400" y="3886200"/>
            <a:ext cx="1295400" cy="2209800"/>
          </a:xfrm>
          <a:prstGeom prst="roundRect">
            <a:avLst>
              <a:gd name="adj" fmla="val 16667"/>
            </a:avLst>
          </a:prstGeom>
          <a:solidFill>
            <a:srgbClr val="000080">
              <a:alpha val="59999"/>
            </a:srgbClr>
          </a:solidFill>
          <a:ln w="22225">
            <a:noFill/>
            <a:round/>
            <a:headEnd/>
            <a:tailEnd/>
          </a:ln>
        </p:spPr>
        <p:txBody>
          <a:bodyPr wrap="none" anchor="ctr"/>
          <a:lstStyle/>
          <a:p>
            <a:endParaRPr lang="en-US"/>
          </a:p>
        </p:txBody>
      </p:sp>
      <p:sp>
        <p:nvSpPr>
          <p:cNvPr id="22" name="AutoShape 9"/>
          <p:cNvSpPr>
            <a:spLocks noChangeArrowheads="1"/>
          </p:cNvSpPr>
          <p:nvPr/>
        </p:nvSpPr>
        <p:spPr bwMode="auto">
          <a:xfrm>
            <a:off x="7620000" y="3962400"/>
            <a:ext cx="1295400" cy="2209800"/>
          </a:xfrm>
          <a:prstGeom prst="roundRect">
            <a:avLst>
              <a:gd name="adj" fmla="val 16667"/>
            </a:avLst>
          </a:prstGeom>
          <a:solidFill>
            <a:srgbClr val="000080">
              <a:alpha val="59999"/>
            </a:srgbClr>
          </a:solidFill>
          <a:ln w="22225">
            <a:noFill/>
            <a:round/>
            <a:headEnd/>
            <a:tailEnd/>
          </a:ln>
        </p:spPr>
        <p:txBody>
          <a:bodyPr wrap="none" anchor="ctr"/>
          <a:lstStyle/>
          <a:p>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5"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randombar(vertical)">
                                      <p:cBhvr>
                                        <p:cTn id="7" dur="500"/>
                                        <p:tgtEl>
                                          <p:spTgt spid="21"/>
                                        </p:tgtEl>
                                      </p:cBhvr>
                                    </p:animEffect>
                                  </p:childTnLst>
                                </p:cTn>
                              </p:par>
                              <p:par>
                                <p:cTn id="8" presetID="14" presetClass="entr" presetSubtype="5"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randombar(vertical)">
                                      <p:cBhvr>
                                        <p:cTn id="10" dur="500"/>
                                        <p:tgtEl>
                                          <p:spTgt spid="22"/>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2">
                                            <p:txEl>
                                              <p:pRg st="0" end="0"/>
                                            </p:txEl>
                                          </p:spTgt>
                                        </p:tgtEl>
                                        <p:attrNameLst>
                                          <p:attrName>style.visibility</p:attrName>
                                        </p:attrNameLst>
                                      </p:cBhvr>
                                      <p:to>
                                        <p:strVal val="visible"/>
                                      </p:to>
                                    </p:set>
                                    <p:animEffect transition="in" filter="fade">
                                      <p:cBhvr>
                                        <p:cTn id="14" dur="500"/>
                                        <p:tgtEl>
                                          <p:spTgt spid="12">
                                            <p:txEl>
                                              <p:pRg st="0" end="0"/>
                                            </p:txEl>
                                          </p:spTgt>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2">
                                            <p:txEl>
                                              <p:pRg st="1" end="1"/>
                                            </p:txEl>
                                          </p:spTgt>
                                        </p:tgtEl>
                                        <p:attrNameLst>
                                          <p:attrName>style.visibility</p:attrName>
                                        </p:attrNameLst>
                                      </p:cBhvr>
                                      <p:to>
                                        <p:strVal val="visible"/>
                                      </p:to>
                                    </p:set>
                                    <p:animEffect transition="in" filter="fade">
                                      <p:cBhvr>
                                        <p:cTn id="18" dur="500"/>
                                        <p:tgtEl>
                                          <p:spTgt spid="12">
                                            <p:txEl>
                                              <p:pRg st="1" end="1"/>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2">
                                            <p:txEl>
                                              <p:pRg st="2" end="2"/>
                                            </p:txEl>
                                          </p:spTgt>
                                        </p:tgtEl>
                                        <p:attrNameLst>
                                          <p:attrName>style.visibility</p:attrName>
                                        </p:attrNameLst>
                                      </p:cBhvr>
                                      <p:to>
                                        <p:strVal val="visible"/>
                                      </p:to>
                                    </p:set>
                                    <p:animEffect transition="in" filter="fade">
                                      <p:cBhvr>
                                        <p:cTn id="21" dur="500"/>
                                        <p:tgtEl>
                                          <p:spTgt spid="12">
                                            <p:txEl>
                                              <p:pRg st="2" end="2"/>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
                                            <p:txEl>
                                              <p:pRg st="3" end="3"/>
                                            </p:txEl>
                                          </p:spTgt>
                                        </p:tgtEl>
                                        <p:attrNameLst>
                                          <p:attrName>style.visibility</p:attrName>
                                        </p:attrNameLst>
                                      </p:cBhvr>
                                      <p:to>
                                        <p:strVal val="visible"/>
                                      </p:to>
                                    </p:set>
                                    <p:animEffect transition="in" filter="fade">
                                      <p:cBhvr>
                                        <p:cTn id="24" dur="500"/>
                                        <p:tgtEl>
                                          <p:spTgt spid="1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P spid="21" grpId="0" animBg="1"/>
      <p:bldP spid="22" grpId="0" animBg="1"/>
    </p:bld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8178" name="Rectangle 2"/>
          <p:cNvSpPr>
            <a:spLocks noGrp="1" noChangeArrowheads="1"/>
          </p:cNvSpPr>
          <p:nvPr>
            <p:ph type="title"/>
          </p:nvPr>
        </p:nvSpPr>
        <p:spPr>
          <a:xfrm>
            <a:off x="0" y="152400"/>
            <a:ext cx="9144000" cy="838200"/>
          </a:xfrm>
        </p:spPr>
        <p:txBody>
          <a:bodyPr/>
          <a:lstStyle/>
          <a:p>
            <a:pPr>
              <a:lnSpc>
                <a:spcPct val="80000"/>
              </a:lnSpc>
              <a:defRPr/>
            </a:pPr>
            <a:r>
              <a:rPr lang="en-US" sz="4400" dirty="0" smtClean="0">
                <a:solidFill>
                  <a:srgbClr val="195985"/>
                </a:solidFill>
              </a:rPr>
              <a:t>Who captures the value of synergy?</a:t>
            </a:r>
          </a:p>
        </p:txBody>
      </p:sp>
      <p:sp>
        <p:nvSpPr>
          <p:cNvPr id="34819" name="Rectangle 3"/>
          <p:cNvSpPr>
            <a:spLocks noGrp="1" noChangeArrowheads="1"/>
          </p:cNvSpPr>
          <p:nvPr>
            <p:ph type="body" idx="1"/>
          </p:nvPr>
        </p:nvSpPr>
        <p:spPr>
          <a:xfrm>
            <a:off x="609600" y="1600200"/>
            <a:ext cx="7848600" cy="3124200"/>
          </a:xfrm>
        </p:spPr>
        <p:txBody>
          <a:bodyPr/>
          <a:lstStyle/>
          <a:p>
            <a:pPr>
              <a:lnSpc>
                <a:spcPct val="90000"/>
              </a:lnSpc>
              <a:buFontTx/>
              <a:buNone/>
            </a:pPr>
            <a:r>
              <a:rPr lang="en-US" sz="2800" b="1" u="sng" dirty="0" smtClean="0"/>
              <a:t>Firm					      Value of target</a:t>
            </a:r>
            <a:endParaRPr lang="en-US" sz="2800" dirty="0" smtClean="0"/>
          </a:p>
          <a:p>
            <a:pPr>
              <a:lnSpc>
                <a:spcPct val="90000"/>
              </a:lnSpc>
              <a:buFontTx/>
              <a:buNone/>
            </a:pPr>
            <a:r>
              <a:rPr lang="en-US" sz="2800" dirty="0" smtClean="0"/>
              <a:t>Target : </a:t>
            </a:r>
            <a:r>
              <a:rPr lang="en-US" sz="2800" dirty="0" err="1" smtClean="0"/>
              <a:t>MicroDesign</a:t>
            </a:r>
            <a:r>
              <a:rPr lang="en-US" sz="2800" dirty="0" smtClean="0"/>
              <a:t> </a:t>
            </a:r>
            <a:r>
              <a:rPr lang="en-US" sz="2800" i="1" dirty="0" smtClean="0"/>
              <a:t>(stand alone NPV)	</a:t>
            </a:r>
            <a:r>
              <a:rPr lang="en-US" sz="2800" dirty="0" smtClean="0"/>
              <a:t>$500M</a:t>
            </a:r>
          </a:p>
          <a:p>
            <a:pPr>
              <a:lnSpc>
                <a:spcPct val="90000"/>
              </a:lnSpc>
              <a:buFontTx/>
              <a:buNone/>
            </a:pPr>
            <a:endParaRPr lang="en-US" sz="2800" dirty="0" smtClean="0"/>
          </a:p>
          <a:p>
            <a:pPr>
              <a:lnSpc>
                <a:spcPct val="90000"/>
              </a:lnSpc>
              <a:buFontTx/>
              <a:buNone/>
            </a:pPr>
            <a:r>
              <a:rPr lang="en-US" sz="2800" dirty="0" smtClean="0"/>
              <a:t>Buyer 1: KKR </a:t>
            </a:r>
            <a:r>
              <a:rPr lang="en-US" sz="2800" i="1" dirty="0" smtClean="0"/>
              <a:t>(no synergies)</a:t>
            </a:r>
            <a:r>
              <a:rPr lang="en-US" sz="2800" dirty="0" smtClean="0"/>
              <a:t>			$500M</a:t>
            </a:r>
          </a:p>
          <a:p>
            <a:pPr>
              <a:lnSpc>
                <a:spcPct val="90000"/>
              </a:lnSpc>
              <a:buFontTx/>
              <a:buNone/>
            </a:pPr>
            <a:r>
              <a:rPr lang="en-US" sz="2800" dirty="0" smtClean="0"/>
              <a:t>Buyer 2: Sega </a:t>
            </a:r>
            <a:r>
              <a:rPr lang="en-US" sz="2800" i="1" dirty="0" smtClean="0"/>
              <a:t>(vertical integration)</a:t>
            </a:r>
            <a:r>
              <a:rPr lang="en-US" sz="2800" dirty="0" smtClean="0"/>
              <a:t>		$550M</a:t>
            </a:r>
          </a:p>
          <a:p>
            <a:pPr>
              <a:lnSpc>
                <a:spcPct val="90000"/>
              </a:lnSpc>
              <a:buFontTx/>
              <a:buNone/>
            </a:pPr>
            <a:r>
              <a:rPr lang="en-US" sz="2800" dirty="0" smtClean="0"/>
              <a:t>Buyer 3: Sharp </a:t>
            </a:r>
            <a:r>
              <a:rPr lang="en-US" sz="2800" i="1" dirty="0" smtClean="0"/>
              <a:t>(leverage expertise)</a:t>
            </a:r>
            <a:r>
              <a:rPr lang="en-US" sz="2800" dirty="0" smtClean="0"/>
              <a:t>		$600M</a:t>
            </a:r>
          </a:p>
        </p:txBody>
      </p:sp>
      <p:pic>
        <p:nvPicPr>
          <p:cNvPr id="178184" name="Picture 8" descr="BD07255_"/>
          <p:cNvPicPr>
            <a:picLocks noChangeAspect="1" noChangeArrowheads="1"/>
          </p:cNvPicPr>
          <p:nvPr/>
        </p:nvPicPr>
        <p:blipFill>
          <a:blip r:embed="rId3" cstate="print"/>
          <a:srcRect/>
          <a:stretch>
            <a:fillRect/>
          </a:stretch>
        </p:blipFill>
        <p:spPr bwMode="auto">
          <a:xfrm>
            <a:off x="6858000" y="5378450"/>
            <a:ext cx="2349500" cy="1484313"/>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78184"/>
                                        </p:tgtEl>
                                        <p:attrNameLst>
                                          <p:attrName>style.visibility</p:attrName>
                                        </p:attrNameLst>
                                      </p:cBhvr>
                                      <p:to>
                                        <p:strVal val="visible"/>
                                      </p:to>
                                    </p:set>
                                    <p:animEffect transition="in" filter="dissolve">
                                      <p:cBhvr>
                                        <p:cTn id="7" dur="500"/>
                                        <p:tgtEl>
                                          <p:spTgt spid="1781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57378" name="Rectangle 2"/>
          <p:cNvSpPr>
            <a:spLocks noGrp="1" noChangeArrowheads="1"/>
          </p:cNvSpPr>
          <p:nvPr>
            <p:ph type="title"/>
          </p:nvPr>
        </p:nvSpPr>
        <p:spPr>
          <a:xfrm>
            <a:off x="685800" y="76200"/>
            <a:ext cx="7696200" cy="1143000"/>
          </a:xfrm>
        </p:spPr>
        <p:txBody>
          <a:bodyPr/>
          <a:lstStyle/>
          <a:p>
            <a:pPr>
              <a:lnSpc>
                <a:spcPct val="80000"/>
              </a:lnSpc>
              <a:defRPr/>
            </a:pPr>
            <a:r>
              <a:rPr lang="en-US" dirty="0" smtClean="0">
                <a:solidFill>
                  <a:srgbClr val="195985"/>
                </a:solidFill>
              </a:rPr>
              <a:t>Anticipating Integration Dilemmas at Pinnacle</a:t>
            </a:r>
          </a:p>
        </p:txBody>
      </p:sp>
      <p:grpSp>
        <p:nvGrpSpPr>
          <p:cNvPr id="2" name="Group 3"/>
          <p:cNvGrpSpPr>
            <a:grpSpLocks/>
          </p:cNvGrpSpPr>
          <p:nvPr/>
        </p:nvGrpSpPr>
        <p:grpSpPr bwMode="auto">
          <a:xfrm>
            <a:off x="76200" y="1936750"/>
            <a:ext cx="8915400" cy="2262188"/>
            <a:chOff x="48" y="1599"/>
            <a:chExt cx="5616" cy="1425"/>
          </a:xfrm>
        </p:grpSpPr>
        <p:sp>
          <p:nvSpPr>
            <p:cNvPr id="35848" name="Text Box 4"/>
            <p:cNvSpPr txBox="1">
              <a:spLocks noChangeArrowheads="1"/>
            </p:cNvSpPr>
            <p:nvPr/>
          </p:nvSpPr>
          <p:spPr bwMode="auto">
            <a:xfrm>
              <a:off x="48" y="2023"/>
              <a:ext cx="1776" cy="233"/>
            </a:xfrm>
            <a:prstGeom prst="rect">
              <a:avLst/>
            </a:prstGeom>
            <a:noFill/>
            <a:ln w="22225">
              <a:noFill/>
              <a:miter lim="800000"/>
              <a:headEnd/>
              <a:tailEnd/>
            </a:ln>
          </p:spPr>
          <p:txBody>
            <a:bodyPr lIns="0" rIns="0">
              <a:spAutoFit/>
            </a:bodyPr>
            <a:lstStyle/>
            <a:p>
              <a:pPr algn="ctr">
                <a:spcBef>
                  <a:spcPct val="50000"/>
                </a:spcBef>
              </a:pPr>
              <a:r>
                <a:rPr lang="en-US" b="1" spc="-100" dirty="0">
                  <a:solidFill>
                    <a:srgbClr val="093757"/>
                  </a:solidFill>
                  <a:latin typeface="+mn-lt"/>
                </a:rPr>
                <a:t>Warehouse Mgt Software</a:t>
              </a:r>
            </a:p>
          </p:txBody>
        </p:sp>
        <p:grpSp>
          <p:nvGrpSpPr>
            <p:cNvPr id="3" name="Group 5"/>
            <p:cNvGrpSpPr>
              <a:grpSpLocks/>
            </p:cNvGrpSpPr>
            <p:nvPr/>
          </p:nvGrpSpPr>
          <p:grpSpPr bwMode="auto">
            <a:xfrm>
              <a:off x="119" y="1599"/>
              <a:ext cx="5545" cy="1425"/>
              <a:chOff x="119" y="1599"/>
              <a:chExt cx="5545" cy="1425"/>
            </a:xfrm>
          </p:grpSpPr>
          <p:sp>
            <p:nvSpPr>
              <p:cNvPr id="35850" name="Line 6"/>
              <p:cNvSpPr>
                <a:spLocks noChangeShapeType="1"/>
              </p:cNvSpPr>
              <p:nvPr/>
            </p:nvSpPr>
            <p:spPr bwMode="auto">
              <a:xfrm>
                <a:off x="2880" y="1728"/>
                <a:ext cx="0" cy="192"/>
              </a:xfrm>
              <a:prstGeom prst="line">
                <a:avLst/>
              </a:prstGeom>
              <a:noFill/>
              <a:ln w="22225">
                <a:solidFill>
                  <a:schemeClr val="tx1"/>
                </a:solidFill>
                <a:round/>
                <a:headEnd/>
                <a:tailEnd/>
              </a:ln>
            </p:spPr>
            <p:txBody>
              <a:bodyPr wrap="none" lIns="0" rIns="0" anchor="ctr"/>
              <a:lstStyle/>
              <a:p>
                <a:endParaRPr lang="en-US" sz="1600" spc="-100">
                  <a:latin typeface="+mn-lt"/>
                </a:endParaRPr>
              </a:p>
            </p:txBody>
          </p:sp>
          <p:sp>
            <p:nvSpPr>
              <p:cNvPr id="357383" name="AutoShape 7"/>
              <p:cNvSpPr>
                <a:spLocks noChangeArrowheads="1"/>
              </p:cNvSpPr>
              <p:nvPr/>
            </p:nvSpPr>
            <p:spPr bwMode="auto">
              <a:xfrm>
                <a:off x="119" y="2254"/>
                <a:ext cx="1657" cy="770"/>
              </a:xfrm>
              <a:prstGeom prst="homePlate">
                <a:avLst>
                  <a:gd name="adj" fmla="val 53799"/>
                </a:avLst>
              </a:prstGeom>
              <a:gradFill rotWithShape="0">
                <a:gsLst>
                  <a:gs pos="0">
                    <a:schemeClr val="accent3">
                      <a:lumMod val="20000"/>
                      <a:lumOff val="80000"/>
                    </a:schemeClr>
                  </a:gs>
                  <a:gs pos="100000">
                    <a:schemeClr val="accent3">
                      <a:lumMod val="60000"/>
                      <a:lumOff val="40000"/>
                    </a:schemeClr>
                  </a:gs>
                </a:gsLst>
                <a:lin ang="0" scaled="1"/>
              </a:gradFill>
              <a:ln w="22225">
                <a:solidFill>
                  <a:schemeClr val="tx1"/>
                </a:solidFill>
                <a:miter lim="800000"/>
                <a:headEnd/>
                <a:tailEnd/>
              </a:ln>
              <a:effectLst>
                <a:outerShdw dist="35921" dir="2700000" algn="ctr" rotWithShape="0">
                  <a:schemeClr val="bg2"/>
                </a:outerShdw>
              </a:effectLst>
              <a:scene3d>
                <a:camera prst="orthographicFront"/>
                <a:lightRig rig="threePt" dir="t"/>
              </a:scene3d>
              <a:sp3d>
                <a:bevelT/>
              </a:sp3d>
            </p:spPr>
            <p:txBody>
              <a:bodyPr wrap="none" lIns="0" rIns="0" anchor="ctr"/>
              <a:lstStyle/>
              <a:p>
                <a:pPr>
                  <a:defRPr/>
                </a:pPr>
                <a:endParaRPr lang="en-US" sz="1600" spc="-100">
                  <a:latin typeface="+mn-lt"/>
                </a:endParaRPr>
              </a:p>
            </p:txBody>
          </p:sp>
          <p:sp>
            <p:nvSpPr>
              <p:cNvPr id="357384" name="Text Box 8"/>
              <p:cNvSpPr txBox="1">
                <a:spLocks noChangeArrowheads="1"/>
              </p:cNvSpPr>
              <p:nvPr/>
            </p:nvSpPr>
            <p:spPr bwMode="auto">
              <a:xfrm>
                <a:off x="137" y="2739"/>
                <a:ext cx="420" cy="233"/>
              </a:xfrm>
              <a:prstGeom prst="rect">
                <a:avLst/>
              </a:prstGeom>
              <a:noFill/>
              <a:ln w="22225">
                <a:noFill/>
                <a:miter lim="800000"/>
                <a:headEnd/>
                <a:tailEnd/>
              </a:ln>
              <a:effectLst/>
            </p:spPr>
            <p:txBody>
              <a:bodyPr lIns="0" tIns="0" rIns="0" bIns="0">
                <a:spAutoFit/>
              </a:bodyPr>
              <a:lstStyle/>
              <a:p>
                <a:pPr>
                  <a:spcBef>
                    <a:spcPct val="50000"/>
                  </a:spcBef>
                  <a:defRPr/>
                </a:pPr>
                <a:r>
                  <a:rPr lang="en-US" sz="1200" spc="-100">
                    <a:latin typeface="+mn-lt"/>
                  </a:rPr>
                  <a:t>Inbound Logistics</a:t>
                </a:r>
              </a:p>
            </p:txBody>
          </p:sp>
          <p:sp>
            <p:nvSpPr>
              <p:cNvPr id="357385" name="Text Box 9"/>
              <p:cNvSpPr txBox="1">
                <a:spLocks noChangeArrowheads="1"/>
              </p:cNvSpPr>
              <p:nvPr/>
            </p:nvSpPr>
            <p:spPr bwMode="auto">
              <a:xfrm>
                <a:off x="510" y="2739"/>
                <a:ext cx="490" cy="116"/>
              </a:xfrm>
              <a:prstGeom prst="rect">
                <a:avLst/>
              </a:prstGeom>
              <a:noFill/>
              <a:ln w="22225">
                <a:noFill/>
                <a:miter lim="800000"/>
                <a:headEnd/>
                <a:tailEnd/>
              </a:ln>
              <a:effectLst/>
            </p:spPr>
            <p:txBody>
              <a:bodyPr lIns="0" tIns="0" rIns="0" bIns="0">
                <a:spAutoFit/>
              </a:bodyPr>
              <a:lstStyle/>
              <a:p>
                <a:pPr>
                  <a:spcBef>
                    <a:spcPct val="50000"/>
                  </a:spcBef>
                  <a:defRPr/>
                </a:pPr>
                <a:r>
                  <a:rPr lang="en-US" sz="1200" spc="-100">
                    <a:latin typeface="+mn-lt"/>
                  </a:rPr>
                  <a:t>Production</a:t>
                </a:r>
              </a:p>
            </p:txBody>
          </p:sp>
          <p:sp>
            <p:nvSpPr>
              <p:cNvPr id="357386" name="Text Box 10"/>
              <p:cNvSpPr txBox="1">
                <a:spLocks noChangeArrowheads="1"/>
              </p:cNvSpPr>
              <p:nvPr/>
            </p:nvSpPr>
            <p:spPr bwMode="auto">
              <a:xfrm>
                <a:off x="954" y="2739"/>
                <a:ext cx="303" cy="116"/>
              </a:xfrm>
              <a:prstGeom prst="rect">
                <a:avLst/>
              </a:prstGeom>
              <a:noFill/>
              <a:ln w="22225">
                <a:noFill/>
                <a:miter lim="800000"/>
                <a:headEnd/>
                <a:tailEnd/>
              </a:ln>
              <a:effectLst/>
            </p:spPr>
            <p:txBody>
              <a:bodyPr lIns="0" tIns="0" rIns="0" bIns="0">
                <a:spAutoFit/>
              </a:bodyPr>
              <a:lstStyle/>
              <a:p>
                <a:pPr>
                  <a:spcBef>
                    <a:spcPct val="50000"/>
                  </a:spcBef>
                  <a:defRPr/>
                </a:pPr>
                <a:r>
                  <a:rPr lang="en-US" sz="1200" spc="-100">
                    <a:latin typeface="+mn-lt"/>
                  </a:rPr>
                  <a:t>Sales</a:t>
                </a:r>
              </a:p>
            </p:txBody>
          </p:sp>
          <p:sp>
            <p:nvSpPr>
              <p:cNvPr id="357387" name="Text Box 11"/>
              <p:cNvSpPr txBox="1">
                <a:spLocks noChangeArrowheads="1"/>
              </p:cNvSpPr>
              <p:nvPr/>
            </p:nvSpPr>
            <p:spPr bwMode="auto">
              <a:xfrm>
                <a:off x="1210" y="2739"/>
                <a:ext cx="374" cy="116"/>
              </a:xfrm>
              <a:prstGeom prst="rect">
                <a:avLst/>
              </a:prstGeom>
              <a:noFill/>
              <a:ln w="22225">
                <a:noFill/>
                <a:miter lim="800000"/>
                <a:headEnd/>
                <a:tailEnd/>
              </a:ln>
              <a:effectLst/>
            </p:spPr>
            <p:txBody>
              <a:bodyPr lIns="0" tIns="0" rIns="0" bIns="0">
                <a:spAutoFit/>
              </a:bodyPr>
              <a:lstStyle/>
              <a:p>
                <a:pPr>
                  <a:spcBef>
                    <a:spcPct val="50000"/>
                  </a:spcBef>
                  <a:defRPr/>
                </a:pPr>
                <a:r>
                  <a:rPr lang="en-US" sz="1200" spc="-100">
                    <a:latin typeface="+mn-lt"/>
                  </a:rPr>
                  <a:t>Service</a:t>
                </a:r>
              </a:p>
            </p:txBody>
          </p:sp>
          <p:sp>
            <p:nvSpPr>
              <p:cNvPr id="357388" name="Text Box 12"/>
              <p:cNvSpPr txBox="1">
                <a:spLocks noChangeArrowheads="1"/>
              </p:cNvSpPr>
              <p:nvPr/>
            </p:nvSpPr>
            <p:spPr bwMode="auto">
              <a:xfrm>
                <a:off x="160" y="2292"/>
                <a:ext cx="1354" cy="366"/>
              </a:xfrm>
              <a:prstGeom prst="rect">
                <a:avLst/>
              </a:prstGeom>
              <a:noFill/>
              <a:ln w="22225">
                <a:noFill/>
                <a:miter lim="800000"/>
                <a:headEnd/>
                <a:tailEnd/>
              </a:ln>
              <a:effectLst/>
            </p:spPr>
            <p:txBody>
              <a:bodyPr lIns="0" tIns="0" rIns="0" bIns="0">
                <a:spAutoFit/>
              </a:bodyPr>
              <a:lstStyle/>
              <a:p>
                <a:pPr>
                  <a:lnSpc>
                    <a:spcPct val="70000"/>
                  </a:lnSpc>
                  <a:spcBef>
                    <a:spcPct val="10000"/>
                  </a:spcBef>
                  <a:defRPr/>
                </a:pPr>
                <a:r>
                  <a:rPr lang="en-US" sz="1200" spc="-100" dirty="0">
                    <a:latin typeface="+mn-lt"/>
                  </a:rPr>
                  <a:t>Firm Infrastructure</a:t>
                </a:r>
              </a:p>
              <a:p>
                <a:pPr>
                  <a:lnSpc>
                    <a:spcPct val="70000"/>
                  </a:lnSpc>
                  <a:spcBef>
                    <a:spcPct val="10000"/>
                  </a:spcBef>
                  <a:defRPr/>
                </a:pPr>
                <a:r>
                  <a:rPr lang="en-US" sz="1200" spc="-100" dirty="0">
                    <a:latin typeface="+mn-lt"/>
                  </a:rPr>
                  <a:t>Human Resource Management</a:t>
                </a:r>
              </a:p>
              <a:p>
                <a:pPr>
                  <a:lnSpc>
                    <a:spcPct val="70000"/>
                  </a:lnSpc>
                  <a:spcBef>
                    <a:spcPct val="10000"/>
                  </a:spcBef>
                  <a:defRPr/>
                </a:pPr>
                <a:r>
                  <a:rPr lang="en-US" sz="1200" spc="-100" dirty="0">
                    <a:latin typeface="+mn-lt"/>
                  </a:rPr>
                  <a:t>Technology Development</a:t>
                </a:r>
              </a:p>
              <a:p>
                <a:pPr>
                  <a:lnSpc>
                    <a:spcPct val="70000"/>
                  </a:lnSpc>
                  <a:spcBef>
                    <a:spcPct val="10000"/>
                  </a:spcBef>
                  <a:defRPr/>
                </a:pPr>
                <a:r>
                  <a:rPr lang="en-US" sz="1200" spc="-100" dirty="0">
                    <a:latin typeface="+mn-lt"/>
                  </a:rPr>
                  <a:t>Procurement</a:t>
                </a:r>
              </a:p>
            </p:txBody>
          </p:sp>
          <p:sp>
            <p:nvSpPr>
              <p:cNvPr id="35857" name="Line 13"/>
              <p:cNvSpPr>
                <a:spLocks noChangeShapeType="1"/>
              </p:cNvSpPr>
              <p:nvPr/>
            </p:nvSpPr>
            <p:spPr bwMode="auto">
              <a:xfrm>
                <a:off x="119" y="2744"/>
                <a:ext cx="1540" cy="0"/>
              </a:xfrm>
              <a:prstGeom prst="line">
                <a:avLst/>
              </a:prstGeom>
              <a:noFill/>
              <a:ln w="22225">
                <a:solidFill>
                  <a:schemeClr val="tx1"/>
                </a:solidFill>
                <a:round/>
                <a:headEnd/>
                <a:tailEnd/>
              </a:ln>
            </p:spPr>
            <p:txBody>
              <a:bodyPr wrap="none" lIns="0" rIns="0" anchor="ctr"/>
              <a:lstStyle/>
              <a:p>
                <a:endParaRPr lang="en-US" sz="1600" spc="-100">
                  <a:latin typeface="+mn-lt"/>
                </a:endParaRPr>
              </a:p>
            </p:txBody>
          </p:sp>
          <p:sp>
            <p:nvSpPr>
              <p:cNvPr id="35858" name="Line 14"/>
              <p:cNvSpPr>
                <a:spLocks noChangeShapeType="1"/>
              </p:cNvSpPr>
              <p:nvPr/>
            </p:nvSpPr>
            <p:spPr bwMode="auto">
              <a:xfrm>
                <a:off x="493" y="2744"/>
                <a:ext cx="0" cy="280"/>
              </a:xfrm>
              <a:prstGeom prst="line">
                <a:avLst/>
              </a:prstGeom>
              <a:noFill/>
              <a:ln w="22225">
                <a:solidFill>
                  <a:schemeClr val="tx1"/>
                </a:solidFill>
                <a:round/>
                <a:headEnd/>
                <a:tailEnd/>
              </a:ln>
            </p:spPr>
            <p:txBody>
              <a:bodyPr wrap="none" lIns="0" rIns="0" anchor="ctr"/>
              <a:lstStyle/>
              <a:p>
                <a:endParaRPr lang="en-US" sz="1600" spc="-100">
                  <a:latin typeface="+mn-lt"/>
                </a:endParaRPr>
              </a:p>
            </p:txBody>
          </p:sp>
          <p:sp>
            <p:nvSpPr>
              <p:cNvPr id="35859" name="Line 15"/>
              <p:cNvSpPr>
                <a:spLocks noChangeShapeType="1"/>
              </p:cNvSpPr>
              <p:nvPr/>
            </p:nvSpPr>
            <p:spPr bwMode="auto">
              <a:xfrm>
                <a:off x="936" y="2744"/>
                <a:ext cx="0" cy="280"/>
              </a:xfrm>
              <a:prstGeom prst="line">
                <a:avLst/>
              </a:prstGeom>
              <a:noFill/>
              <a:ln w="22225">
                <a:solidFill>
                  <a:schemeClr val="tx1"/>
                </a:solidFill>
                <a:round/>
                <a:headEnd/>
                <a:tailEnd/>
              </a:ln>
            </p:spPr>
            <p:txBody>
              <a:bodyPr wrap="none" lIns="0" rIns="0" anchor="ctr"/>
              <a:lstStyle/>
              <a:p>
                <a:endParaRPr lang="en-US" sz="1600" spc="-100">
                  <a:latin typeface="+mn-lt"/>
                </a:endParaRPr>
              </a:p>
            </p:txBody>
          </p:sp>
          <p:sp>
            <p:nvSpPr>
              <p:cNvPr id="35860" name="Line 16"/>
              <p:cNvSpPr>
                <a:spLocks noChangeShapeType="1"/>
              </p:cNvSpPr>
              <p:nvPr/>
            </p:nvSpPr>
            <p:spPr bwMode="auto">
              <a:xfrm>
                <a:off x="1193" y="2744"/>
                <a:ext cx="0" cy="280"/>
              </a:xfrm>
              <a:prstGeom prst="line">
                <a:avLst/>
              </a:prstGeom>
              <a:noFill/>
              <a:ln w="22225">
                <a:solidFill>
                  <a:schemeClr val="tx1"/>
                </a:solidFill>
                <a:round/>
                <a:headEnd/>
                <a:tailEnd/>
              </a:ln>
            </p:spPr>
            <p:txBody>
              <a:bodyPr wrap="none" lIns="0" rIns="0" anchor="ctr"/>
              <a:lstStyle/>
              <a:p>
                <a:endParaRPr lang="en-US" sz="1600" spc="-100">
                  <a:latin typeface="+mn-lt"/>
                </a:endParaRPr>
              </a:p>
            </p:txBody>
          </p:sp>
          <p:sp>
            <p:nvSpPr>
              <p:cNvPr id="357393" name="AutoShape 17"/>
              <p:cNvSpPr>
                <a:spLocks noChangeArrowheads="1"/>
              </p:cNvSpPr>
              <p:nvPr/>
            </p:nvSpPr>
            <p:spPr bwMode="auto">
              <a:xfrm>
                <a:off x="2039" y="2254"/>
                <a:ext cx="1657" cy="770"/>
              </a:xfrm>
              <a:prstGeom prst="homePlate">
                <a:avLst>
                  <a:gd name="adj" fmla="val 53799"/>
                </a:avLst>
              </a:prstGeom>
              <a:gradFill rotWithShape="0">
                <a:gsLst>
                  <a:gs pos="0">
                    <a:schemeClr val="accent3">
                      <a:lumMod val="20000"/>
                      <a:lumOff val="80000"/>
                    </a:schemeClr>
                  </a:gs>
                  <a:gs pos="100000">
                    <a:schemeClr val="accent3">
                      <a:lumMod val="60000"/>
                      <a:lumOff val="40000"/>
                    </a:schemeClr>
                  </a:gs>
                </a:gsLst>
                <a:lin ang="0" scaled="1"/>
              </a:gradFill>
              <a:ln w="22225">
                <a:solidFill>
                  <a:schemeClr val="tx1"/>
                </a:solidFill>
                <a:miter lim="800000"/>
                <a:headEnd/>
                <a:tailEnd/>
              </a:ln>
              <a:effectLst>
                <a:outerShdw dist="35921" dir="2700000" algn="ctr" rotWithShape="0">
                  <a:schemeClr val="bg2"/>
                </a:outerShdw>
              </a:effectLst>
              <a:scene3d>
                <a:camera prst="orthographicFront"/>
                <a:lightRig rig="threePt" dir="t"/>
              </a:scene3d>
              <a:sp3d>
                <a:bevelT/>
              </a:sp3d>
            </p:spPr>
            <p:txBody>
              <a:bodyPr wrap="none" lIns="0" rIns="0" anchor="ctr"/>
              <a:lstStyle/>
              <a:p>
                <a:pPr>
                  <a:defRPr/>
                </a:pPr>
                <a:endParaRPr lang="en-US" sz="1600" spc="-100">
                  <a:latin typeface="+mn-lt"/>
                </a:endParaRPr>
              </a:p>
            </p:txBody>
          </p:sp>
          <p:sp>
            <p:nvSpPr>
              <p:cNvPr id="357394" name="Text Box 18"/>
              <p:cNvSpPr txBox="1">
                <a:spLocks noChangeArrowheads="1"/>
              </p:cNvSpPr>
              <p:nvPr/>
            </p:nvSpPr>
            <p:spPr bwMode="auto">
              <a:xfrm>
                <a:off x="2057" y="2739"/>
                <a:ext cx="420" cy="233"/>
              </a:xfrm>
              <a:prstGeom prst="rect">
                <a:avLst/>
              </a:prstGeom>
              <a:noFill/>
              <a:ln w="22225">
                <a:noFill/>
                <a:miter lim="800000"/>
                <a:headEnd/>
                <a:tailEnd/>
              </a:ln>
              <a:effectLst/>
            </p:spPr>
            <p:txBody>
              <a:bodyPr lIns="0" tIns="0" rIns="0" bIns="0">
                <a:spAutoFit/>
              </a:bodyPr>
              <a:lstStyle/>
              <a:p>
                <a:pPr>
                  <a:spcBef>
                    <a:spcPct val="50000"/>
                  </a:spcBef>
                  <a:defRPr/>
                </a:pPr>
                <a:r>
                  <a:rPr lang="en-US" sz="1200" spc="-100">
                    <a:latin typeface="+mn-lt"/>
                  </a:rPr>
                  <a:t>Inbound Logistics</a:t>
                </a:r>
              </a:p>
            </p:txBody>
          </p:sp>
          <p:sp>
            <p:nvSpPr>
              <p:cNvPr id="357395" name="Text Box 19"/>
              <p:cNvSpPr txBox="1">
                <a:spLocks noChangeArrowheads="1"/>
              </p:cNvSpPr>
              <p:nvPr/>
            </p:nvSpPr>
            <p:spPr bwMode="auto">
              <a:xfrm>
                <a:off x="2430" y="2739"/>
                <a:ext cx="490" cy="116"/>
              </a:xfrm>
              <a:prstGeom prst="rect">
                <a:avLst/>
              </a:prstGeom>
              <a:noFill/>
              <a:ln w="22225">
                <a:noFill/>
                <a:miter lim="800000"/>
                <a:headEnd/>
                <a:tailEnd/>
              </a:ln>
              <a:effectLst/>
            </p:spPr>
            <p:txBody>
              <a:bodyPr lIns="0" tIns="0" rIns="0" bIns="0">
                <a:spAutoFit/>
              </a:bodyPr>
              <a:lstStyle/>
              <a:p>
                <a:pPr>
                  <a:spcBef>
                    <a:spcPct val="50000"/>
                  </a:spcBef>
                  <a:defRPr/>
                </a:pPr>
                <a:r>
                  <a:rPr lang="en-US" sz="1200" spc="-100">
                    <a:latin typeface="+mn-lt"/>
                  </a:rPr>
                  <a:t>Production</a:t>
                </a:r>
              </a:p>
            </p:txBody>
          </p:sp>
          <p:sp>
            <p:nvSpPr>
              <p:cNvPr id="357396" name="Text Box 20"/>
              <p:cNvSpPr txBox="1">
                <a:spLocks noChangeArrowheads="1"/>
              </p:cNvSpPr>
              <p:nvPr/>
            </p:nvSpPr>
            <p:spPr bwMode="auto">
              <a:xfrm>
                <a:off x="2874" y="2739"/>
                <a:ext cx="303" cy="116"/>
              </a:xfrm>
              <a:prstGeom prst="rect">
                <a:avLst/>
              </a:prstGeom>
              <a:noFill/>
              <a:ln w="22225">
                <a:noFill/>
                <a:miter lim="800000"/>
                <a:headEnd/>
                <a:tailEnd/>
              </a:ln>
              <a:effectLst/>
            </p:spPr>
            <p:txBody>
              <a:bodyPr lIns="0" tIns="0" rIns="0" bIns="0">
                <a:spAutoFit/>
              </a:bodyPr>
              <a:lstStyle/>
              <a:p>
                <a:pPr>
                  <a:spcBef>
                    <a:spcPct val="50000"/>
                  </a:spcBef>
                  <a:defRPr/>
                </a:pPr>
                <a:r>
                  <a:rPr lang="en-US" sz="1200" spc="-100">
                    <a:latin typeface="+mn-lt"/>
                  </a:rPr>
                  <a:t>Sales</a:t>
                </a:r>
              </a:p>
            </p:txBody>
          </p:sp>
          <p:sp>
            <p:nvSpPr>
              <p:cNvPr id="357397" name="Text Box 21"/>
              <p:cNvSpPr txBox="1">
                <a:spLocks noChangeArrowheads="1"/>
              </p:cNvSpPr>
              <p:nvPr/>
            </p:nvSpPr>
            <p:spPr bwMode="auto">
              <a:xfrm>
                <a:off x="3130" y="2739"/>
                <a:ext cx="374" cy="116"/>
              </a:xfrm>
              <a:prstGeom prst="rect">
                <a:avLst/>
              </a:prstGeom>
              <a:noFill/>
              <a:ln w="22225">
                <a:noFill/>
                <a:miter lim="800000"/>
                <a:headEnd/>
                <a:tailEnd/>
              </a:ln>
              <a:effectLst/>
            </p:spPr>
            <p:txBody>
              <a:bodyPr lIns="0" tIns="0" rIns="0" bIns="0">
                <a:spAutoFit/>
              </a:bodyPr>
              <a:lstStyle/>
              <a:p>
                <a:pPr>
                  <a:spcBef>
                    <a:spcPct val="50000"/>
                  </a:spcBef>
                  <a:defRPr/>
                </a:pPr>
                <a:r>
                  <a:rPr lang="en-US" sz="1200" spc="-100">
                    <a:latin typeface="+mn-lt"/>
                  </a:rPr>
                  <a:t>Service</a:t>
                </a:r>
              </a:p>
            </p:txBody>
          </p:sp>
          <p:sp>
            <p:nvSpPr>
              <p:cNvPr id="357398" name="Text Box 22"/>
              <p:cNvSpPr txBox="1">
                <a:spLocks noChangeArrowheads="1"/>
              </p:cNvSpPr>
              <p:nvPr/>
            </p:nvSpPr>
            <p:spPr bwMode="auto">
              <a:xfrm>
                <a:off x="2080" y="2292"/>
                <a:ext cx="1354" cy="366"/>
              </a:xfrm>
              <a:prstGeom prst="rect">
                <a:avLst/>
              </a:prstGeom>
              <a:noFill/>
              <a:ln w="22225">
                <a:noFill/>
                <a:miter lim="800000"/>
                <a:headEnd/>
                <a:tailEnd/>
              </a:ln>
              <a:effectLst/>
            </p:spPr>
            <p:txBody>
              <a:bodyPr lIns="0" tIns="0" rIns="0" bIns="0">
                <a:spAutoFit/>
              </a:bodyPr>
              <a:lstStyle/>
              <a:p>
                <a:pPr>
                  <a:lnSpc>
                    <a:spcPct val="70000"/>
                  </a:lnSpc>
                  <a:spcBef>
                    <a:spcPct val="10000"/>
                  </a:spcBef>
                  <a:defRPr/>
                </a:pPr>
                <a:r>
                  <a:rPr lang="en-US" sz="1200" spc="-100">
                    <a:latin typeface="+mn-lt"/>
                  </a:rPr>
                  <a:t>Firm Infrastructure</a:t>
                </a:r>
              </a:p>
              <a:p>
                <a:pPr>
                  <a:lnSpc>
                    <a:spcPct val="70000"/>
                  </a:lnSpc>
                  <a:spcBef>
                    <a:spcPct val="10000"/>
                  </a:spcBef>
                  <a:defRPr/>
                </a:pPr>
                <a:r>
                  <a:rPr lang="en-US" sz="1200" spc="-100">
                    <a:latin typeface="+mn-lt"/>
                  </a:rPr>
                  <a:t>Human Resource Management</a:t>
                </a:r>
              </a:p>
              <a:p>
                <a:pPr>
                  <a:lnSpc>
                    <a:spcPct val="70000"/>
                  </a:lnSpc>
                  <a:spcBef>
                    <a:spcPct val="10000"/>
                  </a:spcBef>
                  <a:defRPr/>
                </a:pPr>
                <a:r>
                  <a:rPr lang="en-US" sz="1200" spc="-100">
                    <a:latin typeface="+mn-lt"/>
                  </a:rPr>
                  <a:t>Technology Development</a:t>
                </a:r>
              </a:p>
              <a:p>
                <a:pPr>
                  <a:lnSpc>
                    <a:spcPct val="70000"/>
                  </a:lnSpc>
                  <a:spcBef>
                    <a:spcPct val="10000"/>
                  </a:spcBef>
                  <a:defRPr/>
                </a:pPr>
                <a:r>
                  <a:rPr lang="en-US" sz="1200" spc="-100">
                    <a:latin typeface="+mn-lt"/>
                  </a:rPr>
                  <a:t>Procurement</a:t>
                </a:r>
              </a:p>
            </p:txBody>
          </p:sp>
          <p:sp>
            <p:nvSpPr>
              <p:cNvPr id="35867" name="Line 23"/>
              <p:cNvSpPr>
                <a:spLocks noChangeShapeType="1"/>
              </p:cNvSpPr>
              <p:nvPr/>
            </p:nvSpPr>
            <p:spPr bwMode="auto">
              <a:xfrm>
                <a:off x="2039" y="2744"/>
                <a:ext cx="1540" cy="0"/>
              </a:xfrm>
              <a:prstGeom prst="line">
                <a:avLst/>
              </a:prstGeom>
              <a:noFill/>
              <a:ln w="22225">
                <a:solidFill>
                  <a:schemeClr val="tx1"/>
                </a:solidFill>
                <a:round/>
                <a:headEnd/>
                <a:tailEnd/>
              </a:ln>
            </p:spPr>
            <p:txBody>
              <a:bodyPr wrap="none" lIns="0" rIns="0" anchor="ctr"/>
              <a:lstStyle/>
              <a:p>
                <a:endParaRPr lang="en-US" sz="1600" spc="-100">
                  <a:latin typeface="+mn-lt"/>
                </a:endParaRPr>
              </a:p>
            </p:txBody>
          </p:sp>
          <p:sp>
            <p:nvSpPr>
              <p:cNvPr id="35868" name="Line 24"/>
              <p:cNvSpPr>
                <a:spLocks noChangeShapeType="1"/>
              </p:cNvSpPr>
              <p:nvPr/>
            </p:nvSpPr>
            <p:spPr bwMode="auto">
              <a:xfrm>
                <a:off x="2413" y="2744"/>
                <a:ext cx="0" cy="280"/>
              </a:xfrm>
              <a:prstGeom prst="line">
                <a:avLst/>
              </a:prstGeom>
              <a:noFill/>
              <a:ln w="22225">
                <a:solidFill>
                  <a:schemeClr val="tx1"/>
                </a:solidFill>
                <a:round/>
                <a:headEnd/>
                <a:tailEnd/>
              </a:ln>
            </p:spPr>
            <p:txBody>
              <a:bodyPr wrap="none" lIns="0" rIns="0" anchor="ctr"/>
              <a:lstStyle/>
              <a:p>
                <a:endParaRPr lang="en-US" sz="1600" spc="-100">
                  <a:latin typeface="+mn-lt"/>
                </a:endParaRPr>
              </a:p>
            </p:txBody>
          </p:sp>
          <p:sp>
            <p:nvSpPr>
              <p:cNvPr id="35869" name="Line 25"/>
              <p:cNvSpPr>
                <a:spLocks noChangeShapeType="1"/>
              </p:cNvSpPr>
              <p:nvPr/>
            </p:nvSpPr>
            <p:spPr bwMode="auto">
              <a:xfrm>
                <a:off x="2856" y="2744"/>
                <a:ext cx="0" cy="280"/>
              </a:xfrm>
              <a:prstGeom prst="line">
                <a:avLst/>
              </a:prstGeom>
              <a:noFill/>
              <a:ln w="22225">
                <a:solidFill>
                  <a:schemeClr val="tx1"/>
                </a:solidFill>
                <a:round/>
                <a:headEnd/>
                <a:tailEnd/>
              </a:ln>
            </p:spPr>
            <p:txBody>
              <a:bodyPr wrap="none" lIns="0" rIns="0" anchor="ctr"/>
              <a:lstStyle/>
              <a:p>
                <a:endParaRPr lang="en-US" sz="1600" spc="-100">
                  <a:latin typeface="+mn-lt"/>
                </a:endParaRPr>
              </a:p>
            </p:txBody>
          </p:sp>
          <p:sp>
            <p:nvSpPr>
              <p:cNvPr id="35870" name="Line 26"/>
              <p:cNvSpPr>
                <a:spLocks noChangeShapeType="1"/>
              </p:cNvSpPr>
              <p:nvPr/>
            </p:nvSpPr>
            <p:spPr bwMode="auto">
              <a:xfrm>
                <a:off x="3113" y="2744"/>
                <a:ext cx="0" cy="280"/>
              </a:xfrm>
              <a:prstGeom prst="line">
                <a:avLst/>
              </a:prstGeom>
              <a:noFill/>
              <a:ln w="22225">
                <a:solidFill>
                  <a:schemeClr val="tx1"/>
                </a:solidFill>
                <a:round/>
                <a:headEnd/>
                <a:tailEnd/>
              </a:ln>
            </p:spPr>
            <p:txBody>
              <a:bodyPr wrap="none" lIns="0" rIns="0" anchor="ctr"/>
              <a:lstStyle/>
              <a:p>
                <a:endParaRPr lang="en-US" sz="1600" spc="-100">
                  <a:latin typeface="+mn-lt"/>
                </a:endParaRPr>
              </a:p>
            </p:txBody>
          </p:sp>
          <p:sp>
            <p:nvSpPr>
              <p:cNvPr id="35871" name="Text Box 27"/>
              <p:cNvSpPr txBox="1">
                <a:spLocks noChangeArrowheads="1"/>
              </p:cNvSpPr>
              <p:nvPr/>
            </p:nvSpPr>
            <p:spPr bwMode="auto">
              <a:xfrm>
                <a:off x="1872" y="2023"/>
                <a:ext cx="1968" cy="233"/>
              </a:xfrm>
              <a:prstGeom prst="rect">
                <a:avLst/>
              </a:prstGeom>
              <a:noFill/>
              <a:ln w="22225">
                <a:noFill/>
                <a:miter lim="800000"/>
                <a:headEnd/>
                <a:tailEnd/>
              </a:ln>
            </p:spPr>
            <p:txBody>
              <a:bodyPr lIns="0" rIns="0">
                <a:spAutoFit/>
              </a:bodyPr>
              <a:lstStyle/>
              <a:p>
                <a:pPr algn="ctr">
                  <a:spcBef>
                    <a:spcPct val="50000"/>
                  </a:spcBef>
                </a:pPr>
                <a:r>
                  <a:rPr lang="en-US" b="1" spc="-100" dirty="0">
                    <a:solidFill>
                      <a:srgbClr val="093757"/>
                    </a:solidFill>
                    <a:latin typeface="+mn-lt"/>
                  </a:rPr>
                  <a:t>Transportation Mgt Software?</a:t>
                </a:r>
              </a:p>
            </p:txBody>
          </p:sp>
          <p:sp>
            <p:nvSpPr>
              <p:cNvPr id="357404" name="Text Box 28"/>
              <p:cNvSpPr txBox="1">
                <a:spLocks noChangeArrowheads="1"/>
              </p:cNvSpPr>
              <p:nvPr/>
            </p:nvSpPr>
            <p:spPr bwMode="auto">
              <a:xfrm>
                <a:off x="2136" y="1599"/>
                <a:ext cx="1488" cy="167"/>
              </a:xfrm>
              <a:prstGeom prst="rect">
                <a:avLst/>
              </a:prstGeom>
              <a:solidFill>
                <a:schemeClr val="accent3">
                  <a:lumMod val="20000"/>
                  <a:lumOff val="80000"/>
                </a:schemeClr>
              </a:solidFill>
              <a:ln w="22225">
                <a:solidFill>
                  <a:schemeClr val="tx1"/>
                </a:solidFill>
                <a:miter lim="800000"/>
                <a:headEnd/>
                <a:tailEnd/>
              </a:ln>
              <a:effectLst/>
            </p:spPr>
            <p:txBody>
              <a:bodyPr lIns="0" rIns="0" anchor="ctr">
                <a:spAutoFit/>
              </a:bodyPr>
              <a:lstStyle/>
              <a:p>
                <a:pPr algn="ctr">
                  <a:lnSpc>
                    <a:spcPct val="70000"/>
                  </a:lnSpc>
                  <a:spcBef>
                    <a:spcPct val="50000"/>
                  </a:spcBef>
                  <a:defRPr/>
                </a:pPr>
                <a:r>
                  <a:rPr lang="en-US" sz="1600" b="1" spc="-100" dirty="0">
                    <a:latin typeface="+mn-lt"/>
                  </a:rPr>
                  <a:t>Corporate Headquarters</a:t>
                </a:r>
              </a:p>
            </p:txBody>
          </p:sp>
          <p:sp>
            <p:nvSpPr>
              <p:cNvPr id="35873" name="Line 29"/>
              <p:cNvSpPr>
                <a:spLocks noChangeShapeType="1"/>
              </p:cNvSpPr>
              <p:nvPr/>
            </p:nvSpPr>
            <p:spPr bwMode="auto">
              <a:xfrm>
                <a:off x="864" y="1920"/>
                <a:ext cx="3888" cy="0"/>
              </a:xfrm>
              <a:prstGeom prst="line">
                <a:avLst/>
              </a:prstGeom>
              <a:noFill/>
              <a:ln w="22225">
                <a:solidFill>
                  <a:schemeClr val="tx1"/>
                </a:solidFill>
                <a:round/>
                <a:headEnd/>
                <a:tailEnd/>
              </a:ln>
            </p:spPr>
            <p:txBody>
              <a:bodyPr wrap="none" lIns="0" rIns="0" anchor="ctr"/>
              <a:lstStyle/>
              <a:p>
                <a:endParaRPr lang="en-US" sz="1600" spc="-100">
                  <a:latin typeface="+mn-lt"/>
                </a:endParaRPr>
              </a:p>
            </p:txBody>
          </p:sp>
          <p:sp>
            <p:nvSpPr>
              <p:cNvPr id="35874" name="Line 30"/>
              <p:cNvSpPr>
                <a:spLocks noChangeShapeType="1"/>
              </p:cNvSpPr>
              <p:nvPr/>
            </p:nvSpPr>
            <p:spPr bwMode="auto">
              <a:xfrm>
                <a:off x="864" y="1920"/>
                <a:ext cx="0" cy="144"/>
              </a:xfrm>
              <a:prstGeom prst="line">
                <a:avLst/>
              </a:prstGeom>
              <a:noFill/>
              <a:ln w="22225">
                <a:solidFill>
                  <a:schemeClr val="tx1"/>
                </a:solidFill>
                <a:round/>
                <a:headEnd/>
                <a:tailEnd/>
              </a:ln>
            </p:spPr>
            <p:txBody>
              <a:bodyPr wrap="none" lIns="0" rIns="0" anchor="ctr"/>
              <a:lstStyle/>
              <a:p>
                <a:endParaRPr lang="en-US" sz="1600" spc="-100">
                  <a:latin typeface="+mn-lt"/>
                </a:endParaRPr>
              </a:p>
            </p:txBody>
          </p:sp>
          <p:sp>
            <p:nvSpPr>
              <p:cNvPr id="35875" name="Line 31"/>
              <p:cNvSpPr>
                <a:spLocks noChangeShapeType="1"/>
              </p:cNvSpPr>
              <p:nvPr/>
            </p:nvSpPr>
            <p:spPr bwMode="auto">
              <a:xfrm>
                <a:off x="2880" y="1920"/>
                <a:ext cx="0" cy="144"/>
              </a:xfrm>
              <a:prstGeom prst="line">
                <a:avLst/>
              </a:prstGeom>
              <a:noFill/>
              <a:ln w="22225">
                <a:solidFill>
                  <a:schemeClr val="tx1"/>
                </a:solidFill>
                <a:round/>
                <a:headEnd/>
                <a:tailEnd/>
              </a:ln>
            </p:spPr>
            <p:txBody>
              <a:bodyPr wrap="none" lIns="0" rIns="0" anchor="ctr"/>
              <a:lstStyle/>
              <a:p>
                <a:endParaRPr lang="en-US" sz="1600" spc="-100">
                  <a:latin typeface="+mn-lt"/>
                </a:endParaRPr>
              </a:p>
            </p:txBody>
          </p:sp>
          <p:sp>
            <p:nvSpPr>
              <p:cNvPr id="357408" name="AutoShape 32"/>
              <p:cNvSpPr>
                <a:spLocks noChangeArrowheads="1"/>
              </p:cNvSpPr>
              <p:nvPr/>
            </p:nvSpPr>
            <p:spPr bwMode="auto">
              <a:xfrm>
                <a:off x="4007" y="2247"/>
                <a:ext cx="1657" cy="770"/>
              </a:xfrm>
              <a:prstGeom prst="homePlate">
                <a:avLst>
                  <a:gd name="adj" fmla="val 53799"/>
                </a:avLst>
              </a:prstGeom>
              <a:gradFill rotWithShape="0">
                <a:gsLst>
                  <a:gs pos="0">
                    <a:schemeClr val="accent3">
                      <a:lumMod val="20000"/>
                      <a:lumOff val="80000"/>
                    </a:schemeClr>
                  </a:gs>
                  <a:gs pos="100000">
                    <a:schemeClr val="accent3">
                      <a:lumMod val="60000"/>
                      <a:lumOff val="40000"/>
                    </a:schemeClr>
                  </a:gs>
                </a:gsLst>
                <a:lin ang="0" scaled="1"/>
              </a:gradFill>
              <a:ln w="22225">
                <a:solidFill>
                  <a:schemeClr val="tx1"/>
                </a:solidFill>
                <a:miter lim="800000"/>
                <a:headEnd/>
                <a:tailEnd/>
              </a:ln>
              <a:effectLst>
                <a:outerShdw dist="35921" dir="2700000" algn="ctr" rotWithShape="0">
                  <a:schemeClr val="bg2"/>
                </a:outerShdw>
              </a:effectLst>
              <a:scene3d>
                <a:camera prst="orthographicFront"/>
                <a:lightRig rig="threePt" dir="t"/>
              </a:scene3d>
              <a:sp3d>
                <a:bevelT/>
              </a:sp3d>
            </p:spPr>
            <p:txBody>
              <a:bodyPr wrap="none" lIns="0" rIns="0" anchor="ctr"/>
              <a:lstStyle/>
              <a:p>
                <a:pPr>
                  <a:defRPr/>
                </a:pPr>
                <a:endParaRPr lang="en-US" sz="1600" spc="-100">
                  <a:latin typeface="+mn-lt"/>
                </a:endParaRPr>
              </a:p>
            </p:txBody>
          </p:sp>
          <p:sp>
            <p:nvSpPr>
              <p:cNvPr id="357409" name="Text Box 33"/>
              <p:cNvSpPr txBox="1">
                <a:spLocks noChangeArrowheads="1"/>
              </p:cNvSpPr>
              <p:nvPr/>
            </p:nvSpPr>
            <p:spPr bwMode="auto">
              <a:xfrm>
                <a:off x="4025" y="2732"/>
                <a:ext cx="420" cy="233"/>
              </a:xfrm>
              <a:prstGeom prst="rect">
                <a:avLst/>
              </a:prstGeom>
              <a:noFill/>
              <a:ln w="22225">
                <a:noFill/>
                <a:miter lim="800000"/>
                <a:headEnd/>
                <a:tailEnd/>
              </a:ln>
              <a:effectLst/>
            </p:spPr>
            <p:txBody>
              <a:bodyPr lIns="0" tIns="0" rIns="0" bIns="0">
                <a:spAutoFit/>
              </a:bodyPr>
              <a:lstStyle/>
              <a:p>
                <a:pPr>
                  <a:spcBef>
                    <a:spcPct val="50000"/>
                  </a:spcBef>
                  <a:defRPr/>
                </a:pPr>
                <a:r>
                  <a:rPr lang="en-US" sz="1200" spc="-100">
                    <a:latin typeface="+mn-lt"/>
                  </a:rPr>
                  <a:t>Inbound Logistics</a:t>
                </a:r>
              </a:p>
            </p:txBody>
          </p:sp>
          <p:sp>
            <p:nvSpPr>
              <p:cNvPr id="357410" name="Text Box 34"/>
              <p:cNvSpPr txBox="1">
                <a:spLocks noChangeArrowheads="1"/>
              </p:cNvSpPr>
              <p:nvPr/>
            </p:nvSpPr>
            <p:spPr bwMode="auto">
              <a:xfrm>
                <a:off x="4398" y="2732"/>
                <a:ext cx="490" cy="116"/>
              </a:xfrm>
              <a:prstGeom prst="rect">
                <a:avLst/>
              </a:prstGeom>
              <a:noFill/>
              <a:ln w="22225">
                <a:noFill/>
                <a:miter lim="800000"/>
                <a:headEnd/>
                <a:tailEnd/>
              </a:ln>
              <a:effectLst/>
            </p:spPr>
            <p:txBody>
              <a:bodyPr lIns="0" tIns="0" rIns="0" bIns="0">
                <a:spAutoFit/>
              </a:bodyPr>
              <a:lstStyle/>
              <a:p>
                <a:pPr>
                  <a:spcBef>
                    <a:spcPct val="50000"/>
                  </a:spcBef>
                  <a:defRPr/>
                </a:pPr>
                <a:r>
                  <a:rPr lang="en-US" sz="1200" spc="-100">
                    <a:latin typeface="+mn-lt"/>
                  </a:rPr>
                  <a:t>Production</a:t>
                </a:r>
              </a:p>
            </p:txBody>
          </p:sp>
          <p:sp>
            <p:nvSpPr>
              <p:cNvPr id="357411" name="Text Box 35"/>
              <p:cNvSpPr txBox="1">
                <a:spLocks noChangeArrowheads="1"/>
              </p:cNvSpPr>
              <p:nvPr/>
            </p:nvSpPr>
            <p:spPr bwMode="auto">
              <a:xfrm>
                <a:off x="4842" y="2732"/>
                <a:ext cx="303" cy="116"/>
              </a:xfrm>
              <a:prstGeom prst="rect">
                <a:avLst/>
              </a:prstGeom>
              <a:noFill/>
              <a:ln w="22225">
                <a:noFill/>
                <a:miter lim="800000"/>
                <a:headEnd/>
                <a:tailEnd/>
              </a:ln>
              <a:effectLst/>
            </p:spPr>
            <p:txBody>
              <a:bodyPr lIns="0" tIns="0" rIns="0" bIns="0">
                <a:spAutoFit/>
              </a:bodyPr>
              <a:lstStyle/>
              <a:p>
                <a:pPr>
                  <a:spcBef>
                    <a:spcPct val="50000"/>
                  </a:spcBef>
                  <a:defRPr/>
                </a:pPr>
                <a:r>
                  <a:rPr lang="en-US" sz="1200" spc="-100">
                    <a:latin typeface="+mn-lt"/>
                  </a:rPr>
                  <a:t>Sales</a:t>
                </a:r>
              </a:p>
            </p:txBody>
          </p:sp>
          <p:sp>
            <p:nvSpPr>
              <p:cNvPr id="357412" name="Text Box 36"/>
              <p:cNvSpPr txBox="1">
                <a:spLocks noChangeArrowheads="1"/>
              </p:cNvSpPr>
              <p:nvPr/>
            </p:nvSpPr>
            <p:spPr bwMode="auto">
              <a:xfrm>
                <a:off x="5098" y="2732"/>
                <a:ext cx="374" cy="116"/>
              </a:xfrm>
              <a:prstGeom prst="rect">
                <a:avLst/>
              </a:prstGeom>
              <a:noFill/>
              <a:ln w="22225">
                <a:noFill/>
                <a:miter lim="800000"/>
                <a:headEnd/>
                <a:tailEnd/>
              </a:ln>
              <a:effectLst/>
            </p:spPr>
            <p:txBody>
              <a:bodyPr lIns="0" tIns="0" rIns="0" bIns="0">
                <a:spAutoFit/>
              </a:bodyPr>
              <a:lstStyle/>
              <a:p>
                <a:pPr>
                  <a:spcBef>
                    <a:spcPct val="50000"/>
                  </a:spcBef>
                  <a:defRPr/>
                </a:pPr>
                <a:r>
                  <a:rPr lang="en-US" sz="1200" spc="-100">
                    <a:latin typeface="+mn-lt"/>
                  </a:rPr>
                  <a:t>Service</a:t>
                </a:r>
              </a:p>
            </p:txBody>
          </p:sp>
          <p:sp>
            <p:nvSpPr>
              <p:cNvPr id="357413" name="Text Box 37"/>
              <p:cNvSpPr txBox="1">
                <a:spLocks noChangeArrowheads="1"/>
              </p:cNvSpPr>
              <p:nvPr/>
            </p:nvSpPr>
            <p:spPr bwMode="auto">
              <a:xfrm>
                <a:off x="4048" y="2285"/>
                <a:ext cx="1354" cy="366"/>
              </a:xfrm>
              <a:prstGeom prst="rect">
                <a:avLst/>
              </a:prstGeom>
              <a:noFill/>
              <a:ln w="22225">
                <a:noFill/>
                <a:miter lim="800000"/>
                <a:headEnd/>
                <a:tailEnd/>
              </a:ln>
              <a:effectLst/>
            </p:spPr>
            <p:txBody>
              <a:bodyPr lIns="0" tIns="0" rIns="0" bIns="0">
                <a:spAutoFit/>
              </a:bodyPr>
              <a:lstStyle/>
              <a:p>
                <a:pPr>
                  <a:lnSpc>
                    <a:spcPct val="70000"/>
                  </a:lnSpc>
                  <a:spcBef>
                    <a:spcPct val="10000"/>
                  </a:spcBef>
                  <a:defRPr/>
                </a:pPr>
                <a:r>
                  <a:rPr lang="en-US" sz="1200" spc="-100" dirty="0">
                    <a:latin typeface="+mn-lt"/>
                  </a:rPr>
                  <a:t>Firm Infrastructure</a:t>
                </a:r>
              </a:p>
              <a:p>
                <a:pPr>
                  <a:lnSpc>
                    <a:spcPct val="70000"/>
                  </a:lnSpc>
                  <a:spcBef>
                    <a:spcPct val="10000"/>
                  </a:spcBef>
                  <a:defRPr/>
                </a:pPr>
                <a:r>
                  <a:rPr lang="en-US" sz="1200" spc="-100" dirty="0">
                    <a:latin typeface="+mn-lt"/>
                  </a:rPr>
                  <a:t>Human Resource Management</a:t>
                </a:r>
              </a:p>
              <a:p>
                <a:pPr>
                  <a:lnSpc>
                    <a:spcPct val="70000"/>
                  </a:lnSpc>
                  <a:spcBef>
                    <a:spcPct val="10000"/>
                  </a:spcBef>
                  <a:defRPr/>
                </a:pPr>
                <a:r>
                  <a:rPr lang="en-US" sz="1200" spc="-100" dirty="0">
                    <a:latin typeface="+mn-lt"/>
                  </a:rPr>
                  <a:t>Technology Development</a:t>
                </a:r>
              </a:p>
              <a:p>
                <a:pPr>
                  <a:lnSpc>
                    <a:spcPct val="70000"/>
                  </a:lnSpc>
                  <a:spcBef>
                    <a:spcPct val="10000"/>
                  </a:spcBef>
                  <a:defRPr/>
                </a:pPr>
                <a:r>
                  <a:rPr lang="en-US" sz="1200" spc="-100" dirty="0">
                    <a:latin typeface="+mn-lt"/>
                  </a:rPr>
                  <a:t>Procurement</a:t>
                </a:r>
              </a:p>
            </p:txBody>
          </p:sp>
          <p:sp>
            <p:nvSpPr>
              <p:cNvPr id="35882" name="Line 38"/>
              <p:cNvSpPr>
                <a:spLocks noChangeShapeType="1"/>
              </p:cNvSpPr>
              <p:nvPr/>
            </p:nvSpPr>
            <p:spPr bwMode="auto">
              <a:xfrm>
                <a:off x="4007" y="2737"/>
                <a:ext cx="1540" cy="0"/>
              </a:xfrm>
              <a:prstGeom prst="line">
                <a:avLst/>
              </a:prstGeom>
              <a:noFill/>
              <a:ln w="22225">
                <a:solidFill>
                  <a:schemeClr val="tx1"/>
                </a:solidFill>
                <a:round/>
                <a:headEnd/>
                <a:tailEnd/>
              </a:ln>
            </p:spPr>
            <p:txBody>
              <a:bodyPr wrap="none" lIns="0" rIns="0" anchor="ctr"/>
              <a:lstStyle/>
              <a:p>
                <a:endParaRPr lang="en-US" sz="1600" spc="-100">
                  <a:latin typeface="+mn-lt"/>
                </a:endParaRPr>
              </a:p>
            </p:txBody>
          </p:sp>
          <p:sp>
            <p:nvSpPr>
              <p:cNvPr id="35883" name="Line 39"/>
              <p:cNvSpPr>
                <a:spLocks noChangeShapeType="1"/>
              </p:cNvSpPr>
              <p:nvPr/>
            </p:nvSpPr>
            <p:spPr bwMode="auto">
              <a:xfrm>
                <a:off x="4381" y="2737"/>
                <a:ext cx="0" cy="280"/>
              </a:xfrm>
              <a:prstGeom prst="line">
                <a:avLst/>
              </a:prstGeom>
              <a:noFill/>
              <a:ln w="22225">
                <a:solidFill>
                  <a:schemeClr val="tx1"/>
                </a:solidFill>
                <a:round/>
                <a:headEnd/>
                <a:tailEnd/>
              </a:ln>
            </p:spPr>
            <p:txBody>
              <a:bodyPr wrap="none" lIns="0" rIns="0" anchor="ctr"/>
              <a:lstStyle/>
              <a:p>
                <a:endParaRPr lang="en-US" sz="1600" spc="-100">
                  <a:latin typeface="+mn-lt"/>
                </a:endParaRPr>
              </a:p>
            </p:txBody>
          </p:sp>
          <p:sp>
            <p:nvSpPr>
              <p:cNvPr id="35884" name="Line 40"/>
              <p:cNvSpPr>
                <a:spLocks noChangeShapeType="1"/>
              </p:cNvSpPr>
              <p:nvPr/>
            </p:nvSpPr>
            <p:spPr bwMode="auto">
              <a:xfrm>
                <a:off x="4824" y="2737"/>
                <a:ext cx="0" cy="280"/>
              </a:xfrm>
              <a:prstGeom prst="line">
                <a:avLst/>
              </a:prstGeom>
              <a:noFill/>
              <a:ln w="22225">
                <a:solidFill>
                  <a:schemeClr val="tx1"/>
                </a:solidFill>
                <a:round/>
                <a:headEnd/>
                <a:tailEnd/>
              </a:ln>
            </p:spPr>
            <p:txBody>
              <a:bodyPr wrap="none" lIns="0" rIns="0" anchor="ctr"/>
              <a:lstStyle/>
              <a:p>
                <a:endParaRPr lang="en-US" sz="1600" spc="-100">
                  <a:latin typeface="+mn-lt"/>
                </a:endParaRPr>
              </a:p>
            </p:txBody>
          </p:sp>
          <p:sp>
            <p:nvSpPr>
              <p:cNvPr id="35885" name="Line 41"/>
              <p:cNvSpPr>
                <a:spLocks noChangeShapeType="1"/>
              </p:cNvSpPr>
              <p:nvPr/>
            </p:nvSpPr>
            <p:spPr bwMode="auto">
              <a:xfrm>
                <a:off x="5081" y="2737"/>
                <a:ext cx="0" cy="280"/>
              </a:xfrm>
              <a:prstGeom prst="line">
                <a:avLst/>
              </a:prstGeom>
              <a:noFill/>
              <a:ln w="22225">
                <a:solidFill>
                  <a:schemeClr val="tx1"/>
                </a:solidFill>
                <a:round/>
                <a:headEnd/>
                <a:tailEnd/>
              </a:ln>
            </p:spPr>
            <p:txBody>
              <a:bodyPr wrap="none" lIns="0" rIns="0" anchor="ctr"/>
              <a:lstStyle/>
              <a:p>
                <a:endParaRPr lang="en-US" sz="1600" spc="-100">
                  <a:latin typeface="+mn-lt"/>
                </a:endParaRPr>
              </a:p>
            </p:txBody>
          </p:sp>
          <p:sp>
            <p:nvSpPr>
              <p:cNvPr id="35886" name="Text Box 42"/>
              <p:cNvSpPr txBox="1">
                <a:spLocks noChangeArrowheads="1"/>
              </p:cNvSpPr>
              <p:nvPr/>
            </p:nvSpPr>
            <p:spPr bwMode="auto">
              <a:xfrm>
                <a:off x="3939" y="2016"/>
                <a:ext cx="1671" cy="233"/>
              </a:xfrm>
              <a:prstGeom prst="rect">
                <a:avLst/>
              </a:prstGeom>
              <a:noFill/>
              <a:ln w="22225">
                <a:noFill/>
                <a:miter lim="800000"/>
                <a:headEnd/>
                <a:tailEnd/>
              </a:ln>
            </p:spPr>
            <p:txBody>
              <a:bodyPr lIns="0" rIns="0">
                <a:spAutoFit/>
              </a:bodyPr>
              <a:lstStyle/>
              <a:p>
                <a:pPr algn="ctr">
                  <a:spcBef>
                    <a:spcPct val="50000"/>
                  </a:spcBef>
                </a:pPr>
                <a:r>
                  <a:rPr lang="en-US" b="1" spc="-100">
                    <a:latin typeface="+mn-lt"/>
                  </a:rPr>
                  <a:t>Other Divisions</a:t>
                </a:r>
              </a:p>
            </p:txBody>
          </p:sp>
          <p:sp>
            <p:nvSpPr>
              <p:cNvPr id="35887" name="Line 43"/>
              <p:cNvSpPr>
                <a:spLocks noChangeShapeType="1"/>
              </p:cNvSpPr>
              <p:nvPr/>
            </p:nvSpPr>
            <p:spPr bwMode="auto">
              <a:xfrm>
                <a:off x="4752" y="1913"/>
                <a:ext cx="0" cy="144"/>
              </a:xfrm>
              <a:prstGeom prst="line">
                <a:avLst/>
              </a:prstGeom>
              <a:noFill/>
              <a:ln w="22225">
                <a:solidFill>
                  <a:schemeClr val="tx1"/>
                </a:solidFill>
                <a:round/>
                <a:headEnd/>
                <a:tailEnd/>
              </a:ln>
            </p:spPr>
            <p:txBody>
              <a:bodyPr wrap="none" lIns="0" rIns="0" anchor="ctr"/>
              <a:lstStyle/>
              <a:p>
                <a:endParaRPr lang="en-US" sz="1600" spc="-100">
                  <a:latin typeface="+mn-lt"/>
                </a:endParaRPr>
              </a:p>
            </p:txBody>
          </p:sp>
        </p:grpSp>
      </p:grpSp>
      <p:grpSp>
        <p:nvGrpSpPr>
          <p:cNvPr id="4" name="Group 44"/>
          <p:cNvGrpSpPr>
            <a:grpSpLocks/>
          </p:cNvGrpSpPr>
          <p:nvPr/>
        </p:nvGrpSpPr>
        <p:grpSpPr bwMode="auto">
          <a:xfrm>
            <a:off x="533400" y="4224337"/>
            <a:ext cx="4648200" cy="1795463"/>
            <a:chOff x="336" y="3040"/>
            <a:chExt cx="2928" cy="1131"/>
          </a:xfrm>
        </p:grpSpPr>
        <p:cxnSp>
          <p:nvCxnSpPr>
            <p:cNvPr id="35845" name="AutoShape 45"/>
            <p:cNvCxnSpPr>
              <a:cxnSpLocks noChangeShapeType="1"/>
              <a:stCxn id="357393" idx="2"/>
              <a:endCxn id="357423" idx="0"/>
            </p:cNvCxnSpPr>
            <p:nvPr/>
          </p:nvCxnSpPr>
          <p:spPr bwMode="auto">
            <a:xfrm rot="5400000">
              <a:off x="1926" y="2914"/>
              <a:ext cx="608" cy="860"/>
            </a:xfrm>
            <a:prstGeom prst="bentConnector3">
              <a:avLst>
                <a:gd name="adj1" fmla="val 50000"/>
              </a:avLst>
            </a:prstGeom>
            <a:noFill/>
            <a:ln w="88900">
              <a:solidFill>
                <a:schemeClr val="tx1"/>
              </a:solidFill>
              <a:miter lim="800000"/>
              <a:headEnd/>
              <a:tailEnd type="stealth" w="med" len="med"/>
            </a:ln>
          </p:spPr>
        </p:cxnSp>
        <p:cxnSp>
          <p:nvCxnSpPr>
            <p:cNvPr id="35846" name="AutoShape 46"/>
            <p:cNvCxnSpPr>
              <a:cxnSpLocks noChangeShapeType="1"/>
              <a:stCxn id="357383" idx="2"/>
              <a:endCxn id="357423" idx="0"/>
            </p:cNvCxnSpPr>
            <p:nvPr/>
          </p:nvCxnSpPr>
          <p:spPr bwMode="auto">
            <a:xfrm rot="16200000" flipH="1">
              <a:off x="966" y="2814"/>
              <a:ext cx="608" cy="1060"/>
            </a:xfrm>
            <a:prstGeom prst="bentConnector3">
              <a:avLst>
                <a:gd name="adj1" fmla="val 50000"/>
              </a:avLst>
            </a:prstGeom>
            <a:noFill/>
            <a:ln w="88900">
              <a:solidFill>
                <a:schemeClr val="tx1"/>
              </a:solidFill>
              <a:miter lim="800000"/>
              <a:headEnd/>
              <a:tailEnd type="stealth" w="med" len="med"/>
            </a:ln>
          </p:spPr>
        </p:cxnSp>
        <p:sp>
          <p:nvSpPr>
            <p:cNvPr id="357423" name="Text Box 47"/>
            <p:cNvSpPr txBox="1">
              <a:spLocks noChangeArrowheads="1"/>
            </p:cNvSpPr>
            <p:nvPr/>
          </p:nvSpPr>
          <p:spPr bwMode="auto">
            <a:xfrm>
              <a:off x="336" y="3648"/>
              <a:ext cx="2928" cy="523"/>
            </a:xfrm>
            <a:prstGeom prst="rect">
              <a:avLst/>
            </a:prstGeom>
            <a:solidFill>
              <a:schemeClr val="accent3">
                <a:lumMod val="20000"/>
                <a:lumOff val="80000"/>
              </a:schemeClr>
            </a:solidFill>
            <a:ln w="28575">
              <a:solidFill>
                <a:schemeClr val="tx1"/>
              </a:solidFill>
              <a:miter lim="800000"/>
              <a:headEnd/>
              <a:tailEnd/>
            </a:ln>
            <a:effectLst/>
          </p:spPr>
          <p:txBody>
            <a:bodyPr>
              <a:spAutoFit/>
            </a:bodyPr>
            <a:lstStyle/>
            <a:p>
              <a:pPr algn="ctr">
                <a:lnSpc>
                  <a:spcPct val="75000"/>
                </a:lnSpc>
                <a:spcBef>
                  <a:spcPct val="0"/>
                </a:spcBef>
                <a:defRPr/>
              </a:pPr>
              <a:r>
                <a:rPr lang="en-US" sz="2400" b="1" dirty="0">
                  <a:solidFill>
                    <a:srgbClr val="093757"/>
                  </a:solidFill>
                  <a:latin typeface="+mn-lt"/>
                </a:rPr>
                <a:t>Strategy</a:t>
              </a:r>
            </a:p>
            <a:p>
              <a:pPr algn="l">
                <a:lnSpc>
                  <a:spcPct val="75000"/>
                </a:lnSpc>
                <a:spcBef>
                  <a:spcPct val="0"/>
                </a:spcBef>
                <a:buFontTx/>
                <a:buChar char="•"/>
                <a:defRPr/>
              </a:pPr>
              <a:r>
                <a:rPr lang="en-US" dirty="0">
                  <a:solidFill>
                    <a:srgbClr val="093757"/>
                  </a:solidFill>
                  <a:latin typeface="+mn-lt"/>
                </a:rPr>
                <a:t> </a:t>
              </a:r>
              <a:r>
                <a:rPr lang="en-US" sz="2000" dirty="0">
                  <a:solidFill>
                    <a:srgbClr val="093757"/>
                  </a:solidFill>
                  <a:latin typeface="+mn-lt"/>
                </a:rPr>
                <a:t>Develop &amp; cross-sell a software “suite”</a:t>
              </a:r>
            </a:p>
            <a:p>
              <a:pPr algn="l">
                <a:lnSpc>
                  <a:spcPct val="75000"/>
                </a:lnSpc>
                <a:spcBef>
                  <a:spcPct val="0"/>
                </a:spcBef>
                <a:buFontTx/>
                <a:buChar char="•"/>
                <a:defRPr/>
              </a:pPr>
              <a:r>
                <a:rPr lang="en-US" dirty="0">
                  <a:solidFill>
                    <a:srgbClr val="093757"/>
                  </a:solidFill>
                  <a:latin typeface="+mn-lt"/>
                </a:rPr>
                <a:t> </a:t>
              </a:r>
              <a:r>
                <a:rPr lang="en-US" sz="2000" dirty="0">
                  <a:solidFill>
                    <a:srgbClr val="093757"/>
                  </a:solidFill>
                  <a:latin typeface="+mn-lt"/>
                </a:rPr>
                <a:t>Spin off the two divisions in an IPO</a:t>
              </a:r>
              <a:endParaRPr lang="en-US" sz="3200" dirty="0">
                <a:solidFill>
                  <a:srgbClr val="093757"/>
                </a:solidFill>
                <a:latin typeface="+mn-lt"/>
              </a:endParaRPr>
            </a:p>
          </p:txBody>
        </p:sp>
      </p:gr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100000">
                                          <p:val>
                                            <p:strVal val="#ppt_x"/>
                                          </p:val>
                                        </p:tav>
                                      </p:tavLst>
                                    </p:anim>
                                    <p:anim calcmode="lin" valueType="num">
                                      <p:cBhvr>
                                        <p:cTn id="8" dur="500" fill="hold"/>
                                        <p:tgtEl>
                                          <p:spTgt spid="2"/>
                                        </p:tgtEl>
                                        <p:attrNameLst>
                                          <p:attrName>ppt_y</p:attrName>
                                        </p:attrNameLst>
                                      </p:cBhvr>
                                      <p:tavLst>
                                        <p:tav tm="0">
                                          <p:val>
                                            <p:strVal val="#ppt_y-#ppt_h/2"/>
                                          </p:val>
                                        </p:tav>
                                        <p:tav tm="100000">
                                          <p:val>
                                            <p:strVal val="#ppt_y"/>
                                          </p:val>
                                        </p:tav>
                                      </p:tavLst>
                                    </p:anim>
                                    <p:anim calcmode="lin" valueType="num">
                                      <p:cBhvr>
                                        <p:cTn id="9" dur="500" fill="hold"/>
                                        <p:tgtEl>
                                          <p:spTgt spid="2"/>
                                        </p:tgtEl>
                                        <p:attrNameLst>
                                          <p:attrName>ppt_w</p:attrName>
                                        </p:attrNameLst>
                                      </p:cBhvr>
                                      <p:tavLst>
                                        <p:tav tm="0">
                                          <p:val>
                                            <p:strVal val="#ppt_w"/>
                                          </p:val>
                                        </p:tav>
                                        <p:tav tm="100000">
                                          <p:val>
                                            <p:strVal val="#ppt_w"/>
                                          </p:val>
                                        </p:tav>
                                      </p:tavLst>
                                    </p:anim>
                                    <p:anim calcmode="lin" valueType="num">
                                      <p:cBhvr>
                                        <p:cTn id="10" dur="500" fill="hold"/>
                                        <p:tgtEl>
                                          <p:spTgt spid="2"/>
                                        </p:tgtEl>
                                        <p:attrNameLst>
                                          <p:attrName>ppt_h</p:attrName>
                                        </p:attrNameLst>
                                      </p:cBhvr>
                                      <p:tavLst>
                                        <p:tav tm="0">
                                          <p:val>
                                            <p:fltVal val="0"/>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17" presetClass="entr" presetSubtype="1"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ppt_x</p:attrName>
                                        </p:attrNameLst>
                                      </p:cBhvr>
                                      <p:tavLst>
                                        <p:tav tm="0">
                                          <p:val>
                                            <p:strVal val="#ppt_x"/>
                                          </p:val>
                                        </p:tav>
                                        <p:tav tm="100000">
                                          <p:val>
                                            <p:strVal val="#ppt_x"/>
                                          </p:val>
                                        </p:tav>
                                      </p:tavLst>
                                    </p:anim>
                                    <p:anim calcmode="lin" valueType="num">
                                      <p:cBhvr>
                                        <p:cTn id="16" dur="500" fill="hold"/>
                                        <p:tgtEl>
                                          <p:spTgt spid="4"/>
                                        </p:tgtEl>
                                        <p:attrNameLst>
                                          <p:attrName>ppt_y</p:attrName>
                                        </p:attrNameLst>
                                      </p:cBhvr>
                                      <p:tavLst>
                                        <p:tav tm="0">
                                          <p:val>
                                            <p:strVal val="#ppt_y-#ppt_h/2"/>
                                          </p:val>
                                        </p:tav>
                                        <p:tav tm="100000">
                                          <p:val>
                                            <p:strVal val="#ppt_y"/>
                                          </p:val>
                                        </p:tav>
                                      </p:tavLst>
                                    </p:anim>
                                    <p:anim calcmode="lin" valueType="num">
                                      <p:cBhvr>
                                        <p:cTn id="17" dur="500" fill="hold"/>
                                        <p:tgtEl>
                                          <p:spTgt spid="4"/>
                                        </p:tgtEl>
                                        <p:attrNameLst>
                                          <p:attrName>ppt_w</p:attrName>
                                        </p:attrNameLst>
                                      </p:cBhvr>
                                      <p:tavLst>
                                        <p:tav tm="0">
                                          <p:val>
                                            <p:strVal val="#ppt_w"/>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1362" name="Rectangle 2"/>
          <p:cNvSpPr>
            <a:spLocks noGrp="1" noChangeArrowheads="1"/>
          </p:cNvSpPr>
          <p:nvPr>
            <p:ph type="title"/>
          </p:nvPr>
        </p:nvSpPr>
        <p:spPr>
          <a:xfrm>
            <a:off x="152400" y="152400"/>
            <a:ext cx="8915400" cy="609600"/>
          </a:xfrm>
        </p:spPr>
        <p:txBody>
          <a:bodyPr/>
          <a:lstStyle/>
          <a:p>
            <a:pPr>
              <a:lnSpc>
                <a:spcPct val="70000"/>
              </a:lnSpc>
              <a:defRPr/>
            </a:pPr>
            <a:r>
              <a:rPr lang="en-US" sz="4400" dirty="0" smtClean="0">
                <a:solidFill>
                  <a:srgbClr val="195985"/>
                </a:solidFill>
              </a:rPr>
              <a:t>Writing off Human Assets in an Acquired Brokerage Firm</a:t>
            </a:r>
          </a:p>
        </p:txBody>
      </p:sp>
      <p:sp>
        <p:nvSpPr>
          <p:cNvPr id="271363" name="Rectangle 3"/>
          <p:cNvSpPr>
            <a:spLocks noGrp="1" noChangeArrowheads="1"/>
          </p:cNvSpPr>
          <p:nvPr>
            <p:ph type="body" sz="half" idx="1"/>
          </p:nvPr>
        </p:nvSpPr>
        <p:spPr>
          <a:xfrm>
            <a:off x="762000" y="1676400"/>
            <a:ext cx="7620000" cy="2286000"/>
          </a:xfrm>
          <a:noFill/>
        </p:spPr>
        <p:txBody>
          <a:bodyPr lIns="0" rIns="0"/>
          <a:lstStyle/>
          <a:p>
            <a:pPr>
              <a:lnSpc>
                <a:spcPct val="80000"/>
              </a:lnSpc>
              <a:buClr>
                <a:srgbClr val="093757"/>
              </a:buClr>
              <a:buSzPct val="100000"/>
              <a:buFont typeface="Wingdings" pitchFamily="2" charset="2"/>
              <a:buChar char="§"/>
            </a:pPr>
            <a:r>
              <a:rPr lang="en-US" dirty="0" smtClean="0"/>
              <a:t>90% of NPV due to high producers (top 5% bring 1/3 of sales). Lose $ on low producers.</a:t>
            </a:r>
          </a:p>
          <a:p>
            <a:pPr>
              <a:lnSpc>
                <a:spcPct val="80000"/>
              </a:lnSpc>
              <a:buClr>
                <a:srgbClr val="093757"/>
              </a:buClr>
              <a:buSzPct val="100000"/>
              <a:buFont typeface="Wingdings" pitchFamily="2" charset="2"/>
              <a:buChar char="§"/>
            </a:pPr>
            <a:r>
              <a:rPr lang="en-US" dirty="0" smtClean="0"/>
              <a:t>High producers take 95% of their business if they move to a rival (e.g., separate from “goodwill”).</a:t>
            </a:r>
          </a:p>
          <a:p>
            <a:pPr>
              <a:lnSpc>
                <a:spcPct val="80000"/>
              </a:lnSpc>
              <a:buClr>
                <a:srgbClr val="093757"/>
              </a:buClr>
              <a:buSzPct val="100000"/>
              <a:buFont typeface="Wingdings" pitchFamily="2" charset="2"/>
              <a:buChar char="§"/>
            </a:pPr>
            <a:r>
              <a:rPr lang="en-US" dirty="0" smtClean="0"/>
              <a:t>The NPV of brokers ranged from $6M - $30M -- about 1/3 of the acquisition price.</a:t>
            </a:r>
          </a:p>
          <a:p>
            <a:pPr>
              <a:lnSpc>
                <a:spcPct val="80000"/>
              </a:lnSpc>
              <a:buClr>
                <a:srgbClr val="093757"/>
              </a:buClr>
              <a:buSzPct val="100000"/>
              <a:buFont typeface="Wingdings" pitchFamily="2" charset="2"/>
              <a:buChar char="§"/>
            </a:pPr>
            <a:r>
              <a:rPr lang="en-US" dirty="0" smtClean="0"/>
              <a:t>Tax break of $3M - $15M due to the amortization expense (50% tax bracket).</a:t>
            </a:r>
          </a:p>
          <a:p>
            <a:pPr>
              <a:lnSpc>
                <a:spcPct val="80000"/>
              </a:lnSpc>
              <a:buClr>
                <a:srgbClr val="093757"/>
              </a:buClr>
              <a:buSzPct val="100000"/>
              <a:buFont typeface="Wingdings" pitchFamily="2" charset="2"/>
              <a:buChar char="§"/>
            </a:pPr>
            <a:r>
              <a:rPr lang="en-US" dirty="0" smtClean="0"/>
              <a:t>Impact on uncertainty about the target’s value?</a:t>
            </a: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afterEffect">
                                  <p:stCondLst>
                                    <p:cond delay="0"/>
                                  </p:stCondLst>
                                  <p:childTnLst>
                                    <p:set>
                                      <p:cBhvr>
                                        <p:cTn id="6" dur="1" fill="hold">
                                          <p:stCondLst>
                                            <p:cond delay="0"/>
                                          </p:stCondLst>
                                        </p:cTn>
                                        <p:tgtEl>
                                          <p:spTgt spid="271363">
                                            <p:txEl>
                                              <p:pRg st="0" end="0"/>
                                            </p:txEl>
                                          </p:spTgt>
                                        </p:tgtEl>
                                        <p:attrNameLst>
                                          <p:attrName>style.visibility</p:attrName>
                                        </p:attrNameLst>
                                      </p:cBhvr>
                                      <p:to>
                                        <p:strVal val="visible"/>
                                      </p:to>
                                    </p:set>
                                    <p:anim calcmode="lin" valueType="num">
                                      <p:cBhvr>
                                        <p:cTn id="7" dur="500" fill="hold"/>
                                        <p:tgtEl>
                                          <p:spTgt spid="27136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71363">
                                            <p:txEl>
                                              <p:pRg st="0" end="0"/>
                                            </p:txEl>
                                          </p:spTgt>
                                        </p:tgtEl>
                                        <p:attrNameLst>
                                          <p:attrName>ppt_h</p:attrName>
                                        </p:attrNameLst>
                                      </p:cBhvr>
                                      <p:tavLst>
                                        <p:tav tm="0">
                                          <p:val>
                                            <p:fltVal val="0"/>
                                          </p:val>
                                        </p:tav>
                                        <p:tav tm="100000">
                                          <p:val>
                                            <p:strVal val="#ppt_h"/>
                                          </p:val>
                                        </p:tav>
                                      </p:tavLst>
                                    </p:anim>
                                    <p:anim calcmode="lin" valueType="num">
                                      <p:cBhvr>
                                        <p:cTn id="9" dur="500" fill="hold"/>
                                        <p:tgtEl>
                                          <p:spTgt spid="271363">
                                            <p:txEl>
                                              <p:pRg st="0" end="0"/>
                                            </p:txEl>
                                          </p:spTgt>
                                        </p:tgtEl>
                                        <p:attrNameLst>
                                          <p:attrName>ppt_x</p:attrName>
                                        </p:attrNameLst>
                                      </p:cBhvr>
                                      <p:tavLst>
                                        <p:tav tm="0">
                                          <p:val>
                                            <p:fltVal val="0.5"/>
                                          </p:val>
                                        </p:tav>
                                        <p:tav tm="100000">
                                          <p:val>
                                            <p:strVal val="#ppt_x"/>
                                          </p:val>
                                        </p:tav>
                                      </p:tavLst>
                                    </p:anim>
                                    <p:anim calcmode="lin" valueType="num">
                                      <p:cBhvr>
                                        <p:cTn id="10" dur="500" fill="hold"/>
                                        <p:tgtEl>
                                          <p:spTgt spid="271363">
                                            <p:txEl>
                                              <p:pRg st="0" end="0"/>
                                            </p:txEl>
                                          </p:spTgt>
                                        </p:tgtEl>
                                        <p:attrNameLst>
                                          <p:attrName>ppt_y</p:attrName>
                                        </p:attrNameLst>
                                      </p:cBhvr>
                                      <p:tavLst>
                                        <p:tav tm="0">
                                          <p:val>
                                            <p:fltVal val="0.5"/>
                                          </p:val>
                                        </p:tav>
                                        <p:tav tm="100000">
                                          <p:val>
                                            <p:strVal val="#ppt_y"/>
                                          </p:val>
                                        </p:tav>
                                      </p:tavLst>
                                    </p:anim>
                                  </p:childTnLst>
                                </p:cTn>
                              </p:par>
                            </p:childTnLst>
                          </p:cTn>
                        </p:par>
                        <p:par>
                          <p:cTn id="11" fill="hold">
                            <p:stCondLst>
                              <p:cond delay="500"/>
                            </p:stCondLst>
                            <p:childTnLst>
                              <p:par>
                                <p:cTn id="12" presetID="23" presetClass="entr" presetSubtype="528" fill="hold" grpId="0" nodeType="afterEffect">
                                  <p:stCondLst>
                                    <p:cond delay="0"/>
                                  </p:stCondLst>
                                  <p:childTnLst>
                                    <p:set>
                                      <p:cBhvr>
                                        <p:cTn id="13" dur="1" fill="hold">
                                          <p:stCondLst>
                                            <p:cond delay="0"/>
                                          </p:stCondLst>
                                        </p:cTn>
                                        <p:tgtEl>
                                          <p:spTgt spid="271363">
                                            <p:txEl>
                                              <p:pRg st="1" end="1"/>
                                            </p:txEl>
                                          </p:spTgt>
                                        </p:tgtEl>
                                        <p:attrNameLst>
                                          <p:attrName>style.visibility</p:attrName>
                                        </p:attrNameLst>
                                      </p:cBhvr>
                                      <p:to>
                                        <p:strVal val="visible"/>
                                      </p:to>
                                    </p:set>
                                    <p:anim calcmode="lin" valueType="num">
                                      <p:cBhvr>
                                        <p:cTn id="14" dur="500" fill="hold"/>
                                        <p:tgtEl>
                                          <p:spTgt spid="27136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271363">
                                            <p:txEl>
                                              <p:pRg st="1" end="1"/>
                                            </p:txEl>
                                          </p:spTgt>
                                        </p:tgtEl>
                                        <p:attrNameLst>
                                          <p:attrName>ppt_h</p:attrName>
                                        </p:attrNameLst>
                                      </p:cBhvr>
                                      <p:tavLst>
                                        <p:tav tm="0">
                                          <p:val>
                                            <p:fltVal val="0"/>
                                          </p:val>
                                        </p:tav>
                                        <p:tav tm="100000">
                                          <p:val>
                                            <p:strVal val="#ppt_h"/>
                                          </p:val>
                                        </p:tav>
                                      </p:tavLst>
                                    </p:anim>
                                    <p:anim calcmode="lin" valueType="num">
                                      <p:cBhvr>
                                        <p:cTn id="16" dur="500" fill="hold"/>
                                        <p:tgtEl>
                                          <p:spTgt spid="271363">
                                            <p:txEl>
                                              <p:pRg st="1" end="1"/>
                                            </p:txEl>
                                          </p:spTgt>
                                        </p:tgtEl>
                                        <p:attrNameLst>
                                          <p:attrName>ppt_x</p:attrName>
                                        </p:attrNameLst>
                                      </p:cBhvr>
                                      <p:tavLst>
                                        <p:tav tm="0">
                                          <p:val>
                                            <p:fltVal val="0.5"/>
                                          </p:val>
                                        </p:tav>
                                        <p:tav tm="100000">
                                          <p:val>
                                            <p:strVal val="#ppt_x"/>
                                          </p:val>
                                        </p:tav>
                                      </p:tavLst>
                                    </p:anim>
                                    <p:anim calcmode="lin" valueType="num">
                                      <p:cBhvr>
                                        <p:cTn id="17" dur="500" fill="hold"/>
                                        <p:tgtEl>
                                          <p:spTgt spid="271363">
                                            <p:txEl>
                                              <p:pRg st="1" end="1"/>
                                            </p:txEl>
                                          </p:spTgt>
                                        </p:tgtEl>
                                        <p:attrNameLst>
                                          <p:attrName>ppt_y</p:attrName>
                                        </p:attrNameLst>
                                      </p:cBhvr>
                                      <p:tavLst>
                                        <p:tav tm="0">
                                          <p:val>
                                            <p:fltVal val="0.5"/>
                                          </p:val>
                                        </p:tav>
                                        <p:tav tm="100000">
                                          <p:val>
                                            <p:strVal val="#ppt_y"/>
                                          </p:val>
                                        </p:tav>
                                      </p:tavLst>
                                    </p:anim>
                                  </p:childTnLst>
                                </p:cTn>
                              </p:par>
                            </p:childTnLst>
                          </p:cTn>
                        </p:par>
                        <p:par>
                          <p:cTn id="18" fill="hold">
                            <p:stCondLst>
                              <p:cond delay="1000"/>
                            </p:stCondLst>
                            <p:childTnLst>
                              <p:par>
                                <p:cTn id="19" presetID="23" presetClass="entr" presetSubtype="528" fill="hold" grpId="0" nodeType="afterEffect">
                                  <p:stCondLst>
                                    <p:cond delay="0"/>
                                  </p:stCondLst>
                                  <p:childTnLst>
                                    <p:set>
                                      <p:cBhvr>
                                        <p:cTn id="20" dur="1" fill="hold">
                                          <p:stCondLst>
                                            <p:cond delay="0"/>
                                          </p:stCondLst>
                                        </p:cTn>
                                        <p:tgtEl>
                                          <p:spTgt spid="271363">
                                            <p:txEl>
                                              <p:pRg st="2" end="2"/>
                                            </p:txEl>
                                          </p:spTgt>
                                        </p:tgtEl>
                                        <p:attrNameLst>
                                          <p:attrName>style.visibility</p:attrName>
                                        </p:attrNameLst>
                                      </p:cBhvr>
                                      <p:to>
                                        <p:strVal val="visible"/>
                                      </p:to>
                                    </p:set>
                                    <p:anim calcmode="lin" valueType="num">
                                      <p:cBhvr>
                                        <p:cTn id="21" dur="500" fill="hold"/>
                                        <p:tgtEl>
                                          <p:spTgt spid="27136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271363">
                                            <p:txEl>
                                              <p:pRg st="2" end="2"/>
                                            </p:txEl>
                                          </p:spTgt>
                                        </p:tgtEl>
                                        <p:attrNameLst>
                                          <p:attrName>ppt_h</p:attrName>
                                        </p:attrNameLst>
                                      </p:cBhvr>
                                      <p:tavLst>
                                        <p:tav tm="0">
                                          <p:val>
                                            <p:fltVal val="0"/>
                                          </p:val>
                                        </p:tav>
                                        <p:tav tm="100000">
                                          <p:val>
                                            <p:strVal val="#ppt_h"/>
                                          </p:val>
                                        </p:tav>
                                      </p:tavLst>
                                    </p:anim>
                                    <p:anim calcmode="lin" valueType="num">
                                      <p:cBhvr>
                                        <p:cTn id="23" dur="500" fill="hold"/>
                                        <p:tgtEl>
                                          <p:spTgt spid="271363">
                                            <p:txEl>
                                              <p:pRg st="2" end="2"/>
                                            </p:txEl>
                                          </p:spTgt>
                                        </p:tgtEl>
                                        <p:attrNameLst>
                                          <p:attrName>ppt_x</p:attrName>
                                        </p:attrNameLst>
                                      </p:cBhvr>
                                      <p:tavLst>
                                        <p:tav tm="0">
                                          <p:val>
                                            <p:fltVal val="0.5"/>
                                          </p:val>
                                        </p:tav>
                                        <p:tav tm="100000">
                                          <p:val>
                                            <p:strVal val="#ppt_x"/>
                                          </p:val>
                                        </p:tav>
                                      </p:tavLst>
                                    </p:anim>
                                    <p:anim calcmode="lin" valueType="num">
                                      <p:cBhvr>
                                        <p:cTn id="24" dur="500" fill="hold"/>
                                        <p:tgtEl>
                                          <p:spTgt spid="271363">
                                            <p:txEl>
                                              <p:pRg st="2" end="2"/>
                                            </p:txEl>
                                          </p:spTgt>
                                        </p:tgtEl>
                                        <p:attrNameLst>
                                          <p:attrName>ppt_y</p:attrName>
                                        </p:attrNameLst>
                                      </p:cBhvr>
                                      <p:tavLst>
                                        <p:tav tm="0">
                                          <p:val>
                                            <p:fltVal val="0.5"/>
                                          </p:val>
                                        </p:tav>
                                        <p:tav tm="100000">
                                          <p:val>
                                            <p:strVal val="#ppt_y"/>
                                          </p:val>
                                        </p:tav>
                                      </p:tavLst>
                                    </p:anim>
                                  </p:childTnLst>
                                </p:cTn>
                              </p:par>
                            </p:childTnLst>
                          </p:cTn>
                        </p:par>
                        <p:par>
                          <p:cTn id="25" fill="hold">
                            <p:stCondLst>
                              <p:cond delay="1500"/>
                            </p:stCondLst>
                            <p:childTnLst>
                              <p:par>
                                <p:cTn id="26" presetID="23" presetClass="entr" presetSubtype="528" fill="hold" grpId="0" nodeType="afterEffect">
                                  <p:stCondLst>
                                    <p:cond delay="0"/>
                                  </p:stCondLst>
                                  <p:childTnLst>
                                    <p:set>
                                      <p:cBhvr>
                                        <p:cTn id="27" dur="1" fill="hold">
                                          <p:stCondLst>
                                            <p:cond delay="0"/>
                                          </p:stCondLst>
                                        </p:cTn>
                                        <p:tgtEl>
                                          <p:spTgt spid="271363">
                                            <p:txEl>
                                              <p:pRg st="3" end="3"/>
                                            </p:txEl>
                                          </p:spTgt>
                                        </p:tgtEl>
                                        <p:attrNameLst>
                                          <p:attrName>style.visibility</p:attrName>
                                        </p:attrNameLst>
                                      </p:cBhvr>
                                      <p:to>
                                        <p:strVal val="visible"/>
                                      </p:to>
                                    </p:set>
                                    <p:anim calcmode="lin" valueType="num">
                                      <p:cBhvr>
                                        <p:cTn id="28" dur="500" fill="hold"/>
                                        <p:tgtEl>
                                          <p:spTgt spid="27136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271363">
                                            <p:txEl>
                                              <p:pRg st="3" end="3"/>
                                            </p:txEl>
                                          </p:spTgt>
                                        </p:tgtEl>
                                        <p:attrNameLst>
                                          <p:attrName>ppt_h</p:attrName>
                                        </p:attrNameLst>
                                      </p:cBhvr>
                                      <p:tavLst>
                                        <p:tav tm="0">
                                          <p:val>
                                            <p:fltVal val="0"/>
                                          </p:val>
                                        </p:tav>
                                        <p:tav tm="100000">
                                          <p:val>
                                            <p:strVal val="#ppt_h"/>
                                          </p:val>
                                        </p:tav>
                                      </p:tavLst>
                                    </p:anim>
                                    <p:anim calcmode="lin" valueType="num">
                                      <p:cBhvr>
                                        <p:cTn id="30" dur="500" fill="hold"/>
                                        <p:tgtEl>
                                          <p:spTgt spid="271363">
                                            <p:txEl>
                                              <p:pRg st="3" end="3"/>
                                            </p:txEl>
                                          </p:spTgt>
                                        </p:tgtEl>
                                        <p:attrNameLst>
                                          <p:attrName>ppt_x</p:attrName>
                                        </p:attrNameLst>
                                      </p:cBhvr>
                                      <p:tavLst>
                                        <p:tav tm="0">
                                          <p:val>
                                            <p:fltVal val="0.5"/>
                                          </p:val>
                                        </p:tav>
                                        <p:tav tm="100000">
                                          <p:val>
                                            <p:strVal val="#ppt_x"/>
                                          </p:val>
                                        </p:tav>
                                      </p:tavLst>
                                    </p:anim>
                                    <p:anim calcmode="lin" valueType="num">
                                      <p:cBhvr>
                                        <p:cTn id="31" dur="500" fill="hold"/>
                                        <p:tgtEl>
                                          <p:spTgt spid="271363">
                                            <p:txEl>
                                              <p:pRg st="3" end="3"/>
                                            </p:txEl>
                                          </p:spTgt>
                                        </p:tgtEl>
                                        <p:attrNameLst>
                                          <p:attrName>ppt_y</p:attrName>
                                        </p:attrNameLst>
                                      </p:cBhvr>
                                      <p:tavLst>
                                        <p:tav tm="0">
                                          <p:val>
                                            <p:fltVal val="0.5"/>
                                          </p:val>
                                        </p:tav>
                                        <p:tav tm="100000">
                                          <p:val>
                                            <p:strVal val="#ppt_y"/>
                                          </p:val>
                                        </p:tav>
                                      </p:tavLst>
                                    </p:anim>
                                  </p:childTnLst>
                                </p:cTn>
                              </p:par>
                            </p:childTnLst>
                          </p:cTn>
                        </p:par>
                        <p:par>
                          <p:cTn id="32" fill="hold">
                            <p:stCondLst>
                              <p:cond delay="2000"/>
                            </p:stCondLst>
                            <p:childTnLst>
                              <p:par>
                                <p:cTn id="33" presetID="23" presetClass="entr" presetSubtype="528" fill="hold" grpId="0" nodeType="afterEffect">
                                  <p:stCondLst>
                                    <p:cond delay="0"/>
                                  </p:stCondLst>
                                  <p:childTnLst>
                                    <p:set>
                                      <p:cBhvr>
                                        <p:cTn id="34" dur="1" fill="hold">
                                          <p:stCondLst>
                                            <p:cond delay="0"/>
                                          </p:stCondLst>
                                        </p:cTn>
                                        <p:tgtEl>
                                          <p:spTgt spid="271363">
                                            <p:txEl>
                                              <p:pRg st="4" end="4"/>
                                            </p:txEl>
                                          </p:spTgt>
                                        </p:tgtEl>
                                        <p:attrNameLst>
                                          <p:attrName>style.visibility</p:attrName>
                                        </p:attrNameLst>
                                      </p:cBhvr>
                                      <p:to>
                                        <p:strVal val="visible"/>
                                      </p:to>
                                    </p:set>
                                    <p:anim calcmode="lin" valueType="num">
                                      <p:cBhvr>
                                        <p:cTn id="35" dur="500" fill="hold"/>
                                        <p:tgtEl>
                                          <p:spTgt spid="271363">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271363">
                                            <p:txEl>
                                              <p:pRg st="4" end="4"/>
                                            </p:txEl>
                                          </p:spTgt>
                                        </p:tgtEl>
                                        <p:attrNameLst>
                                          <p:attrName>ppt_h</p:attrName>
                                        </p:attrNameLst>
                                      </p:cBhvr>
                                      <p:tavLst>
                                        <p:tav tm="0">
                                          <p:val>
                                            <p:fltVal val="0"/>
                                          </p:val>
                                        </p:tav>
                                        <p:tav tm="100000">
                                          <p:val>
                                            <p:strVal val="#ppt_h"/>
                                          </p:val>
                                        </p:tav>
                                      </p:tavLst>
                                    </p:anim>
                                    <p:anim calcmode="lin" valueType="num">
                                      <p:cBhvr>
                                        <p:cTn id="37" dur="500" fill="hold"/>
                                        <p:tgtEl>
                                          <p:spTgt spid="271363">
                                            <p:txEl>
                                              <p:pRg st="4" end="4"/>
                                            </p:txEl>
                                          </p:spTgt>
                                        </p:tgtEl>
                                        <p:attrNameLst>
                                          <p:attrName>ppt_x</p:attrName>
                                        </p:attrNameLst>
                                      </p:cBhvr>
                                      <p:tavLst>
                                        <p:tav tm="0">
                                          <p:val>
                                            <p:fltVal val="0.5"/>
                                          </p:val>
                                        </p:tav>
                                        <p:tav tm="100000">
                                          <p:val>
                                            <p:strVal val="#ppt_x"/>
                                          </p:val>
                                        </p:tav>
                                      </p:tavLst>
                                    </p:anim>
                                    <p:anim calcmode="lin" valueType="num">
                                      <p:cBhvr>
                                        <p:cTn id="38" dur="500" fill="hold"/>
                                        <p:tgtEl>
                                          <p:spTgt spid="271363">
                                            <p:txEl>
                                              <p:pRg st="4" end="4"/>
                                            </p:tx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1363" grpId="0" build="p" autoUpdateAnimBg="0" advAuto="0"/>
    </p:bld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81954" name="Rectangle 2"/>
          <p:cNvSpPr>
            <a:spLocks noGrp="1" noChangeArrowheads="1"/>
          </p:cNvSpPr>
          <p:nvPr>
            <p:ph type="title"/>
          </p:nvPr>
        </p:nvSpPr>
        <p:spPr>
          <a:xfrm>
            <a:off x="1066800" y="76200"/>
            <a:ext cx="7010400" cy="1143000"/>
          </a:xfrm>
        </p:spPr>
        <p:txBody>
          <a:bodyPr/>
          <a:lstStyle/>
          <a:p>
            <a:pPr>
              <a:lnSpc>
                <a:spcPct val="75000"/>
              </a:lnSpc>
              <a:defRPr/>
            </a:pPr>
            <a:r>
              <a:rPr lang="en-US" dirty="0" smtClean="0">
                <a:solidFill>
                  <a:srgbClr val="1B6191"/>
                </a:solidFill>
              </a:rPr>
              <a:t>Post Acquisition Integration and Shareholder Value</a:t>
            </a:r>
          </a:p>
        </p:txBody>
      </p:sp>
      <p:sp>
        <p:nvSpPr>
          <p:cNvPr id="11267" name="Rectangle 3" descr="Green marble"/>
          <p:cNvSpPr>
            <a:spLocks noChangeArrowheads="1"/>
          </p:cNvSpPr>
          <p:nvPr/>
        </p:nvSpPr>
        <p:spPr bwMode="auto">
          <a:xfrm>
            <a:off x="304800" y="1295400"/>
            <a:ext cx="8458200" cy="4648200"/>
          </a:xfrm>
          <a:prstGeom prst="rect">
            <a:avLst/>
          </a:prstGeom>
          <a:solidFill>
            <a:schemeClr val="bg1">
              <a:lumMod val="20000"/>
              <a:lumOff val="80000"/>
              <a:alpha val="10000"/>
            </a:schemeClr>
          </a:solidFill>
          <a:ln w="3175">
            <a:noFill/>
            <a:miter lim="800000"/>
            <a:headEnd/>
            <a:tailEnd/>
          </a:ln>
        </p:spPr>
        <p:txBody>
          <a:bodyPr lIns="0" tIns="0" rIns="0" bIns="0" anchor="ctr"/>
          <a:lstStyle/>
          <a:p>
            <a:pPr algn="ctr">
              <a:lnSpc>
                <a:spcPct val="75000"/>
              </a:lnSpc>
              <a:spcBef>
                <a:spcPct val="0"/>
              </a:spcBef>
              <a:defRPr/>
            </a:pPr>
            <a:r>
              <a:rPr lang="en-US" sz="3200" b="1" dirty="0">
                <a:solidFill>
                  <a:srgbClr val="093757"/>
                </a:solidFill>
                <a:latin typeface="+mn-lt"/>
              </a:rPr>
              <a:t>RISK FACTORS</a:t>
            </a:r>
          </a:p>
          <a:p>
            <a:pPr algn="ctr">
              <a:lnSpc>
                <a:spcPct val="75000"/>
              </a:lnSpc>
              <a:spcBef>
                <a:spcPct val="0"/>
              </a:spcBef>
              <a:defRPr/>
            </a:pPr>
            <a:r>
              <a:rPr lang="en-US" sz="2500" b="1" dirty="0">
                <a:solidFill>
                  <a:srgbClr val="093757"/>
                </a:solidFill>
                <a:latin typeface="+mn-lt"/>
              </a:rPr>
              <a:t>Uncertainties in Integrating Business Operations and Realizing Enhanced Earnings</a:t>
            </a:r>
            <a:endParaRPr lang="en-US" sz="2500" dirty="0">
              <a:solidFill>
                <a:srgbClr val="093757"/>
              </a:solidFill>
              <a:latin typeface="+mn-lt"/>
            </a:endParaRPr>
          </a:p>
          <a:p>
            <a:pPr algn="l">
              <a:lnSpc>
                <a:spcPct val="75000"/>
              </a:lnSpc>
              <a:spcBef>
                <a:spcPct val="0"/>
              </a:spcBef>
              <a:defRPr/>
            </a:pPr>
            <a:r>
              <a:rPr lang="en-US" sz="2500" dirty="0">
                <a:solidFill>
                  <a:srgbClr val="093757"/>
                </a:solidFill>
                <a:latin typeface="+mn-lt"/>
              </a:rPr>
              <a:t>“The merger involves the integration of two companies that…have different corporate cultures.... No assurance can be given that Travelers and Citicorp will be able to integrate their operations without encountering difficulties including the loss of key employees and customers. …In determining that the merger is in the best interests of Travelers and Citicorp… Directors considered that enhanced earnings may result from the consummation of the merger, including from cross marketing opportunities. However, there can be no assurance that any enhanced earnings will result from the merger.”</a:t>
            </a:r>
          </a:p>
          <a:p>
            <a:pPr algn="r">
              <a:lnSpc>
                <a:spcPct val="75000"/>
              </a:lnSpc>
              <a:spcBef>
                <a:spcPct val="0"/>
              </a:spcBef>
              <a:defRPr/>
            </a:pPr>
            <a:r>
              <a:rPr lang="en-US" sz="2400" dirty="0">
                <a:solidFill>
                  <a:srgbClr val="093757"/>
                </a:solidFill>
                <a:latin typeface="+mn-lt"/>
              </a:rPr>
              <a:t>--</a:t>
            </a:r>
            <a:r>
              <a:rPr lang="en-US" sz="2400" i="1" dirty="0">
                <a:solidFill>
                  <a:srgbClr val="093757"/>
                </a:solidFill>
                <a:latin typeface="+mn-lt"/>
              </a:rPr>
              <a:t>Prospectus sent to Travelers &amp; Citicorp shareholders </a:t>
            </a:r>
            <a:r>
              <a:rPr lang="en-US" sz="1600" i="1" dirty="0">
                <a:solidFill>
                  <a:srgbClr val="093757"/>
                </a:solidFill>
                <a:latin typeface="+mn-lt"/>
              </a:rPr>
              <a:t>(6/18/98, p.15)</a:t>
            </a:r>
          </a:p>
        </p:txBody>
      </p:sp>
    </p:spTree>
    <p:extLst>
      <p:ext uri="{BB962C8B-B14F-4D97-AF65-F5344CB8AC3E}">
        <p14:creationId xmlns:p14="http://schemas.microsoft.com/office/powerpoint/2010/main" val="3538820897"/>
      </p:ext>
    </p:extLst>
  </p:cSld>
  <p:clrMapOvr>
    <a:masterClrMapping/>
  </p:clrMapOvr>
  <p:transition>
    <p:fade thruBlk="1"/>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Rectangle 3"/>
          <p:cNvSpPr>
            <a:spLocks noChangeArrowheads="1"/>
          </p:cNvSpPr>
          <p:nvPr/>
        </p:nvSpPr>
        <p:spPr bwMode="auto">
          <a:xfrm>
            <a:off x="0" y="152400"/>
            <a:ext cx="9144000" cy="1066800"/>
          </a:xfrm>
          <a:prstGeom prst="rect">
            <a:avLst/>
          </a:prstGeom>
          <a:noFill/>
          <a:ln w="9525">
            <a:noFill/>
            <a:miter lim="800000"/>
            <a:headEnd/>
            <a:tailEnd/>
          </a:ln>
          <a:effectLst>
            <a:outerShdw dist="107763" dir="2700000" algn="ctr" rotWithShape="0">
              <a:schemeClr val="bg2"/>
            </a:outerShdw>
          </a:effectLst>
        </p:spPr>
        <p:txBody>
          <a:bodyPr lIns="0" tIns="0" rIns="0" bIns="0" anchor="ctr"/>
          <a:lstStyle/>
          <a:p>
            <a:pPr algn="ctr">
              <a:lnSpc>
                <a:spcPct val="80000"/>
              </a:lnSpc>
              <a:spcBef>
                <a:spcPct val="0"/>
              </a:spcBef>
              <a:defRPr/>
            </a:pPr>
            <a:r>
              <a:rPr lang="en-US" sz="4400" b="1" dirty="0">
                <a:solidFill>
                  <a:srgbClr val="195985"/>
                </a:solidFill>
                <a:effectLst>
                  <a:outerShdw blurRad="38100" dist="38100" dir="2700000" algn="tl">
                    <a:srgbClr val="000000">
                      <a:alpha val="43137"/>
                    </a:srgbClr>
                  </a:outerShdw>
                </a:effectLst>
                <a:sym typeface="Webdings" pitchFamily="18" charset="2"/>
              </a:rPr>
              <a:t></a:t>
            </a:r>
            <a:r>
              <a:rPr lang="en-US" sz="5400" b="1" i="1" dirty="0">
                <a:solidFill>
                  <a:srgbClr val="195985"/>
                </a:solidFill>
                <a:effectLst>
                  <a:outerShdw blurRad="38100" dist="38100" dir="2700000" algn="tl">
                    <a:srgbClr val="000000">
                      <a:alpha val="43137"/>
                    </a:srgbClr>
                  </a:outerShdw>
                </a:effectLst>
                <a:latin typeface="Monotype Corsiva" pitchFamily="66" charset="0"/>
              </a:rPr>
              <a:t>Gourmet Adventures </a:t>
            </a:r>
          </a:p>
          <a:p>
            <a:pPr algn="ctr">
              <a:lnSpc>
                <a:spcPct val="80000"/>
              </a:lnSpc>
              <a:spcBef>
                <a:spcPct val="0"/>
              </a:spcBef>
              <a:defRPr/>
            </a:pPr>
            <a:r>
              <a:rPr lang="en-US" sz="4400" b="1" dirty="0">
                <a:solidFill>
                  <a:srgbClr val="195985"/>
                </a:solidFill>
                <a:effectLst>
                  <a:outerShdw blurRad="38100" dist="38100" dir="2700000" algn="tl">
                    <a:srgbClr val="000000">
                      <a:alpha val="43137"/>
                    </a:srgbClr>
                  </a:outerShdw>
                </a:effectLst>
                <a:latin typeface="+mn-lt"/>
                <a:sym typeface="Webdings" pitchFamily="18" charset="2"/>
              </a:rPr>
              <a:t>Thought Experiment</a:t>
            </a:r>
            <a:endParaRPr lang="en-US" sz="4400" b="1" dirty="0">
              <a:solidFill>
                <a:srgbClr val="195985"/>
              </a:solidFill>
              <a:effectLst>
                <a:outerShdw blurRad="38100" dist="38100" dir="2700000" algn="tl">
                  <a:srgbClr val="000000">
                    <a:alpha val="43137"/>
                  </a:srgbClr>
                </a:outerShdw>
              </a:effectLst>
              <a:latin typeface="+mn-lt"/>
            </a:endParaRPr>
          </a:p>
        </p:txBody>
      </p:sp>
      <p:sp>
        <p:nvSpPr>
          <p:cNvPr id="12" name="Content Placeholder 11"/>
          <p:cNvSpPr>
            <a:spLocks noGrp="1"/>
          </p:cNvSpPr>
          <p:nvPr>
            <p:ph idx="1"/>
          </p:nvPr>
        </p:nvSpPr>
        <p:spPr>
          <a:xfrm>
            <a:off x="1676400" y="1752600"/>
            <a:ext cx="5791200" cy="4419600"/>
          </a:xfrm>
        </p:spPr>
        <p:txBody>
          <a:bodyPr/>
          <a:lstStyle/>
          <a:p>
            <a:pPr marL="0" indent="0">
              <a:lnSpc>
                <a:spcPct val="80000"/>
              </a:lnSpc>
              <a:spcBef>
                <a:spcPts val="1200"/>
              </a:spcBef>
              <a:buFontTx/>
              <a:buNone/>
            </a:pPr>
            <a:r>
              <a:rPr lang="en-US" sz="3600" dirty="0" smtClean="0"/>
              <a:t>How can you manage each of the following to </a:t>
            </a:r>
            <a:r>
              <a:rPr lang="en-US" sz="3600" u="sng" dirty="0" smtClean="0"/>
              <a:t>reduce</a:t>
            </a:r>
            <a:r>
              <a:rPr lang="en-US" sz="3600" dirty="0" smtClean="0"/>
              <a:t> the risk of the winner’s curse?</a:t>
            </a:r>
          </a:p>
          <a:p>
            <a:pPr lvl="1">
              <a:lnSpc>
                <a:spcPct val="80000"/>
              </a:lnSpc>
            </a:pPr>
            <a:r>
              <a:rPr lang="en-US" sz="3200" dirty="0" smtClean="0"/>
              <a:t>Diversified targets</a:t>
            </a:r>
          </a:p>
          <a:p>
            <a:pPr lvl="1">
              <a:lnSpc>
                <a:spcPct val="80000"/>
              </a:lnSpc>
            </a:pPr>
            <a:r>
              <a:rPr lang="en-US" sz="3200" dirty="0" smtClean="0"/>
              <a:t>Synergies with bidders</a:t>
            </a:r>
          </a:p>
          <a:p>
            <a:pPr lvl="1">
              <a:lnSpc>
                <a:spcPct val="80000"/>
              </a:lnSpc>
            </a:pPr>
            <a:r>
              <a:rPr lang="en-US" sz="3200" dirty="0" smtClean="0"/>
              <a:t>Foreign operations</a:t>
            </a:r>
          </a:p>
          <a:p>
            <a:pPr lvl="1">
              <a:lnSpc>
                <a:spcPct val="80000"/>
              </a:lnSpc>
            </a:pPr>
            <a:r>
              <a:rPr lang="en-US" sz="3200" dirty="0" smtClean="0"/>
              <a:t>Human assets</a:t>
            </a:r>
          </a:p>
          <a:p>
            <a:pPr lvl="1">
              <a:lnSpc>
                <a:spcPct val="80000"/>
              </a:lnSpc>
            </a:pPr>
            <a:r>
              <a:rPr lang="en-US" sz="3200" dirty="0" smtClean="0"/>
              <a:t>Intellectual property</a:t>
            </a:r>
          </a:p>
          <a:p>
            <a:pPr lvl="1">
              <a:lnSpc>
                <a:spcPct val="80000"/>
              </a:lnSpc>
            </a:pPr>
            <a:r>
              <a:rPr lang="en-US" sz="3200" dirty="0" smtClean="0"/>
              <a:t>Other strategic assets?</a:t>
            </a:r>
          </a:p>
          <a:p>
            <a:pPr>
              <a:lnSpc>
                <a:spcPct val="80000"/>
              </a:lnSpc>
              <a:spcBef>
                <a:spcPts val="1200"/>
              </a:spcBef>
            </a:pPr>
            <a:endParaRPr lang="en-US" sz="3600" dirty="0" smtClean="0"/>
          </a:p>
        </p:txBody>
      </p:sp>
      <p:pic>
        <p:nvPicPr>
          <p:cNvPr id="33796" name="Picture 4"/>
          <p:cNvPicPr>
            <a:picLocks noChangeAspect="1" noChangeArrowheads="1"/>
          </p:cNvPicPr>
          <p:nvPr/>
        </p:nvPicPr>
        <p:blipFill>
          <a:blip r:embed="rId3" cstate="print"/>
          <a:srcRect/>
          <a:stretch>
            <a:fillRect/>
          </a:stretch>
        </p:blipFill>
        <p:spPr bwMode="auto">
          <a:xfrm>
            <a:off x="76200" y="3733800"/>
            <a:ext cx="1273175" cy="2514600"/>
          </a:xfrm>
          <a:prstGeom prst="rect">
            <a:avLst/>
          </a:prstGeom>
          <a:ln>
            <a:noFill/>
          </a:ln>
          <a:effectLst>
            <a:outerShdw blurRad="292100" dist="139700" dir="2700000" algn="tl" rotWithShape="0">
              <a:srgbClr val="333333">
                <a:alpha val="65000"/>
              </a:srgbClr>
            </a:outerShdw>
          </a:effectLst>
        </p:spPr>
      </p:pic>
      <p:pic>
        <p:nvPicPr>
          <p:cNvPr id="33797" name="Picture 6"/>
          <p:cNvPicPr>
            <a:picLocks noChangeAspect="1" noChangeArrowheads="1"/>
          </p:cNvPicPr>
          <p:nvPr/>
        </p:nvPicPr>
        <p:blipFill>
          <a:blip r:embed="rId3" cstate="print"/>
          <a:srcRect/>
          <a:stretch>
            <a:fillRect/>
          </a:stretch>
        </p:blipFill>
        <p:spPr bwMode="auto">
          <a:xfrm>
            <a:off x="7772400" y="3733800"/>
            <a:ext cx="1273175" cy="2514600"/>
          </a:xfrm>
          <a:prstGeom prst="rect">
            <a:avLst/>
          </a:prstGeom>
          <a:ln>
            <a:noFill/>
          </a:ln>
          <a:effectLst>
            <a:outerShdw blurRad="292100" dist="139700" dir="2700000" algn="tl" rotWithShape="0">
              <a:srgbClr val="333333">
                <a:alpha val="65000"/>
              </a:srgbClr>
            </a:outerShdw>
          </a:effectLst>
        </p:spPr>
      </p:pic>
      <p:sp>
        <p:nvSpPr>
          <p:cNvPr id="21" name="AutoShape 8"/>
          <p:cNvSpPr>
            <a:spLocks noChangeArrowheads="1"/>
          </p:cNvSpPr>
          <p:nvPr/>
        </p:nvSpPr>
        <p:spPr bwMode="auto">
          <a:xfrm>
            <a:off x="76200" y="4038600"/>
            <a:ext cx="1295400" cy="2209800"/>
          </a:xfrm>
          <a:prstGeom prst="roundRect">
            <a:avLst>
              <a:gd name="adj" fmla="val 16667"/>
            </a:avLst>
          </a:prstGeom>
          <a:solidFill>
            <a:srgbClr val="000080">
              <a:alpha val="59999"/>
            </a:srgbClr>
          </a:solidFill>
          <a:ln w="22225">
            <a:noFill/>
            <a:round/>
            <a:headEnd/>
            <a:tailEnd/>
          </a:ln>
        </p:spPr>
        <p:txBody>
          <a:bodyPr wrap="none" anchor="ctr"/>
          <a:lstStyle/>
          <a:p>
            <a:endParaRPr lang="en-US"/>
          </a:p>
        </p:txBody>
      </p:sp>
      <p:sp>
        <p:nvSpPr>
          <p:cNvPr id="22" name="AutoShape 9"/>
          <p:cNvSpPr>
            <a:spLocks noChangeArrowheads="1"/>
          </p:cNvSpPr>
          <p:nvPr/>
        </p:nvSpPr>
        <p:spPr bwMode="auto">
          <a:xfrm>
            <a:off x="7772400" y="4038600"/>
            <a:ext cx="1295400" cy="2209800"/>
          </a:xfrm>
          <a:prstGeom prst="roundRect">
            <a:avLst>
              <a:gd name="adj" fmla="val 16667"/>
            </a:avLst>
          </a:prstGeom>
          <a:solidFill>
            <a:srgbClr val="000080">
              <a:alpha val="59999"/>
            </a:srgbClr>
          </a:solidFill>
          <a:ln w="22225">
            <a:noFill/>
            <a:round/>
            <a:headEnd/>
            <a:tailEnd/>
          </a:ln>
        </p:spPr>
        <p:txBody>
          <a:bodyPr wrap="none" anchor="ctr"/>
          <a:lstStyle/>
          <a:p>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randombar(vertical)">
                                      <p:cBhvr>
                                        <p:cTn id="7" dur="500"/>
                                        <p:tgtEl>
                                          <p:spTgt spid="21"/>
                                        </p:tgtEl>
                                      </p:cBhvr>
                                    </p:animEffect>
                                  </p:childTnLst>
                                </p:cTn>
                              </p:par>
                              <p:par>
                                <p:cTn id="8" presetID="14" presetClass="entr" presetSubtype="5"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randombar(vertical)">
                                      <p:cBhvr>
                                        <p:cTn id="10" dur="500"/>
                                        <p:tgtEl>
                                          <p:spTgt spid="22"/>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2"/>
      <p:bldP spid="21" grpId="0" animBg="1"/>
      <p:bldP spid="22" grpId="0" animBg="1"/>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179202" name="Rectangle 2"/>
          <p:cNvSpPr>
            <a:spLocks noGrp="1" noChangeArrowheads="1"/>
          </p:cNvSpPr>
          <p:nvPr>
            <p:ph type="title"/>
          </p:nvPr>
        </p:nvSpPr>
        <p:spPr>
          <a:xfrm>
            <a:off x="609600" y="76200"/>
            <a:ext cx="7848600" cy="1143000"/>
          </a:xfrm>
        </p:spPr>
        <p:txBody>
          <a:bodyPr/>
          <a:lstStyle/>
          <a:p>
            <a:pPr>
              <a:lnSpc>
                <a:spcPct val="80000"/>
              </a:lnSpc>
              <a:defRPr/>
            </a:pPr>
            <a:r>
              <a:rPr lang="en-US" sz="4400" dirty="0" smtClean="0">
                <a:solidFill>
                  <a:srgbClr val="195985"/>
                </a:solidFill>
              </a:rPr>
              <a:t>When can buyers capture the value of synergy?</a:t>
            </a:r>
          </a:p>
        </p:txBody>
      </p:sp>
      <p:sp>
        <p:nvSpPr>
          <p:cNvPr id="179203" name="Rectangle 3"/>
          <p:cNvSpPr>
            <a:spLocks noGrp="1" noChangeArrowheads="1"/>
          </p:cNvSpPr>
          <p:nvPr>
            <p:ph type="body" idx="1"/>
          </p:nvPr>
        </p:nvSpPr>
        <p:spPr>
          <a:xfrm>
            <a:off x="381000" y="1676400"/>
            <a:ext cx="8305800" cy="3124200"/>
          </a:xfrm>
          <a:noFill/>
        </p:spPr>
        <p:txBody>
          <a:bodyPr lIns="0" rIns="0"/>
          <a:lstStyle/>
          <a:p>
            <a:pPr>
              <a:lnSpc>
                <a:spcPct val="75000"/>
              </a:lnSpc>
              <a:spcBef>
                <a:spcPct val="70000"/>
              </a:spcBef>
              <a:buClrTx/>
            </a:pPr>
            <a:r>
              <a:rPr lang="en-US" dirty="0" smtClean="0"/>
              <a:t>When there’s only one bidder?</a:t>
            </a:r>
            <a:r>
              <a:rPr lang="en-US" i="1" dirty="0" smtClean="0"/>
              <a:t> Maybe…</a:t>
            </a:r>
          </a:p>
          <a:p>
            <a:pPr lvl="1">
              <a:lnSpc>
                <a:spcPct val="75000"/>
              </a:lnSpc>
              <a:spcBef>
                <a:spcPct val="25000"/>
              </a:spcBef>
              <a:buFont typeface="Wingdings" pitchFamily="2" charset="2"/>
              <a:buChar char="§"/>
            </a:pPr>
            <a:r>
              <a:rPr lang="en-US" dirty="0" smtClean="0"/>
              <a:t>Low bids draw in rivals -- threat may be enough.</a:t>
            </a:r>
          </a:p>
          <a:p>
            <a:pPr lvl="1">
              <a:lnSpc>
                <a:spcPct val="75000"/>
              </a:lnSpc>
              <a:spcBef>
                <a:spcPct val="25000"/>
              </a:spcBef>
              <a:buFont typeface="Wingdings" pitchFamily="2" charset="2"/>
              <a:buChar char="§"/>
            </a:pPr>
            <a:r>
              <a:rPr lang="en-US" dirty="0" smtClean="0"/>
              <a:t>Preemptive bids keep rivals out but target gains.</a:t>
            </a:r>
          </a:p>
          <a:p>
            <a:pPr>
              <a:lnSpc>
                <a:spcPct val="75000"/>
              </a:lnSpc>
              <a:spcBef>
                <a:spcPct val="70000"/>
              </a:spcBef>
              <a:buClrTx/>
            </a:pPr>
            <a:r>
              <a:rPr lang="en-US" b="1" dirty="0" smtClean="0"/>
              <a:t>Unique synergies </a:t>
            </a:r>
            <a:r>
              <a:rPr lang="en-US" dirty="0" smtClean="0"/>
              <a:t>allow buyers to capture value </a:t>
            </a:r>
            <a:r>
              <a:rPr lang="en-US" b="1" dirty="0" smtClean="0"/>
              <a:t>– </a:t>
            </a:r>
            <a:r>
              <a:rPr lang="en-US" dirty="0" smtClean="0"/>
              <a:t>next closest bidder can’t realize comparable gains.</a:t>
            </a:r>
          </a:p>
          <a:p>
            <a:pPr>
              <a:lnSpc>
                <a:spcPct val="75000"/>
              </a:lnSpc>
              <a:spcBef>
                <a:spcPct val="70000"/>
              </a:spcBef>
              <a:buClrTx/>
            </a:pPr>
            <a:r>
              <a:rPr lang="en-US" b="1" dirty="0" smtClean="0"/>
              <a:t>Timing</a:t>
            </a:r>
            <a:r>
              <a:rPr lang="en-US" dirty="0" smtClean="0"/>
              <a:t> may put rival bidders at a disadvantage:</a:t>
            </a:r>
          </a:p>
          <a:p>
            <a:pPr lvl="1">
              <a:lnSpc>
                <a:spcPct val="75000"/>
              </a:lnSpc>
              <a:spcBef>
                <a:spcPct val="35000"/>
              </a:spcBef>
            </a:pPr>
            <a:r>
              <a:rPr lang="en-US" b="1" dirty="0" smtClean="0"/>
              <a:t>Hostile? </a:t>
            </a:r>
            <a:r>
              <a:rPr lang="en-US" dirty="0" smtClean="0"/>
              <a:t>2</a:t>
            </a:r>
            <a:r>
              <a:rPr lang="en-US" baseline="30000" dirty="0" smtClean="0"/>
              <a:t>nd</a:t>
            </a:r>
            <a:r>
              <a:rPr lang="en-US" dirty="0" smtClean="0"/>
              <a:t> bidders may be viewed as hostile (overcome lockup agreements). Need cooperation to create synergy.</a:t>
            </a:r>
          </a:p>
          <a:p>
            <a:pPr lvl="1">
              <a:lnSpc>
                <a:spcPct val="75000"/>
              </a:lnSpc>
              <a:spcBef>
                <a:spcPct val="35000"/>
              </a:spcBef>
              <a:buFont typeface="Wingdings" pitchFamily="2" charset="2"/>
              <a:buChar char="§"/>
            </a:pPr>
            <a:r>
              <a:rPr lang="en-US" b="1" dirty="0" smtClean="0"/>
              <a:t>Preemption</a:t>
            </a:r>
            <a:r>
              <a:rPr lang="en-US" dirty="0" smtClean="0"/>
              <a:t>: If transaction is announced as a “done deal” others may lack time to bid (steering the Titanic...).</a:t>
            </a: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79203">
                                            <p:txEl>
                                              <p:pRg st="0" end="0"/>
                                            </p:txEl>
                                          </p:spTgt>
                                        </p:tgtEl>
                                        <p:attrNameLst>
                                          <p:attrName>style.visibility</p:attrName>
                                        </p:attrNameLst>
                                      </p:cBhvr>
                                      <p:to>
                                        <p:strVal val="visible"/>
                                      </p:to>
                                    </p:set>
                                    <p:animEffect transition="in" filter="dissolve">
                                      <p:cBhvr>
                                        <p:cTn id="7" dur="500"/>
                                        <p:tgtEl>
                                          <p:spTgt spid="179203">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79203">
                                            <p:txEl>
                                              <p:pRg st="1" end="1"/>
                                            </p:txEl>
                                          </p:spTgt>
                                        </p:tgtEl>
                                        <p:attrNameLst>
                                          <p:attrName>style.visibility</p:attrName>
                                        </p:attrNameLst>
                                      </p:cBhvr>
                                      <p:to>
                                        <p:strVal val="visible"/>
                                      </p:to>
                                    </p:set>
                                    <p:animEffect transition="in" filter="dissolve">
                                      <p:cBhvr>
                                        <p:cTn id="10" dur="500"/>
                                        <p:tgtEl>
                                          <p:spTgt spid="179203">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79203">
                                            <p:txEl>
                                              <p:pRg st="2" end="2"/>
                                            </p:txEl>
                                          </p:spTgt>
                                        </p:tgtEl>
                                        <p:attrNameLst>
                                          <p:attrName>style.visibility</p:attrName>
                                        </p:attrNameLst>
                                      </p:cBhvr>
                                      <p:to>
                                        <p:strVal val="visible"/>
                                      </p:to>
                                    </p:set>
                                    <p:animEffect transition="in" filter="dissolve">
                                      <p:cBhvr>
                                        <p:cTn id="13" dur="500"/>
                                        <p:tgtEl>
                                          <p:spTgt spid="179203">
                                            <p:txEl>
                                              <p:pRg st="2" end="2"/>
                                            </p:txEl>
                                          </p:spTgt>
                                        </p:tgtEl>
                                      </p:cBhvr>
                                    </p:animEffect>
                                  </p:childTnLst>
                                </p:cTn>
                              </p:par>
                            </p:childTnLst>
                          </p:cTn>
                        </p:par>
                        <p:par>
                          <p:cTn id="14" fill="hold">
                            <p:stCondLst>
                              <p:cond delay="500"/>
                            </p:stCondLst>
                            <p:childTnLst>
                              <p:par>
                                <p:cTn id="15" presetID="9" presetClass="entr" presetSubtype="0" fill="hold" grpId="0" nodeType="afterEffect">
                                  <p:stCondLst>
                                    <p:cond delay="0"/>
                                  </p:stCondLst>
                                  <p:childTnLst>
                                    <p:set>
                                      <p:cBhvr>
                                        <p:cTn id="16" dur="1" fill="hold">
                                          <p:stCondLst>
                                            <p:cond delay="0"/>
                                          </p:stCondLst>
                                        </p:cTn>
                                        <p:tgtEl>
                                          <p:spTgt spid="179203">
                                            <p:txEl>
                                              <p:pRg st="3" end="3"/>
                                            </p:txEl>
                                          </p:spTgt>
                                        </p:tgtEl>
                                        <p:attrNameLst>
                                          <p:attrName>style.visibility</p:attrName>
                                        </p:attrNameLst>
                                      </p:cBhvr>
                                      <p:to>
                                        <p:strVal val="visible"/>
                                      </p:to>
                                    </p:set>
                                    <p:animEffect transition="in" filter="dissolve">
                                      <p:cBhvr>
                                        <p:cTn id="17" dur="500"/>
                                        <p:tgtEl>
                                          <p:spTgt spid="179203">
                                            <p:txEl>
                                              <p:pRg st="3" end="3"/>
                                            </p:txEl>
                                          </p:spTgt>
                                        </p:tgtEl>
                                      </p:cBhvr>
                                    </p:animEffect>
                                  </p:childTnLst>
                                </p:cTn>
                              </p:par>
                            </p:childTnLst>
                          </p:cTn>
                        </p:par>
                        <p:par>
                          <p:cTn id="18" fill="hold">
                            <p:stCondLst>
                              <p:cond delay="1000"/>
                            </p:stCondLst>
                            <p:childTnLst>
                              <p:par>
                                <p:cTn id="19" presetID="9" presetClass="entr" presetSubtype="0" fill="hold" grpId="0" nodeType="afterEffect">
                                  <p:stCondLst>
                                    <p:cond delay="0"/>
                                  </p:stCondLst>
                                  <p:childTnLst>
                                    <p:set>
                                      <p:cBhvr>
                                        <p:cTn id="20" dur="1" fill="hold">
                                          <p:stCondLst>
                                            <p:cond delay="0"/>
                                          </p:stCondLst>
                                        </p:cTn>
                                        <p:tgtEl>
                                          <p:spTgt spid="179203">
                                            <p:txEl>
                                              <p:pRg st="4" end="4"/>
                                            </p:txEl>
                                          </p:spTgt>
                                        </p:tgtEl>
                                        <p:attrNameLst>
                                          <p:attrName>style.visibility</p:attrName>
                                        </p:attrNameLst>
                                      </p:cBhvr>
                                      <p:to>
                                        <p:strVal val="visible"/>
                                      </p:to>
                                    </p:set>
                                    <p:animEffect transition="in" filter="dissolve">
                                      <p:cBhvr>
                                        <p:cTn id="21" dur="500"/>
                                        <p:tgtEl>
                                          <p:spTgt spid="179203">
                                            <p:txEl>
                                              <p:pRg st="4" end="4"/>
                                            </p:tx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179203">
                                            <p:txEl>
                                              <p:pRg st="5" end="5"/>
                                            </p:txEl>
                                          </p:spTgt>
                                        </p:tgtEl>
                                        <p:attrNameLst>
                                          <p:attrName>style.visibility</p:attrName>
                                        </p:attrNameLst>
                                      </p:cBhvr>
                                      <p:to>
                                        <p:strVal val="visible"/>
                                      </p:to>
                                    </p:set>
                                    <p:animEffect transition="in" filter="dissolve">
                                      <p:cBhvr>
                                        <p:cTn id="24" dur="500"/>
                                        <p:tgtEl>
                                          <p:spTgt spid="179203">
                                            <p:txEl>
                                              <p:pRg st="5" end="5"/>
                                            </p:txEl>
                                          </p:spTgt>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179203">
                                            <p:txEl>
                                              <p:pRg st="6" end="6"/>
                                            </p:txEl>
                                          </p:spTgt>
                                        </p:tgtEl>
                                        <p:attrNameLst>
                                          <p:attrName>style.visibility</p:attrName>
                                        </p:attrNameLst>
                                      </p:cBhvr>
                                      <p:to>
                                        <p:strVal val="visible"/>
                                      </p:to>
                                    </p:set>
                                    <p:animEffect transition="in" filter="dissolve">
                                      <p:cBhvr>
                                        <p:cTn id="27" dur="500"/>
                                        <p:tgtEl>
                                          <p:spTgt spid="17920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203" grpId="0" build="p" autoUpdateAnimBg="0" advAuto="0"/>
    </p:bld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63522" name="Rectangle 2"/>
          <p:cNvSpPr>
            <a:spLocks noGrp="1" noChangeArrowheads="1"/>
          </p:cNvSpPr>
          <p:nvPr>
            <p:ph type="title"/>
          </p:nvPr>
        </p:nvSpPr>
        <p:spPr>
          <a:xfrm>
            <a:off x="685800" y="304800"/>
            <a:ext cx="7772400" cy="762000"/>
          </a:xfrm>
        </p:spPr>
        <p:txBody>
          <a:bodyPr/>
          <a:lstStyle/>
          <a:p>
            <a:pPr>
              <a:lnSpc>
                <a:spcPct val="75000"/>
              </a:lnSpc>
              <a:defRPr/>
            </a:pPr>
            <a:r>
              <a:rPr lang="en-US" dirty="0" smtClean="0">
                <a:solidFill>
                  <a:srgbClr val="195985"/>
                </a:solidFill>
              </a:rPr>
              <a:t>Reducing the Risk of the Winner’s Curse</a:t>
            </a:r>
          </a:p>
        </p:txBody>
      </p:sp>
      <p:sp>
        <p:nvSpPr>
          <p:cNvPr id="12" name="Rectangle 3"/>
          <p:cNvSpPr txBox="1">
            <a:spLocks noChangeArrowheads="1"/>
          </p:cNvSpPr>
          <p:nvPr/>
        </p:nvSpPr>
        <p:spPr bwMode="auto">
          <a:xfrm>
            <a:off x="1066800" y="1981200"/>
            <a:ext cx="7010400" cy="1524000"/>
          </a:xfrm>
          <a:prstGeom prst="rect">
            <a:avLst/>
          </a:prstGeom>
          <a:noFill/>
          <a:ln w="9525">
            <a:noFill/>
            <a:miter lim="800000"/>
            <a:headEnd/>
            <a:tailEnd/>
          </a:ln>
        </p:spPr>
        <p:txBody>
          <a:bodyPr/>
          <a:lstStyle/>
          <a:p>
            <a:pPr marL="342900" indent="-342900" algn="l">
              <a:lnSpc>
                <a:spcPct val="75000"/>
              </a:lnSpc>
              <a:spcBef>
                <a:spcPts val="2400"/>
              </a:spcBef>
              <a:buFont typeface="Wingdings" pitchFamily="2" charset="2"/>
              <a:buChar char="§"/>
              <a:defRPr/>
            </a:pPr>
            <a:r>
              <a:rPr lang="en-US" sz="2800" b="1" kern="0" dirty="0">
                <a:solidFill>
                  <a:srgbClr val="093757"/>
                </a:solidFill>
                <a:latin typeface="+mn-lt"/>
              </a:rPr>
              <a:t>Type of target:</a:t>
            </a:r>
            <a:r>
              <a:rPr lang="en-US" sz="2800" kern="0" dirty="0">
                <a:solidFill>
                  <a:srgbClr val="093757"/>
                </a:solidFill>
                <a:latin typeface="+mn-lt"/>
              </a:rPr>
              <a:t> </a:t>
            </a:r>
          </a:p>
          <a:p>
            <a:pPr marL="800100" lvl="1" indent="-342900" algn="l">
              <a:lnSpc>
                <a:spcPct val="75000"/>
              </a:lnSpc>
              <a:spcBef>
                <a:spcPts val="600"/>
              </a:spcBef>
              <a:buClr>
                <a:srgbClr val="2073AC"/>
              </a:buClr>
              <a:buFont typeface="Wingdings" pitchFamily="2" charset="2"/>
              <a:buChar char="§"/>
              <a:defRPr/>
            </a:pPr>
            <a:r>
              <a:rPr lang="en-US" sz="2500" kern="0" dirty="0">
                <a:solidFill>
                  <a:srgbClr val="093757"/>
                </a:solidFill>
                <a:latin typeface="+mn-lt"/>
              </a:rPr>
              <a:t>What types of assets should firms go after?</a:t>
            </a:r>
          </a:p>
          <a:p>
            <a:pPr marL="800100" lvl="1" indent="-342900" algn="l">
              <a:lnSpc>
                <a:spcPct val="75000"/>
              </a:lnSpc>
              <a:spcBef>
                <a:spcPts val="600"/>
              </a:spcBef>
              <a:buClr>
                <a:srgbClr val="2073AC"/>
              </a:buClr>
              <a:buFont typeface="Wingdings" pitchFamily="2" charset="2"/>
              <a:buChar char="§"/>
              <a:defRPr/>
            </a:pPr>
            <a:r>
              <a:rPr lang="en-US" sz="2500" kern="0" dirty="0">
                <a:solidFill>
                  <a:srgbClr val="093757"/>
                </a:solidFill>
                <a:latin typeface="+mn-lt"/>
              </a:rPr>
              <a:t>How can firms identify and/or generate </a:t>
            </a:r>
            <a:r>
              <a:rPr lang="en-US" sz="2500" kern="0" dirty="0" smtClean="0">
                <a:solidFill>
                  <a:srgbClr val="093757"/>
                </a:solidFill>
                <a:latin typeface="+mn-lt"/>
              </a:rPr>
              <a:t>“unique” value (</a:t>
            </a:r>
            <a:r>
              <a:rPr lang="en-US" sz="2500" i="1" kern="0" dirty="0" smtClean="0">
                <a:solidFill>
                  <a:srgbClr val="093757"/>
                </a:solidFill>
                <a:latin typeface="+mn-lt"/>
              </a:rPr>
              <a:t>complementarities</a:t>
            </a:r>
            <a:r>
              <a:rPr lang="en-US" sz="2500" kern="0" dirty="0" smtClean="0">
                <a:solidFill>
                  <a:srgbClr val="093757"/>
                </a:solidFill>
                <a:latin typeface="+mn-lt"/>
              </a:rPr>
              <a:t>)?</a:t>
            </a:r>
            <a:endParaRPr lang="en-US" sz="2500" kern="0" dirty="0">
              <a:solidFill>
                <a:srgbClr val="093757"/>
              </a:solidFill>
              <a:latin typeface="+mn-lt"/>
            </a:endParaRPr>
          </a:p>
          <a:p>
            <a:pPr marL="342900" indent="-342900" algn="l">
              <a:lnSpc>
                <a:spcPct val="75000"/>
              </a:lnSpc>
              <a:spcBef>
                <a:spcPts val="2400"/>
              </a:spcBef>
              <a:buFont typeface="Wingdings" pitchFamily="2" charset="2"/>
              <a:buChar char="§"/>
              <a:defRPr/>
            </a:pPr>
            <a:r>
              <a:rPr lang="en-US" sz="2800" b="1" kern="0" dirty="0">
                <a:solidFill>
                  <a:srgbClr val="093757"/>
                </a:solidFill>
                <a:latin typeface="+mn-lt"/>
              </a:rPr>
              <a:t>Valuation</a:t>
            </a:r>
            <a:r>
              <a:rPr lang="en-US" sz="2800" kern="0" dirty="0">
                <a:solidFill>
                  <a:srgbClr val="093757"/>
                </a:solidFill>
                <a:latin typeface="+mn-lt"/>
              </a:rPr>
              <a:t>. How to reduce variance in valuations due to strategic uncertainty?</a:t>
            </a:r>
          </a:p>
          <a:p>
            <a:pPr marL="342900" indent="-342900" algn="l">
              <a:lnSpc>
                <a:spcPct val="75000"/>
              </a:lnSpc>
              <a:spcBef>
                <a:spcPts val="2400"/>
              </a:spcBef>
              <a:buFont typeface="Wingdings" pitchFamily="2" charset="2"/>
              <a:buChar char="§"/>
              <a:defRPr/>
            </a:pPr>
            <a:r>
              <a:rPr lang="en-US" sz="2800" b="1" kern="0" dirty="0">
                <a:solidFill>
                  <a:srgbClr val="093757"/>
                </a:solidFill>
                <a:latin typeface="+mn-lt"/>
              </a:rPr>
              <a:t>Competition</a:t>
            </a:r>
            <a:r>
              <a:rPr lang="en-US" sz="2800" kern="0" dirty="0">
                <a:solidFill>
                  <a:srgbClr val="093757"/>
                </a:solidFill>
                <a:latin typeface="+mn-lt"/>
              </a:rPr>
              <a:t>. How to discourage or reduce the risk of rival bidders?</a:t>
            </a:r>
          </a:p>
        </p:txBody>
      </p:sp>
    </p:spTree>
  </p:cSld>
  <p:clrMapOvr>
    <a:masterClrMapping/>
  </p:clrMapOvr>
  <p:transition>
    <p:fade thruBlk="1"/>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63522" name="Rectangle 2"/>
          <p:cNvSpPr>
            <a:spLocks noGrp="1" noChangeArrowheads="1"/>
          </p:cNvSpPr>
          <p:nvPr>
            <p:ph type="title"/>
          </p:nvPr>
        </p:nvSpPr>
        <p:spPr>
          <a:xfrm>
            <a:off x="609600" y="228600"/>
            <a:ext cx="7772400" cy="762000"/>
          </a:xfrm>
        </p:spPr>
        <p:txBody>
          <a:bodyPr/>
          <a:lstStyle/>
          <a:p>
            <a:pPr>
              <a:lnSpc>
                <a:spcPct val="80000"/>
              </a:lnSpc>
              <a:defRPr/>
            </a:pPr>
            <a:r>
              <a:rPr lang="en-US" sz="4400" dirty="0" smtClean="0">
                <a:solidFill>
                  <a:srgbClr val="195985"/>
                </a:solidFill>
              </a:rPr>
              <a:t>Managing the Acquisition Process to Avoid Being Cursed</a:t>
            </a:r>
          </a:p>
        </p:txBody>
      </p:sp>
      <p:grpSp>
        <p:nvGrpSpPr>
          <p:cNvPr id="2" name="Group 12"/>
          <p:cNvGrpSpPr>
            <a:grpSpLocks/>
          </p:cNvGrpSpPr>
          <p:nvPr/>
        </p:nvGrpSpPr>
        <p:grpSpPr bwMode="auto">
          <a:xfrm>
            <a:off x="228600" y="2438400"/>
            <a:ext cx="8610600" cy="1905000"/>
            <a:chOff x="144" y="1296"/>
            <a:chExt cx="5424" cy="1200"/>
          </a:xfrm>
        </p:grpSpPr>
        <p:sp>
          <p:nvSpPr>
            <p:cNvPr id="363524" name="Rectangle 4"/>
            <p:cNvSpPr>
              <a:spLocks noChangeArrowheads="1"/>
            </p:cNvSpPr>
            <p:nvPr/>
          </p:nvSpPr>
          <p:spPr bwMode="auto">
            <a:xfrm>
              <a:off x="2064" y="1296"/>
              <a:ext cx="1392" cy="1200"/>
            </a:xfrm>
            <a:prstGeom prst="rect">
              <a:avLst/>
            </a:prstGeom>
            <a:gradFill rotWithShape="0">
              <a:gsLst>
                <a:gs pos="0">
                  <a:srgbClr val="009900"/>
                </a:gs>
                <a:gs pos="100000">
                  <a:srgbClr val="FFFFFF"/>
                </a:gs>
              </a:gsLst>
              <a:lin ang="5400000" scaled="1"/>
            </a:gradFill>
            <a:ln w="9525">
              <a:solidFill>
                <a:schemeClr val="tx1"/>
              </a:solidFill>
              <a:miter lim="800000"/>
              <a:headEnd/>
              <a:tailEnd/>
            </a:ln>
            <a:effectLst>
              <a:outerShdw dist="107763" dir="2700000" algn="ctr" rotWithShape="0">
                <a:schemeClr val="bg2"/>
              </a:outerShdw>
            </a:effectLst>
          </p:spPr>
          <p:txBody>
            <a:bodyPr lIns="9144" tIns="9144" rIns="9144" bIns="9144" anchor="b"/>
            <a:lstStyle/>
            <a:p>
              <a:pPr marL="342900" indent="-342900" algn="l">
                <a:lnSpc>
                  <a:spcPct val="70000"/>
                </a:lnSpc>
                <a:spcBef>
                  <a:spcPct val="35000"/>
                </a:spcBef>
                <a:buFont typeface="Wingdings" pitchFamily="2" charset="2"/>
                <a:buChar char="§"/>
                <a:defRPr/>
              </a:pPr>
              <a:r>
                <a:rPr lang="en-US" sz="2100">
                  <a:solidFill>
                    <a:srgbClr val="000000"/>
                  </a:solidFill>
                  <a:effectLst>
                    <a:outerShdw blurRad="38100" dist="38100" dir="2700000" algn="tl">
                      <a:srgbClr val="FFFFFF"/>
                    </a:outerShdw>
                  </a:effectLst>
                  <a:latin typeface="+mn-lt"/>
                </a:rPr>
                <a:t>Approach/Letter of Intent</a:t>
              </a:r>
            </a:p>
            <a:p>
              <a:pPr marL="342900" indent="-342900" algn="l">
                <a:lnSpc>
                  <a:spcPct val="70000"/>
                </a:lnSpc>
                <a:spcBef>
                  <a:spcPct val="35000"/>
                </a:spcBef>
                <a:buFont typeface="Wingdings" pitchFamily="2" charset="2"/>
                <a:buChar char="§"/>
                <a:defRPr/>
              </a:pPr>
              <a:r>
                <a:rPr lang="en-US" sz="2100">
                  <a:solidFill>
                    <a:srgbClr val="000000"/>
                  </a:solidFill>
                  <a:effectLst>
                    <a:outerShdw blurRad="38100" dist="38100" dir="2700000" algn="tl">
                      <a:srgbClr val="FFFFFF"/>
                    </a:outerShdw>
                  </a:effectLst>
                  <a:latin typeface="+mn-lt"/>
                </a:rPr>
                <a:t>Formal bid</a:t>
              </a:r>
            </a:p>
            <a:p>
              <a:pPr marL="342900" indent="-342900" algn="l">
                <a:lnSpc>
                  <a:spcPct val="70000"/>
                </a:lnSpc>
                <a:spcBef>
                  <a:spcPct val="35000"/>
                </a:spcBef>
                <a:buFont typeface="Wingdings" pitchFamily="2" charset="2"/>
                <a:buChar char="§"/>
                <a:defRPr/>
              </a:pPr>
              <a:r>
                <a:rPr lang="en-US" sz="2100">
                  <a:solidFill>
                    <a:srgbClr val="000000"/>
                  </a:solidFill>
                  <a:effectLst>
                    <a:outerShdw blurRad="38100" dist="38100" dir="2700000" algn="tl">
                      <a:srgbClr val="FFFFFF"/>
                    </a:outerShdw>
                  </a:effectLst>
                  <a:latin typeface="+mn-lt"/>
                </a:rPr>
                <a:t>Due diligence</a:t>
              </a:r>
            </a:p>
          </p:txBody>
        </p:sp>
        <p:sp>
          <p:nvSpPr>
            <p:cNvPr id="363525" name="Rectangle 5"/>
            <p:cNvSpPr>
              <a:spLocks noChangeArrowheads="1"/>
            </p:cNvSpPr>
            <p:nvPr/>
          </p:nvSpPr>
          <p:spPr bwMode="auto">
            <a:xfrm>
              <a:off x="4176" y="1296"/>
              <a:ext cx="1392" cy="1200"/>
            </a:xfrm>
            <a:prstGeom prst="rect">
              <a:avLst/>
            </a:prstGeom>
            <a:gradFill rotWithShape="0">
              <a:gsLst>
                <a:gs pos="0">
                  <a:srgbClr val="009900"/>
                </a:gs>
                <a:gs pos="100000">
                  <a:srgbClr val="FFFFFF"/>
                </a:gs>
              </a:gsLst>
              <a:lin ang="5400000" scaled="1"/>
            </a:gradFill>
            <a:ln w="9525">
              <a:solidFill>
                <a:schemeClr val="tx1"/>
              </a:solidFill>
              <a:miter lim="800000"/>
              <a:headEnd/>
              <a:tailEnd/>
            </a:ln>
            <a:effectLst>
              <a:outerShdw dist="107763" dir="2700000" algn="ctr" rotWithShape="0">
                <a:schemeClr val="bg2"/>
              </a:outerShdw>
            </a:effectLst>
          </p:spPr>
          <p:txBody>
            <a:bodyPr lIns="45720" rIns="9144" anchor="b"/>
            <a:lstStyle/>
            <a:p>
              <a:pPr marL="342900" indent="-342900" algn="l">
                <a:lnSpc>
                  <a:spcPct val="75000"/>
                </a:lnSpc>
                <a:spcBef>
                  <a:spcPct val="40000"/>
                </a:spcBef>
                <a:buFont typeface="Wingdings" pitchFamily="2" charset="2"/>
                <a:buChar char="§"/>
                <a:defRPr/>
              </a:pPr>
              <a:r>
                <a:rPr lang="en-US" sz="2100">
                  <a:solidFill>
                    <a:srgbClr val="000000"/>
                  </a:solidFill>
                  <a:effectLst>
                    <a:outerShdw blurRad="38100" dist="38100" dir="2700000" algn="tl">
                      <a:srgbClr val="FFFFFF"/>
                    </a:outerShdw>
                  </a:effectLst>
                  <a:latin typeface="+mn-lt"/>
                </a:rPr>
                <a:t>Implement changes linked to value creation strategy</a:t>
              </a:r>
            </a:p>
          </p:txBody>
        </p:sp>
        <p:sp>
          <p:nvSpPr>
            <p:cNvPr id="363526" name="Rectangle 6"/>
            <p:cNvSpPr>
              <a:spLocks noChangeArrowheads="1"/>
            </p:cNvSpPr>
            <p:nvPr/>
          </p:nvSpPr>
          <p:spPr bwMode="auto">
            <a:xfrm>
              <a:off x="144" y="1296"/>
              <a:ext cx="1296" cy="1200"/>
            </a:xfrm>
            <a:prstGeom prst="rect">
              <a:avLst/>
            </a:prstGeom>
            <a:gradFill rotWithShape="0">
              <a:gsLst>
                <a:gs pos="0">
                  <a:srgbClr val="009900"/>
                </a:gs>
                <a:gs pos="100000">
                  <a:srgbClr val="FFFFFF"/>
                </a:gs>
              </a:gsLst>
              <a:lin ang="5400000" scaled="1"/>
            </a:gradFill>
            <a:ln w="9525">
              <a:solidFill>
                <a:schemeClr val="tx1"/>
              </a:solidFill>
              <a:miter lim="800000"/>
              <a:headEnd/>
              <a:tailEnd/>
            </a:ln>
            <a:effectLst>
              <a:outerShdw dist="107763" dir="2700000" algn="ctr" rotWithShape="0">
                <a:schemeClr val="bg2"/>
              </a:outerShdw>
            </a:effectLst>
          </p:spPr>
          <p:txBody>
            <a:bodyPr lIns="9144" tIns="9144" rIns="9144" bIns="9144" anchor="b"/>
            <a:lstStyle/>
            <a:p>
              <a:pPr marL="342900" indent="-342900" algn="l">
                <a:lnSpc>
                  <a:spcPct val="75000"/>
                </a:lnSpc>
                <a:spcBef>
                  <a:spcPct val="40000"/>
                </a:spcBef>
                <a:buFont typeface="Wingdings" pitchFamily="2" charset="2"/>
                <a:buChar char="§"/>
                <a:defRPr/>
              </a:pPr>
              <a:r>
                <a:rPr lang="en-US" sz="2100">
                  <a:solidFill>
                    <a:srgbClr val="000000"/>
                  </a:solidFill>
                  <a:effectLst>
                    <a:outerShdw blurRad="38100" dist="38100" dir="2700000" algn="tl">
                      <a:srgbClr val="FFFFFF"/>
                    </a:outerShdw>
                  </a:effectLst>
                  <a:latin typeface="+mn-lt"/>
                </a:rPr>
                <a:t>Search criteria for targets</a:t>
              </a:r>
            </a:p>
            <a:p>
              <a:pPr marL="342900" indent="-342900" algn="l">
                <a:lnSpc>
                  <a:spcPct val="75000"/>
                </a:lnSpc>
                <a:spcBef>
                  <a:spcPct val="40000"/>
                </a:spcBef>
                <a:buFont typeface="Wingdings" pitchFamily="2" charset="2"/>
                <a:buChar char="§"/>
                <a:defRPr/>
              </a:pPr>
              <a:r>
                <a:rPr lang="en-US" sz="2100">
                  <a:solidFill>
                    <a:srgbClr val="000000"/>
                  </a:solidFill>
                  <a:effectLst>
                    <a:outerShdw blurRad="38100" dist="38100" dir="2700000" algn="tl">
                      <a:srgbClr val="FFFFFF"/>
                    </a:outerShdw>
                  </a:effectLst>
                  <a:latin typeface="+mn-lt"/>
                </a:rPr>
                <a:t>Initial target screening</a:t>
              </a:r>
            </a:p>
          </p:txBody>
        </p:sp>
        <p:sp>
          <p:nvSpPr>
            <p:cNvPr id="363527" name="Text Box 7"/>
            <p:cNvSpPr txBox="1">
              <a:spLocks noChangeArrowheads="1"/>
            </p:cNvSpPr>
            <p:nvPr/>
          </p:nvSpPr>
          <p:spPr bwMode="auto">
            <a:xfrm>
              <a:off x="192" y="1296"/>
              <a:ext cx="1175" cy="462"/>
            </a:xfrm>
            <a:prstGeom prst="rect">
              <a:avLst/>
            </a:prstGeom>
            <a:noFill/>
            <a:ln w="22225">
              <a:noFill/>
              <a:miter lim="800000"/>
              <a:headEnd/>
              <a:tailEnd/>
            </a:ln>
            <a:effectLst/>
          </p:spPr>
          <p:txBody>
            <a:bodyPr lIns="0" rIns="0">
              <a:spAutoFit/>
            </a:bodyPr>
            <a:lstStyle/>
            <a:p>
              <a:pPr>
                <a:lnSpc>
                  <a:spcPct val="70000"/>
                </a:lnSpc>
                <a:spcBef>
                  <a:spcPct val="50000"/>
                </a:spcBef>
                <a:defRPr/>
              </a:pPr>
              <a:r>
                <a:rPr lang="en-US" sz="3000" b="1">
                  <a:solidFill>
                    <a:srgbClr val="FFFFFF"/>
                  </a:solidFill>
                  <a:effectLst>
                    <a:outerShdw blurRad="38100" dist="38100" dir="2700000" algn="tl">
                      <a:srgbClr val="000000"/>
                    </a:outerShdw>
                  </a:effectLst>
                  <a:latin typeface="+mn-lt"/>
                </a:rPr>
                <a:t>Pre- Acquisition</a:t>
              </a:r>
            </a:p>
          </p:txBody>
        </p:sp>
        <p:sp>
          <p:nvSpPr>
            <p:cNvPr id="363528" name="Text Box 8"/>
            <p:cNvSpPr txBox="1">
              <a:spLocks noChangeArrowheads="1"/>
            </p:cNvSpPr>
            <p:nvPr/>
          </p:nvSpPr>
          <p:spPr bwMode="auto">
            <a:xfrm>
              <a:off x="2160" y="1296"/>
              <a:ext cx="1296" cy="462"/>
            </a:xfrm>
            <a:prstGeom prst="rect">
              <a:avLst/>
            </a:prstGeom>
            <a:noFill/>
            <a:ln w="22225">
              <a:noFill/>
              <a:miter lim="800000"/>
              <a:headEnd/>
              <a:tailEnd/>
            </a:ln>
            <a:effectLst/>
          </p:spPr>
          <p:txBody>
            <a:bodyPr lIns="0" rIns="0">
              <a:spAutoFit/>
            </a:bodyPr>
            <a:lstStyle/>
            <a:p>
              <a:pPr>
                <a:lnSpc>
                  <a:spcPct val="70000"/>
                </a:lnSpc>
                <a:spcBef>
                  <a:spcPct val="50000"/>
                </a:spcBef>
                <a:defRPr/>
              </a:pPr>
              <a:r>
                <a:rPr lang="en-US" sz="3000" b="1">
                  <a:solidFill>
                    <a:srgbClr val="FFFFFF"/>
                  </a:solidFill>
                  <a:effectLst>
                    <a:outerShdw blurRad="38100" dist="38100" dir="2700000" algn="tl">
                      <a:srgbClr val="000000"/>
                    </a:outerShdw>
                  </a:effectLst>
                  <a:latin typeface="+mn-lt"/>
                </a:rPr>
                <a:t>Negotiating the Deal</a:t>
              </a:r>
            </a:p>
          </p:txBody>
        </p:sp>
        <p:sp>
          <p:nvSpPr>
            <p:cNvPr id="363529" name="Text Box 9"/>
            <p:cNvSpPr txBox="1">
              <a:spLocks noChangeArrowheads="1"/>
            </p:cNvSpPr>
            <p:nvPr/>
          </p:nvSpPr>
          <p:spPr bwMode="auto">
            <a:xfrm>
              <a:off x="4224" y="1296"/>
              <a:ext cx="1296" cy="462"/>
            </a:xfrm>
            <a:prstGeom prst="rect">
              <a:avLst/>
            </a:prstGeom>
            <a:noFill/>
            <a:ln w="22225">
              <a:noFill/>
              <a:miter lim="800000"/>
              <a:headEnd/>
              <a:tailEnd/>
            </a:ln>
            <a:effectLst/>
          </p:spPr>
          <p:txBody>
            <a:bodyPr lIns="0" rIns="0">
              <a:spAutoFit/>
            </a:bodyPr>
            <a:lstStyle/>
            <a:p>
              <a:pPr>
                <a:lnSpc>
                  <a:spcPct val="70000"/>
                </a:lnSpc>
                <a:spcBef>
                  <a:spcPct val="50000"/>
                </a:spcBef>
                <a:defRPr/>
              </a:pPr>
              <a:r>
                <a:rPr lang="en-US" sz="3000" b="1">
                  <a:solidFill>
                    <a:srgbClr val="FFFFFF"/>
                  </a:solidFill>
                  <a:effectLst>
                    <a:outerShdw blurRad="38100" dist="38100" dir="2700000" algn="tl">
                      <a:srgbClr val="000000"/>
                    </a:outerShdw>
                  </a:effectLst>
                  <a:latin typeface="+mn-lt"/>
                </a:rPr>
                <a:t>Post Acquisition</a:t>
              </a:r>
            </a:p>
          </p:txBody>
        </p:sp>
        <p:sp>
          <p:nvSpPr>
            <p:cNvPr id="363530" name="AutoShape 10"/>
            <p:cNvSpPr>
              <a:spLocks noChangeArrowheads="1"/>
            </p:cNvSpPr>
            <p:nvPr/>
          </p:nvSpPr>
          <p:spPr bwMode="auto">
            <a:xfrm>
              <a:off x="1512" y="1392"/>
              <a:ext cx="504" cy="1008"/>
            </a:xfrm>
            <a:prstGeom prst="rightArrow">
              <a:avLst>
                <a:gd name="adj1" fmla="val 50000"/>
                <a:gd name="adj2" fmla="val 25000"/>
              </a:avLst>
            </a:prstGeom>
            <a:gradFill rotWithShape="0">
              <a:gsLst>
                <a:gs pos="0">
                  <a:srgbClr val="FFFFFF"/>
                </a:gs>
                <a:gs pos="100000">
                  <a:srgbClr val="009900"/>
                </a:gs>
              </a:gsLst>
              <a:lin ang="0" scaled="1"/>
            </a:gradFill>
            <a:ln w="22225">
              <a:solidFill>
                <a:schemeClr val="tx1"/>
              </a:solidFill>
              <a:miter lim="800000"/>
              <a:headEnd/>
              <a:tailEnd/>
            </a:ln>
            <a:effectLst>
              <a:outerShdw dist="107763" dir="2700000" algn="ctr" rotWithShape="0">
                <a:schemeClr val="bg2"/>
              </a:outerShdw>
            </a:effectLst>
          </p:spPr>
          <p:txBody>
            <a:bodyPr wrap="none" anchor="ctr"/>
            <a:lstStyle/>
            <a:p>
              <a:pPr>
                <a:defRPr/>
              </a:pPr>
              <a:endParaRPr lang="en-US">
                <a:latin typeface="+mn-lt"/>
              </a:endParaRPr>
            </a:p>
          </p:txBody>
        </p:sp>
        <p:sp>
          <p:nvSpPr>
            <p:cNvPr id="363531" name="AutoShape 11"/>
            <p:cNvSpPr>
              <a:spLocks noChangeArrowheads="1"/>
            </p:cNvSpPr>
            <p:nvPr/>
          </p:nvSpPr>
          <p:spPr bwMode="auto">
            <a:xfrm>
              <a:off x="3576" y="1392"/>
              <a:ext cx="504" cy="1008"/>
            </a:xfrm>
            <a:prstGeom prst="rightArrow">
              <a:avLst>
                <a:gd name="adj1" fmla="val 50000"/>
                <a:gd name="adj2" fmla="val 25000"/>
              </a:avLst>
            </a:prstGeom>
            <a:gradFill rotWithShape="0">
              <a:gsLst>
                <a:gs pos="0">
                  <a:srgbClr val="FFFFFF"/>
                </a:gs>
                <a:gs pos="100000">
                  <a:srgbClr val="009900"/>
                </a:gs>
              </a:gsLst>
              <a:lin ang="0" scaled="1"/>
            </a:gradFill>
            <a:ln w="22225">
              <a:solidFill>
                <a:schemeClr val="tx1"/>
              </a:solidFill>
              <a:miter lim="800000"/>
              <a:headEnd/>
              <a:tailEnd/>
            </a:ln>
            <a:effectLst>
              <a:outerShdw dist="107763" dir="2700000" algn="ctr" rotWithShape="0">
                <a:schemeClr val="bg2"/>
              </a:outerShdw>
            </a:effectLst>
          </p:spPr>
          <p:txBody>
            <a:bodyPr wrap="none" anchor="ctr"/>
            <a:lstStyle/>
            <a:p>
              <a:pPr>
                <a:defRPr/>
              </a:pPr>
              <a:endParaRPr lang="en-US">
                <a:latin typeface="+mn-lt"/>
              </a:endParaRPr>
            </a:p>
          </p:txBody>
        </p:sp>
      </p:gr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ppt_w/2"/>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ppt_w</p:attrName>
                                        </p:attrNameLst>
                                      </p:cBhvr>
                                      <p:tavLst>
                                        <p:tav tm="0">
                                          <p:val>
                                            <p:fltVal val="0"/>
                                          </p:val>
                                        </p:tav>
                                        <p:tav tm="100000">
                                          <p:val>
                                            <p:strVal val="#ppt_w"/>
                                          </p:val>
                                        </p:tav>
                                      </p:tavLst>
                                    </p:anim>
                                    <p:anim calcmode="lin" valueType="num">
                                      <p:cBhvr>
                                        <p:cTn id="10" dur="5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9554" name="Rectangle 2"/>
          <p:cNvSpPr>
            <a:spLocks noGrp="1" noChangeArrowheads="1"/>
          </p:cNvSpPr>
          <p:nvPr>
            <p:ph type="title" idx="4294967295"/>
          </p:nvPr>
        </p:nvSpPr>
        <p:spPr>
          <a:xfrm>
            <a:off x="0" y="152400"/>
            <a:ext cx="9144000" cy="609600"/>
          </a:xfrm>
        </p:spPr>
        <p:txBody>
          <a:bodyPr/>
          <a:lstStyle/>
          <a:p>
            <a:pPr>
              <a:lnSpc>
                <a:spcPct val="70000"/>
              </a:lnSpc>
              <a:defRPr/>
            </a:pPr>
            <a:r>
              <a:rPr lang="en-US" sz="4300" dirty="0">
                <a:solidFill>
                  <a:srgbClr val="195985"/>
                </a:solidFill>
              </a:rPr>
              <a:t>Take-</a:t>
            </a:r>
            <a:r>
              <a:rPr lang="en-US" sz="4300" dirty="0" err="1">
                <a:solidFill>
                  <a:srgbClr val="195985"/>
                </a:solidFill>
              </a:rPr>
              <a:t>Aways</a:t>
            </a:r>
            <a:r>
              <a:rPr lang="en-US" sz="4300" dirty="0">
                <a:solidFill>
                  <a:srgbClr val="195985"/>
                </a:solidFill>
              </a:rPr>
              <a:t> </a:t>
            </a:r>
            <a:r>
              <a:rPr lang="en-US" sz="4300" dirty="0" smtClean="0">
                <a:solidFill>
                  <a:srgbClr val="195985"/>
                </a:solidFill>
              </a:rPr>
              <a:t>from </a:t>
            </a:r>
            <a:r>
              <a:rPr lang="en-US" dirty="0" smtClean="0">
                <a:solidFill>
                  <a:srgbClr val="195985"/>
                </a:solidFill>
                <a:sym typeface="Webdings" pitchFamily="18" charset="2"/>
              </a:rPr>
              <a:t></a:t>
            </a:r>
            <a:r>
              <a:rPr lang="en-US" dirty="0">
                <a:solidFill>
                  <a:srgbClr val="195985"/>
                </a:solidFill>
                <a:latin typeface="Monotype Corsiva" pitchFamily="66" charset="0"/>
              </a:rPr>
              <a:t>Gourmet Adventures</a:t>
            </a:r>
          </a:p>
        </p:txBody>
      </p:sp>
      <p:sp>
        <p:nvSpPr>
          <p:cNvPr id="279555" name="Rectangle 3"/>
          <p:cNvSpPr>
            <a:spLocks noGrp="1" noChangeArrowheads="1"/>
          </p:cNvSpPr>
          <p:nvPr>
            <p:ph type="body" sz="half" idx="4294967295"/>
          </p:nvPr>
        </p:nvSpPr>
        <p:spPr>
          <a:xfrm>
            <a:off x="609600" y="1371600"/>
            <a:ext cx="8305800" cy="2286000"/>
          </a:xfrm>
          <a:noFill/>
        </p:spPr>
        <p:txBody>
          <a:bodyPr lIns="0" rIns="0"/>
          <a:lstStyle/>
          <a:p>
            <a:pPr>
              <a:lnSpc>
                <a:spcPct val="75000"/>
              </a:lnSpc>
              <a:spcBef>
                <a:spcPct val="50000"/>
              </a:spcBef>
              <a:buSzPct val="100000"/>
              <a:buFont typeface="Wingdings" pitchFamily="2" charset="2"/>
              <a:buChar char="§"/>
            </a:pPr>
            <a:r>
              <a:rPr lang="en-US" b="1" dirty="0" smtClean="0"/>
              <a:t>Drivers of the winners curse:</a:t>
            </a:r>
            <a:r>
              <a:rPr lang="en-US" dirty="0" smtClean="0"/>
              <a:t> Sources of uncertainty and volatility in valuations.</a:t>
            </a:r>
          </a:p>
          <a:p>
            <a:pPr lvl="1">
              <a:lnSpc>
                <a:spcPct val="75000"/>
              </a:lnSpc>
              <a:spcBef>
                <a:spcPct val="10000"/>
              </a:spcBef>
              <a:buSzPct val="100000"/>
              <a:buFont typeface="Wingdings" pitchFamily="2" charset="2"/>
              <a:buChar char="§"/>
            </a:pPr>
            <a:r>
              <a:rPr lang="en-US" sz="2600" dirty="0" smtClean="0"/>
              <a:t>Diversified Targets </a:t>
            </a:r>
          </a:p>
          <a:p>
            <a:pPr lvl="1">
              <a:lnSpc>
                <a:spcPct val="75000"/>
              </a:lnSpc>
              <a:spcBef>
                <a:spcPct val="10000"/>
              </a:spcBef>
              <a:buSzPct val="100000"/>
              <a:buFont typeface="Wingdings" pitchFamily="2" charset="2"/>
              <a:buChar char="§"/>
            </a:pPr>
            <a:r>
              <a:rPr lang="en-US" sz="2600" dirty="0" smtClean="0"/>
              <a:t>Synergy</a:t>
            </a:r>
          </a:p>
          <a:p>
            <a:pPr lvl="1">
              <a:lnSpc>
                <a:spcPct val="75000"/>
              </a:lnSpc>
              <a:spcBef>
                <a:spcPct val="10000"/>
              </a:spcBef>
              <a:buSzPct val="100000"/>
              <a:buFont typeface="Wingdings" pitchFamily="2" charset="2"/>
              <a:buChar char="§"/>
            </a:pPr>
            <a:r>
              <a:rPr lang="en-US" sz="2600" dirty="0" smtClean="0"/>
              <a:t>Human Assets</a:t>
            </a:r>
          </a:p>
          <a:p>
            <a:pPr lvl="1">
              <a:lnSpc>
                <a:spcPct val="75000"/>
              </a:lnSpc>
              <a:spcBef>
                <a:spcPct val="10000"/>
              </a:spcBef>
              <a:buSzPct val="100000"/>
              <a:buFont typeface="Wingdings" pitchFamily="2" charset="2"/>
              <a:buChar char="§"/>
            </a:pPr>
            <a:r>
              <a:rPr lang="en-US" sz="2600" dirty="0" smtClean="0"/>
              <a:t>Country Risk</a:t>
            </a:r>
          </a:p>
          <a:p>
            <a:pPr lvl="1">
              <a:lnSpc>
                <a:spcPct val="75000"/>
              </a:lnSpc>
              <a:spcBef>
                <a:spcPct val="10000"/>
              </a:spcBef>
              <a:buSzPct val="100000"/>
              <a:buFont typeface="Wingdings" pitchFamily="2" charset="2"/>
              <a:buChar char="§"/>
            </a:pPr>
            <a:r>
              <a:rPr lang="en-US" sz="2600" i="1" dirty="0" smtClean="0"/>
              <a:t>Most sources of strategic value!</a:t>
            </a:r>
          </a:p>
        </p:txBody>
      </p:sp>
      <p:sp>
        <p:nvSpPr>
          <p:cNvPr id="279556" name="Line 4"/>
          <p:cNvSpPr>
            <a:spLocks noChangeShapeType="1"/>
          </p:cNvSpPr>
          <p:nvPr/>
        </p:nvSpPr>
        <p:spPr bwMode="auto">
          <a:xfrm>
            <a:off x="152400" y="762000"/>
            <a:ext cx="8915400" cy="0"/>
          </a:xfrm>
          <a:prstGeom prst="line">
            <a:avLst/>
          </a:prstGeom>
          <a:noFill/>
          <a:ln w="31750">
            <a:gradFill flip="none" rotWithShape="1">
              <a:gsLst>
                <a:gs pos="0">
                  <a:srgbClr val="2073AC"/>
                </a:gs>
                <a:gs pos="50000">
                  <a:srgbClr val="093757"/>
                </a:gs>
                <a:gs pos="100000">
                  <a:srgbClr val="2073AC"/>
                </a:gs>
              </a:gsLst>
              <a:lin ang="0" scaled="1"/>
              <a:tileRect/>
            </a:gradFill>
            <a:round/>
            <a:headEnd/>
            <a:tailEnd/>
          </a:ln>
        </p:spPr>
        <p:txBody>
          <a:bodyPr wrap="none" anchor="ctr"/>
          <a:lstStyle/>
          <a:p>
            <a:endParaRPr lang="en-US"/>
          </a:p>
        </p:txBody>
      </p:sp>
      <p:sp>
        <p:nvSpPr>
          <p:cNvPr id="279558" name="Rectangle 6"/>
          <p:cNvSpPr>
            <a:spLocks noChangeArrowheads="1"/>
          </p:cNvSpPr>
          <p:nvPr/>
        </p:nvSpPr>
        <p:spPr bwMode="auto">
          <a:xfrm>
            <a:off x="609600" y="4114800"/>
            <a:ext cx="6477000" cy="914400"/>
          </a:xfrm>
          <a:prstGeom prst="rect">
            <a:avLst/>
          </a:prstGeom>
          <a:noFill/>
          <a:ln w="9525">
            <a:noFill/>
            <a:miter lim="800000"/>
            <a:headEnd/>
            <a:tailEnd/>
          </a:ln>
        </p:spPr>
        <p:txBody>
          <a:bodyPr lIns="0" rIns="0"/>
          <a:lstStyle/>
          <a:p>
            <a:pPr marL="342900" indent="-342900" algn="l">
              <a:lnSpc>
                <a:spcPct val="75000"/>
              </a:lnSpc>
              <a:spcBef>
                <a:spcPct val="50000"/>
              </a:spcBef>
              <a:buFont typeface="Wingdings" pitchFamily="2" charset="2"/>
              <a:buChar char="§"/>
              <a:defRPr/>
            </a:pPr>
            <a:r>
              <a:rPr lang="en-US" sz="2800" b="1" dirty="0">
                <a:solidFill>
                  <a:srgbClr val="093757"/>
                </a:solidFill>
                <a:latin typeface="+mn-lt"/>
              </a:rPr>
              <a:t>Action Implications</a:t>
            </a:r>
            <a:r>
              <a:rPr lang="en-US" sz="2800" dirty="0">
                <a:solidFill>
                  <a:srgbClr val="093757"/>
                </a:solidFill>
                <a:latin typeface="+mn-lt"/>
              </a:rPr>
              <a:t>. Knowing about winners’ curse isn’t enough:</a:t>
            </a:r>
          </a:p>
          <a:p>
            <a:pPr marL="571500" lvl="1" indent="-228600" algn="l">
              <a:lnSpc>
                <a:spcPct val="75000"/>
              </a:lnSpc>
              <a:spcBef>
                <a:spcPts val="384"/>
              </a:spcBef>
              <a:buClr>
                <a:srgbClr val="1B6191"/>
              </a:buClr>
              <a:buFont typeface="Wingdings" pitchFamily="2" charset="2"/>
              <a:buChar char="§"/>
              <a:defRPr/>
            </a:pPr>
            <a:r>
              <a:rPr lang="en-US" sz="2600" dirty="0">
                <a:solidFill>
                  <a:srgbClr val="093757"/>
                </a:solidFill>
                <a:latin typeface="+mn-lt"/>
              </a:rPr>
              <a:t>Emphasize private/unique value</a:t>
            </a:r>
          </a:p>
          <a:p>
            <a:pPr marL="571500" lvl="1" indent="-228600" algn="l">
              <a:lnSpc>
                <a:spcPct val="75000"/>
              </a:lnSpc>
              <a:spcBef>
                <a:spcPts val="384"/>
              </a:spcBef>
              <a:buClr>
                <a:srgbClr val="1B6191"/>
              </a:buClr>
              <a:buFont typeface="Wingdings" pitchFamily="2" charset="2"/>
              <a:buChar char="§"/>
              <a:defRPr/>
            </a:pPr>
            <a:r>
              <a:rPr lang="en-US" sz="2600" dirty="0" smtClean="0">
                <a:solidFill>
                  <a:srgbClr val="093757"/>
                </a:solidFill>
                <a:latin typeface="+mn-lt"/>
              </a:rPr>
              <a:t>Information strategies to reduce variance.</a:t>
            </a:r>
            <a:endParaRPr lang="en-US" sz="2600" dirty="0">
              <a:solidFill>
                <a:srgbClr val="093757"/>
              </a:solidFill>
              <a:latin typeface="+mn-lt"/>
            </a:endParaRPr>
          </a:p>
          <a:p>
            <a:pPr marL="571500" lvl="1" indent="-228600" algn="l">
              <a:lnSpc>
                <a:spcPct val="75000"/>
              </a:lnSpc>
              <a:spcBef>
                <a:spcPts val="384"/>
              </a:spcBef>
              <a:buClr>
                <a:srgbClr val="1B6191"/>
              </a:buClr>
              <a:buFont typeface="Wingdings" pitchFamily="2" charset="2"/>
              <a:buChar char="§"/>
              <a:defRPr/>
            </a:pPr>
            <a:r>
              <a:rPr lang="en-US" sz="2600" dirty="0">
                <a:solidFill>
                  <a:srgbClr val="093757"/>
                </a:solidFill>
                <a:latin typeface="+mn-lt"/>
              </a:rPr>
              <a:t>Tie up target so rivals don’t emerge.</a:t>
            </a:r>
          </a:p>
        </p:txBody>
      </p:sp>
      <p:sp>
        <p:nvSpPr>
          <p:cNvPr id="41990" name="Rectangle 7"/>
          <p:cNvSpPr>
            <a:spLocks noChangeArrowheads="1"/>
          </p:cNvSpPr>
          <p:nvPr/>
        </p:nvSpPr>
        <p:spPr bwMode="auto">
          <a:xfrm>
            <a:off x="0" y="2651125"/>
            <a:ext cx="9144000" cy="0"/>
          </a:xfrm>
          <a:prstGeom prst="rect">
            <a:avLst/>
          </a:prstGeom>
          <a:noFill/>
          <a:ln w="22225">
            <a:noFill/>
            <a:miter lim="800000"/>
            <a:headEnd/>
            <a:tailEnd/>
          </a:ln>
        </p:spPr>
        <p:txBody>
          <a:bodyPr>
            <a:spAutoFit/>
          </a:bodyPr>
          <a:lstStyle/>
          <a:p>
            <a:endParaRPr lang="en-US"/>
          </a:p>
        </p:txBody>
      </p:sp>
      <p:sp>
        <p:nvSpPr>
          <p:cNvPr id="41991" name="Rectangle 14"/>
          <p:cNvSpPr>
            <a:spLocks noChangeArrowheads="1"/>
          </p:cNvSpPr>
          <p:nvPr/>
        </p:nvSpPr>
        <p:spPr bwMode="auto">
          <a:xfrm>
            <a:off x="0" y="1371600"/>
            <a:ext cx="9144000" cy="0"/>
          </a:xfrm>
          <a:prstGeom prst="rect">
            <a:avLst/>
          </a:prstGeom>
          <a:noFill/>
          <a:ln w="22225">
            <a:noFill/>
            <a:miter lim="800000"/>
            <a:headEnd/>
            <a:tailEnd/>
          </a:ln>
        </p:spPr>
        <p:txBody>
          <a:bodyPr>
            <a:spAutoFit/>
          </a:bodyPr>
          <a:lstStyle/>
          <a:p>
            <a:endParaRPr lang="en-US"/>
          </a:p>
        </p:txBody>
      </p:sp>
      <p:pic>
        <p:nvPicPr>
          <p:cNvPr id="346121" name="Picture 9"/>
          <p:cNvPicPr>
            <a:picLocks noChangeAspect="1" noChangeArrowheads="1"/>
          </p:cNvPicPr>
          <p:nvPr/>
        </p:nvPicPr>
        <p:blipFill>
          <a:blip r:embed="rId3" cstate="print"/>
          <a:srcRect/>
          <a:stretch>
            <a:fillRect/>
          </a:stretch>
        </p:blipFill>
        <p:spPr bwMode="auto">
          <a:xfrm>
            <a:off x="7086600" y="2383065"/>
            <a:ext cx="1884982" cy="386533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74805322"/>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79556"/>
                                        </p:tgtEl>
                                        <p:attrNameLst>
                                          <p:attrName>style.visibility</p:attrName>
                                        </p:attrNameLst>
                                      </p:cBhvr>
                                      <p:to>
                                        <p:strVal val="visible"/>
                                      </p:to>
                                    </p:set>
                                    <p:animEffect transition="in" filter="dissolve">
                                      <p:cBhvr>
                                        <p:cTn id="7" dur="500"/>
                                        <p:tgtEl>
                                          <p:spTgt spid="279556"/>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346121"/>
                                        </p:tgtEl>
                                        <p:attrNameLst>
                                          <p:attrName>style.visibility</p:attrName>
                                        </p:attrNameLst>
                                      </p:cBhvr>
                                      <p:to>
                                        <p:strVal val="visible"/>
                                      </p:to>
                                    </p:set>
                                    <p:animEffect transition="in" filter="randombar(horizontal)">
                                      <p:cBhvr>
                                        <p:cTn id="11" dur="3000"/>
                                        <p:tgtEl>
                                          <p:spTgt spid="3461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9556" grpId="0" animBg="1"/>
    </p:bld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0"/>
          <p:cNvGrpSpPr/>
          <p:nvPr/>
        </p:nvGrpSpPr>
        <p:grpSpPr>
          <a:xfrm>
            <a:off x="2438400" y="4905375"/>
            <a:ext cx="4038600" cy="1143000"/>
            <a:chOff x="2438400" y="4905375"/>
            <a:chExt cx="4038600" cy="1143000"/>
          </a:xfrm>
        </p:grpSpPr>
        <p:sp>
          <p:nvSpPr>
            <p:cNvPr id="3" name="AutoShape 31"/>
            <p:cNvSpPr>
              <a:spLocks noChangeArrowheads="1"/>
            </p:cNvSpPr>
            <p:nvPr/>
          </p:nvSpPr>
          <p:spPr bwMode="auto">
            <a:xfrm>
              <a:off x="4154488" y="4905375"/>
              <a:ext cx="646112" cy="547688"/>
            </a:xfrm>
            <a:prstGeom prst="downArrow">
              <a:avLst>
                <a:gd name="adj1" fmla="val 49861"/>
                <a:gd name="adj2" fmla="val 51606"/>
              </a:avLst>
            </a:prstGeom>
            <a:gradFill flip="none" rotWithShape="1">
              <a:gsLst>
                <a:gs pos="0">
                  <a:srgbClr val="2073AC"/>
                </a:gs>
                <a:gs pos="100000">
                  <a:srgbClr val="CCECFF"/>
                </a:gs>
              </a:gsLst>
              <a:lin ang="16200000" scaled="1"/>
              <a:tileRect/>
            </a:gradFill>
            <a:ln w="3175" algn="ctr">
              <a:solidFill>
                <a:schemeClr val="accent3">
                  <a:lumMod val="50000"/>
                </a:schemeClr>
              </a:solidFill>
              <a:miter lim="800000"/>
              <a:headEnd type="none" w="sm" len="sm"/>
              <a:tailEnd type="none" w="sm" len="sm"/>
            </a:ln>
            <a:scene3d>
              <a:camera prst="orthographicFront"/>
              <a:lightRig rig="threePt" dir="t"/>
            </a:scene3d>
            <a:sp3d>
              <a:bevelT/>
            </a:sp3d>
          </p:spPr>
          <p:txBody>
            <a:bodyPr wrap="none" anchor="ctr"/>
            <a:lstStyle/>
            <a:p>
              <a:pPr>
                <a:defRPr/>
              </a:pPr>
              <a:endParaRPr lang="en-US" b="1">
                <a:effectLst>
                  <a:outerShdw blurRad="38100" dist="38100" dir="2700000" algn="tl">
                    <a:srgbClr val="000000"/>
                  </a:outerShdw>
                </a:effectLst>
              </a:endParaRPr>
            </a:p>
          </p:txBody>
        </p:sp>
        <p:sp>
          <p:nvSpPr>
            <p:cNvPr id="18" name="Rectangle 30"/>
            <p:cNvSpPr>
              <a:spLocks noChangeArrowheads="1"/>
            </p:cNvSpPr>
            <p:nvPr/>
          </p:nvSpPr>
          <p:spPr bwMode="auto">
            <a:xfrm>
              <a:off x="2438400" y="5514975"/>
              <a:ext cx="4038600" cy="533400"/>
            </a:xfrm>
            <a:prstGeom prst="rect">
              <a:avLst/>
            </a:prstGeom>
            <a:gradFill flip="none" rotWithShape="1">
              <a:gsLst>
                <a:gs pos="0">
                  <a:srgbClr val="2073AC">
                    <a:alpha val="90000"/>
                  </a:srgbClr>
                </a:gs>
                <a:gs pos="100000">
                  <a:srgbClr val="ABDFFF"/>
                </a:gs>
              </a:gsLst>
              <a:lin ang="16200000" scaled="1"/>
              <a:tileRect/>
            </a:gradFill>
            <a:ln w="3175">
              <a:solidFill>
                <a:schemeClr val="accent3">
                  <a:lumMod val="50000"/>
                </a:schemeClr>
              </a:solidFill>
              <a:miter lim="800000"/>
              <a:headEnd/>
              <a:tailEnd/>
            </a:ln>
          </p:spPr>
          <p:txBody>
            <a:bodyPr wrap="none" anchor="ctr"/>
            <a:lstStyle/>
            <a:p>
              <a:pPr algn="ctr">
                <a:defRPr/>
              </a:pPr>
              <a:r>
                <a:rPr lang="en-US" sz="2800" b="1" dirty="0">
                  <a:solidFill>
                    <a:srgbClr val="2073AC"/>
                  </a:solidFill>
                  <a:effectLst>
                    <a:outerShdw blurRad="38100" dist="38100" dir="2700000" algn="tl">
                      <a:srgbClr val="000000"/>
                    </a:outerShdw>
                  </a:effectLst>
                  <a:latin typeface="+mn-lt"/>
                </a:rPr>
                <a:t>CORPORATE</a:t>
              </a:r>
              <a:r>
                <a:rPr lang="en-US" sz="2000" b="1" dirty="0">
                  <a:solidFill>
                    <a:srgbClr val="195985"/>
                  </a:solidFill>
                  <a:effectLst>
                    <a:outerShdw blurRad="38100" dist="38100" dir="2700000" algn="tl">
                      <a:srgbClr val="000000">
                        <a:alpha val="43137"/>
                      </a:srgbClr>
                    </a:outerShdw>
                  </a:effectLst>
                  <a:latin typeface="+mn-lt"/>
                </a:rPr>
                <a:t> </a:t>
              </a:r>
              <a:r>
                <a:rPr lang="en-US" sz="2800" b="1" dirty="0">
                  <a:solidFill>
                    <a:srgbClr val="2073AC"/>
                  </a:solidFill>
                  <a:effectLst>
                    <a:outerShdw blurRad="38100" dist="38100" dir="2700000" algn="tl">
                      <a:srgbClr val="000000"/>
                    </a:outerShdw>
                  </a:effectLst>
                  <a:latin typeface="+mn-lt"/>
                </a:rPr>
                <a:t>ADVANTAGE</a:t>
              </a:r>
            </a:p>
          </p:txBody>
        </p:sp>
      </p:grpSp>
      <p:sp>
        <p:nvSpPr>
          <p:cNvPr id="8197" name="Text Box 22"/>
          <p:cNvSpPr txBox="1">
            <a:spLocks noChangeArrowheads="1"/>
          </p:cNvSpPr>
          <p:nvPr/>
        </p:nvSpPr>
        <p:spPr bwMode="auto">
          <a:xfrm>
            <a:off x="0" y="6123801"/>
            <a:ext cx="5181600" cy="276999"/>
          </a:xfrm>
          <a:prstGeom prst="rect">
            <a:avLst/>
          </a:prstGeom>
          <a:noFill/>
          <a:ln w="22225">
            <a:noFill/>
            <a:miter lim="800000"/>
            <a:headEnd/>
            <a:tailEnd/>
          </a:ln>
        </p:spPr>
        <p:txBody>
          <a:bodyPr wrap="square">
            <a:spAutoFit/>
          </a:bodyPr>
          <a:lstStyle/>
          <a:p>
            <a:pPr algn="l">
              <a:spcBef>
                <a:spcPct val="50000"/>
              </a:spcBef>
            </a:pPr>
            <a:r>
              <a:rPr lang="en-US" sz="1200" dirty="0">
                <a:solidFill>
                  <a:srgbClr val="093757"/>
                </a:solidFill>
              </a:rPr>
              <a:t>Source: </a:t>
            </a:r>
            <a:r>
              <a:rPr lang="en-US" sz="1200" dirty="0" smtClean="0">
                <a:solidFill>
                  <a:srgbClr val="093757"/>
                </a:solidFill>
              </a:rPr>
              <a:t>Adapted from Collis </a:t>
            </a:r>
            <a:r>
              <a:rPr lang="en-US" sz="1200" dirty="0">
                <a:solidFill>
                  <a:srgbClr val="093757"/>
                </a:solidFill>
              </a:rPr>
              <a:t>&amp; Montgomery, </a:t>
            </a:r>
            <a:r>
              <a:rPr lang="en-US" sz="1200" u="sng" dirty="0">
                <a:solidFill>
                  <a:srgbClr val="093757"/>
                </a:solidFill>
              </a:rPr>
              <a:t>Corporate Strategy</a:t>
            </a:r>
          </a:p>
        </p:txBody>
      </p:sp>
      <p:sp>
        <p:nvSpPr>
          <p:cNvPr id="19" name="AutoShape 29"/>
          <p:cNvSpPr>
            <a:spLocks noChangeArrowheads="1"/>
          </p:cNvSpPr>
          <p:nvPr/>
        </p:nvSpPr>
        <p:spPr bwMode="auto">
          <a:xfrm>
            <a:off x="2332038" y="1909763"/>
            <a:ext cx="4376737" cy="2460625"/>
          </a:xfrm>
          <a:prstGeom prst="triangle">
            <a:avLst>
              <a:gd name="adj" fmla="val 50000"/>
            </a:avLst>
          </a:prstGeom>
          <a:gradFill flip="none" rotWithShape="1">
            <a:gsLst>
              <a:gs pos="0">
                <a:srgbClr val="ABDFFF">
                  <a:alpha val="60000"/>
                </a:srgbClr>
              </a:gs>
              <a:gs pos="60000">
                <a:srgbClr val="2073AC">
                  <a:alpha val="65000"/>
                </a:srgbClr>
              </a:gs>
            </a:gsLst>
            <a:path path="circle">
              <a:fillToRect l="50000" t="50000" r="50000" b="50000"/>
            </a:path>
            <a:tileRect/>
          </a:gradFill>
          <a:ln w="3175">
            <a:noFill/>
            <a:miter lim="800000"/>
            <a:headEnd type="none" w="sm" len="sm"/>
            <a:tailEnd type="none" w="sm" len="sm"/>
          </a:ln>
        </p:spPr>
        <p:txBody>
          <a:bodyPr wrap="none" anchor="ctr"/>
          <a:lstStyle/>
          <a:p>
            <a:pPr>
              <a:defRPr/>
            </a:pPr>
            <a:endParaRPr lang="en-US" sz="2000" b="1">
              <a:solidFill>
                <a:schemeClr val="bg2"/>
              </a:solidFill>
              <a:effectLst>
                <a:outerShdw blurRad="38100" dist="38100" dir="2700000" algn="tl">
                  <a:srgbClr val="FFFFFF"/>
                </a:outerShdw>
              </a:effectLst>
            </a:endParaRPr>
          </a:p>
        </p:txBody>
      </p:sp>
      <p:grpSp>
        <p:nvGrpSpPr>
          <p:cNvPr id="4" name="Group 16"/>
          <p:cNvGrpSpPr/>
          <p:nvPr/>
        </p:nvGrpSpPr>
        <p:grpSpPr>
          <a:xfrm>
            <a:off x="1295400" y="1143000"/>
            <a:ext cx="6477001" cy="3662247"/>
            <a:chOff x="1295400" y="1343025"/>
            <a:chExt cx="6477001" cy="3662247"/>
          </a:xfrm>
        </p:grpSpPr>
        <p:sp>
          <p:nvSpPr>
            <p:cNvPr id="25" name="Freeform 14"/>
            <p:cNvSpPr>
              <a:spLocks/>
            </p:cNvSpPr>
            <p:nvPr/>
          </p:nvSpPr>
          <p:spPr bwMode="auto">
            <a:xfrm>
              <a:off x="1295400" y="1343025"/>
              <a:ext cx="3240699" cy="3662247"/>
            </a:xfrm>
            <a:custGeom>
              <a:avLst/>
              <a:gdLst>
                <a:gd name="T0" fmla="*/ 2211 w 2211"/>
                <a:gd name="T1" fmla="*/ 0 h 2498"/>
                <a:gd name="T2" fmla="*/ 0 w 2211"/>
                <a:gd name="T3" fmla="*/ 2498 h 2498"/>
                <a:gd name="T4" fmla="*/ 848 w 2211"/>
                <a:gd name="T5" fmla="*/ 2122 h 2498"/>
                <a:gd name="T6" fmla="*/ 2211 w 2211"/>
                <a:gd name="T7" fmla="*/ 594 h 2498"/>
                <a:gd name="T8" fmla="*/ 2211 w 2211"/>
                <a:gd name="T9" fmla="*/ 0 h 2498"/>
                <a:gd name="T10" fmla="*/ 0 60000 65536"/>
                <a:gd name="T11" fmla="*/ 0 60000 65536"/>
                <a:gd name="T12" fmla="*/ 0 60000 65536"/>
                <a:gd name="T13" fmla="*/ 0 60000 65536"/>
                <a:gd name="T14" fmla="*/ 0 60000 65536"/>
                <a:gd name="T15" fmla="*/ 0 w 2211"/>
                <a:gd name="T16" fmla="*/ 0 h 2498"/>
                <a:gd name="T17" fmla="*/ 2211 w 2211"/>
                <a:gd name="T18" fmla="*/ 2498 h 2498"/>
              </a:gdLst>
              <a:ahLst/>
              <a:cxnLst>
                <a:cxn ang="T10">
                  <a:pos x="T0" y="T1"/>
                </a:cxn>
                <a:cxn ang="T11">
                  <a:pos x="T2" y="T3"/>
                </a:cxn>
                <a:cxn ang="T12">
                  <a:pos x="T4" y="T5"/>
                </a:cxn>
                <a:cxn ang="T13">
                  <a:pos x="T6" y="T7"/>
                </a:cxn>
                <a:cxn ang="T14">
                  <a:pos x="T8" y="T9"/>
                </a:cxn>
              </a:cxnLst>
              <a:rect l="T15" t="T16" r="T17" b="T18"/>
              <a:pathLst>
                <a:path w="2211" h="2498">
                  <a:moveTo>
                    <a:pt x="2211" y="0"/>
                  </a:moveTo>
                  <a:lnTo>
                    <a:pt x="0" y="2498"/>
                  </a:lnTo>
                  <a:lnTo>
                    <a:pt x="848" y="2122"/>
                  </a:lnTo>
                  <a:lnTo>
                    <a:pt x="2211" y="594"/>
                  </a:lnTo>
                  <a:lnTo>
                    <a:pt x="2211" y="0"/>
                  </a:lnTo>
                  <a:close/>
                </a:path>
              </a:pathLst>
            </a:custGeom>
            <a:gradFill flip="none" rotWithShape="1">
              <a:gsLst>
                <a:gs pos="40000">
                  <a:srgbClr val="2073AC">
                    <a:alpha val="85000"/>
                  </a:srgbClr>
                </a:gs>
                <a:gs pos="50000">
                  <a:srgbClr val="CCECFF"/>
                </a:gs>
              </a:gsLst>
              <a:lin ang="13500000" scaled="1"/>
              <a:tileRect/>
            </a:gradFill>
            <a:ln w="12700">
              <a:noFill/>
              <a:round/>
              <a:headEnd type="none" w="sm" len="sm"/>
              <a:tailEnd type="none" w="sm" len="sm"/>
            </a:ln>
          </p:spPr>
          <p:txBody>
            <a:bodyPr/>
            <a:lstStyle/>
            <a:p>
              <a:pPr>
                <a:defRPr/>
              </a:pPr>
              <a:endParaRPr lang="en-US" b="1">
                <a:solidFill>
                  <a:schemeClr val="bg2"/>
                </a:solidFill>
                <a:effectLst>
                  <a:outerShdw blurRad="38100" dist="38100" dir="2700000" algn="tl">
                    <a:srgbClr val="FFFFFF"/>
                  </a:outerShdw>
                </a:effectLst>
              </a:endParaRPr>
            </a:p>
          </p:txBody>
        </p:sp>
        <p:sp>
          <p:nvSpPr>
            <p:cNvPr id="26" name="AutoShape 16"/>
            <p:cNvSpPr>
              <a:spLocks noChangeArrowheads="1"/>
            </p:cNvSpPr>
            <p:nvPr/>
          </p:nvSpPr>
          <p:spPr bwMode="auto">
            <a:xfrm flipV="1">
              <a:off x="1304194" y="4451319"/>
              <a:ext cx="6457947" cy="552488"/>
            </a:xfrm>
            <a:custGeom>
              <a:avLst/>
              <a:gdLst>
                <a:gd name="T0" fmla="*/ 814 w 21600"/>
                <a:gd name="T1" fmla="*/ 3 h 21600"/>
                <a:gd name="T2" fmla="*/ 450 w 21600"/>
                <a:gd name="T3" fmla="*/ 7 h 21600"/>
                <a:gd name="T4" fmla="*/ 86 w 21600"/>
                <a:gd name="T5" fmla="*/ 3 h 21600"/>
                <a:gd name="T6" fmla="*/ 450 w 21600"/>
                <a:gd name="T7" fmla="*/ 0 h 21600"/>
                <a:gd name="T8" fmla="*/ 0 60000 65536"/>
                <a:gd name="T9" fmla="*/ 0 60000 65536"/>
                <a:gd name="T10" fmla="*/ 0 60000 65536"/>
                <a:gd name="T11" fmla="*/ 0 60000 65536"/>
                <a:gd name="T12" fmla="*/ 3874 w 21600"/>
                <a:gd name="T13" fmla="*/ 3896 h 21600"/>
                <a:gd name="T14" fmla="*/ 17726 w 21600"/>
                <a:gd name="T15" fmla="*/ 17704 h 21600"/>
              </a:gdLst>
              <a:ahLst/>
              <a:cxnLst>
                <a:cxn ang="T8">
                  <a:pos x="T0" y="T1"/>
                </a:cxn>
                <a:cxn ang="T9">
                  <a:pos x="T2" y="T3"/>
                </a:cxn>
                <a:cxn ang="T10">
                  <a:pos x="T4" y="T5"/>
                </a:cxn>
                <a:cxn ang="T11">
                  <a:pos x="T6" y="T7"/>
                </a:cxn>
              </a:cxnLst>
              <a:rect l="T12" t="T13" r="T14" b="T15"/>
              <a:pathLst>
                <a:path w="21600" h="21600">
                  <a:moveTo>
                    <a:pt x="0" y="0"/>
                  </a:moveTo>
                  <a:lnTo>
                    <a:pt x="4143" y="21600"/>
                  </a:lnTo>
                  <a:lnTo>
                    <a:pt x="17457" y="21600"/>
                  </a:lnTo>
                  <a:lnTo>
                    <a:pt x="21600" y="0"/>
                  </a:lnTo>
                  <a:close/>
                </a:path>
              </a:pathLst>
            </a:custGeom>
            <a:gradFill rotWithShape="1">
              <a:gsLst>
                <a:gs pos="0">
                  <a:srgbClr val="2073AC"/>
                </a:gs>
                <a:gs pos="100000">
                  <a:srgbClr val="CCECFF"/>
                </a:gs>
              </a:gsLst>
              <a:lin ang="5400000" scaled="1"/>
            </a:gradFill>
            <a:ln w="12700" algn="ctr">
              <a:noFill/>
              <a:miter lim="800000"/>
              <a:headEnd type="none" w="sm" len="sm"/>
              <a:tailEnd type="none" w="sm" len="sm"/>
            </a:ln>
          </p:spPr>
          <p:txBody>
            <a:bodyPr rot="10800000"/>
            <a:lstStyle/>
            <a:p>
              <a:pPr>
                <a:defRPr/>
              </a:pPr>
              <a:endParaRPr lang="en-US" b="1">
                <a:solidFill>
                  <a:schemeClr val="bg2"/>
                </a:solidFill>
                <a:effectLst>
                  <a:outerShdw blurRad="38100" dist="38100" dir="2700000" algn="tl">
                    <a:srgbClr val="FFFFFF"/>
                  </a:outerShdw>
                </a:effectLst>
              </a:endParaRPr>
            </a:p>
          </p:txBody>
        </p:sp>
        <p:sp>
          <p:nvSpPr>
            <p:cNvPr id="27" name="Freeform 20"/>
            <p:cNvSpPr>
              <a:spLocks/>
            </p:cNvSpPr>
            <p:nvPr/>
          </p:nvSpPr>
          <p:spPr bwMode="auto">
            <a:xfrm flipH="1">
              <a:off x="4531702" y="1343025"/>
              <a:ext cx="3240699" cy="3662247"/>
            </a:xfrm>
            <a:custGeom>
              <a:avLst/>
              <a:gdLst>
                <a:gd name="T0" fmla="*/ 2211 w 2211"/>
                <a:gd name="T1" fmla="*/ 0 h 2498"/>
                <a:gd name="T2" fmla="*/ 0 w 2211"/>
                <a:gd name="T3" fmla="*/ 2498 h 2498"/>
                <a:gd name="T4" fmla="*/ 848 w 2211"/>
                <a:gd name="T5" fmla="*/ 2122 h 2498"/>
                <a:gd name="T6" fmla="*/ 2211 w 2211"/>
                <a:gd name="T7" fmla="*/ 594 h 2498"/>
                <a:gd name="T8" fmla="*/ 2211 w 2211"/>
                <a:gd name="T9" fmla="*/ 0 h 2498"/>
                <a:gd name="T10" fmla="*/ 0 60000 65536"/>
                <a:gd name="T11" fmla="*/ 0 60000 65536"/>
                <a:gd name="T12" fmla="*/ 0 60000 65536"/>
                <a:gd name="T13" fmla="*/ 0 60000 65536"/>
                <a:gd name="T14" fmla="*/ 0 60000 65536"/>
                <a:gd name="T15" fmla="*/ 0 w 2211"/>
                <a:gd name="T16" fmla="*/ 0 h 2498"/>
                <a:gd name="T17" fmla="*/ 2211 w 2211"/>
                <a:gd name="T18" fmla="*/ 2498 h 2498"/>
              </a:gdLst>
              <a:ahLst/>
              <a:cxnLst>
                <a:cxn ang="T10">
                  <a:pos x="T0" y="T1"/>
                </a:cxn>
                <a:cxn ang="T11">
                  <a:pos x="T2" y="T3"/>
                </a:cxn>
                <a:cxn ang="T12">
                  <a:pos x="T4" y="T5"/>
                </a:cxn>
                <a:cxn ang="T13">
                  <a:pos x="T6" y="T7"/>
                </a:cxn>
                <a:cxn ang="T14">
                  <a:pos x="T8" y="T9"/>
                </a:cxn>
              </a:cxnLst>
              <a:rect l="T15" t="T16" r="T17" b="T18"/>
              <a:pathLst>
                <a:path w="2211" h="2498">
                  <a:moveTo>
                    <a:pt x="2211" y="0"/>
                  </a:moveTo>
                  <a:lnTo>
                    <a:pt x="0" y="2498"/>
                  </a:lnTo>
                  <a:lnTo>
                    <a:pt x="848" y="2122"/>
                  </a:lnTo>
                  <a:lnTo>
                    <a:pt x="2211" y="594"/>
                  </a:lnTo>
                  <a:lnTo>
                    <a:pt x="2211" y="0"/>
                  </a:lnTo>
                  <a:close/>
                </a:path>
              </a:pathLst>
            </a:custGeom>
            <a:gradFill flip="none" rotWithShape="1">
              <a:gsLst>
                <a:gs pos="61000">
                  <a:srgbClr val="2073AC"/>
                </a:gs>
                <a:gs pos="51000">
                  <a:srgbClr val="CCECFF"/>
                </a:gs>
              </a:gsLst>
              <a:lin ang="2700000" scaled="1"/>
              <a:tileRect/>
            </a:gradFill>
            <a:ln w="12700">
              <a:noFill/>
              <a:round/>
              <a:headEnd type="none" w="sm" len="sm"/>
              <a:tailEnd type="none" w="sm" len="sm"/>
            </a:ln>
          </p:spPr>
          <p:txBody>
            <a:bodyPr/>
            <a:lstStyle/>
            <a:p>
              <a:pPr>
                <a:defRPr/>
              </a:pPr>
              <a:endParaRPr lang="en-US" b="1">
                <a:solidFill>
                  <a:schemeClr val="bg2"/>
                </a:solidFill>
                <a:effectLst>
                  <a:outerShdw blurRad="38100" dist="38100" dir="2700000" algn="tl">
                    <a:srgbClr val="FFFFFF"/>
                  </a:outerShdw>
                </a:effectLst>
              </a:endParaRPr>
            </a:p>
          </p:txBody>
        </p:sp>
      </p:grpSp>
      <p:grpSp>
        <p:nvGrpSpPr>
          <p:cNvPr id="5" name="Group 19"/>
          <p:cNvGrpSpPr/>
          <p:nvPr/>
        </p:nvGrpSpPr>
        <p:grpSpPr>
          <a:xfrm>
            <a:off x="2279650" y="1254127"/>
            <a:ext cx="4545013" cy="3575050"/>
            <a:chOff x="2279650" y="1454152"/>
            <a:chExt cx="4545013" cy="3575050"/>
          </a:xfrm>
        </p:grpSpPr>
        <p:sp>
          <p:nvSpPr>
            <p:cNvPr id="22" name="Text Box 22"/>
            <p:cNvSpPr txBox="1">
              <a:spLocks noChangeArrowheads="1"/>
            </p:cNvSpPr>
            <p:nvPr/>
          </p:nvSpPr>
          <p:spPr bwMode="auto">
            <a:xfrm>
              <a:off x="2279650" y="4467225"/>
              <a:ext cx="4545013" cy="546625"/>
            </a:xfrm>
            <a:prstGeom prst="rect">
              <a:avLst/>
            </a:prstGeom>
            <a:noFill/>
            <a:ln w="12700">
              <a:noFill/>
              <a:miter lim="800000"/>
              <a:headEnd type="none" w="sm" len="sm"/>
              <a:tailEnd type="none" w="sm" len="sm"/>
            </a:ln>
          </p:spPr>
          <p:txBody>
            <a:bodyPr>
              <a:spAutoFit/>
            </a:bodyPr>
            <a:lstStyle/>
            <a:p>
              <a:pPr algn="ctr">
                <a:lnSpc>
                  <a:spcPct val="80000"/>
                </a:lnSpc>
                <a:spcBef>
                  <a:spcPts val="0"/>
                </a:spcBef>
                <a:defRPr/>
              </a:pPr>
              <a:r>
                <a:rPr lang="en-US" sz="3600" b="1" dirty="0">
                  <a:solidFill>
                    <a:srgbClr val="2073AC"/>
                  </a:solidFill>
                  <a:effectLst>
                    <a:outerShdw blurRad="38100" dist="38100" dir="2700000" algn="tl">
                      <a:srgbClr val="000000"/>
                    </a:outerShdw>
                  </a:effectLst>
                  <a:latin typeface="+mn-lt"/>
                </a:rPr>
                <a:t>ORGANIZATION</a:t>
              </a:r>
            </a:p>
          </p:txBody>
        </p:sp>
        <p:sp>
          <p:nvSpPr>
            <p:cNvPr id="23" name="Text Box 23"/>
            <p:cNvSpPr txBox="1">
              <a:spLocks noChangeArrowheads="1"/>
            </p:cNvSpPr>
            <p:nvPr/>
          </p:nvSpPr>
          <p:spPr bwMode="auto">
            <a:xfrm rot="18626066">
              <a:off x="1430338" y="2918511"/>
              <a:ext cx="3575050" cy="646331"/>
            </a:xfrm>
            <a:prstGeom prst="rect">
              <a:avLst/>
            </a:prstGeom>
            <a:noFill/>
            <a:ln w="12700">
              <a:noFill/>
              <a:miter lim="800000"/>
              <a:headEnd type="none" w="sm" len="sm"/>
              <a:tailEnd type="none" w="sm" len="sm"/>
            </a:ln>
          </p:spPr>
          <p:txBody>
            <a:bodyPr>
              <a:spAutoFit/>
            </a:bodyPr>
            <a:lstStyle/>
            <a:p>
              <a:pPr algn="ctr">
                <a:defRPr/>
              </a:pPr>
              <a:r>
                <a:rPr lang="en-US" sz="3600" b="1" dirty="0">
                  <a:solidFill>
                    <a:srgbClr val="2073AC"/>
                  </a:solidFill>
                  <a:effectLst>
                    <a:outerShdw blurRad="38100" dist="38100" dir="2700000" algn="tl">
                      <a:srgbClr val="000000"/>
                    </a:outerShdw>
                  </a:effectLst>
                  <a:latin typeface="+mn-lt"/>
                </a:rPr>
                <a:t>GOVERNANCE</a:t>
              </a:r>
            </a:p>
          </p:txBody>
        </p:sp>
        <p:sp>
          <p:nvSpPr>
            <p:cNvPr id="24" name="Text Box 24"/>
            <p:cNvSpPr txBox="1">
              <a:spLocks noChangeArrowheads="1"/>
            </p:cNvSpPr>
            <p:nvPr/>
          </p:nvSpPr>
          <p:spPr bwMode="auto">
            <a:xfrm rot="2927992">
              <a:off x="4424869" y="2820086"/>
              <a:ext cx="2653291" cy="646331"/>
            </a:xfrm>
            <a:prstGeom prst="rect">
              <a:avLst/>
            </a:prstGeom>
            <a:noFill/>
            <a:ln w="12700">
              <a:noFill/>
              <a:miter lim="800000"/>
              <a:headEnd type="none" w="sm" len="sm"/>
              <a:tailEnd type="none" w="sm" len="sm"/>
            </a:ln>
          </p:spPr>
          <p:txBody>
            <a:bodyPr wrap="none">
              <a:spAutoFit/>
            </a:bodyPr>
            <a:lstStyle/>
            <a:p>
              <a:pPr algn="ctr">
                <a:defRPr/>
              </a:pPr>
              <a:r>
                <a:rPr lang="en-US" sz="3600" b="1" dirty="0">
                  <a:solidFill>
                    <a:srgbClr val="2073AC"/>
                  </a:solidFill>
                  <a:effectLst>
                    <a:outerShdw blurRad="38100" dist="38100" dir="2700000" algn="tl">
                      <a:srgbClr val="000000"/>
                    </a:outerShdw>
                  </a:effectLst>
                  <a:latin typeface="+mn-lt"/>
                </a:rPr>
                <a:t>BUSINESSES</a:t>
              </a:r>
            </a:p>
          </p:txBody>
        </p:sp>
      </p:grpSp>
      <p:sp>
        <p:nvSpPr>
          <p:cNvPr id="28" name="Rectangle 28"/>
          <p:cNvSpPr>
            <a:spLocks noChangeArrowheads="1"/>
          </p:cNvSpPr>
          <p:nvPr/>
        </p:nvSpPr>
        <p:spPr bwMode="auto">
          <a:xfrm>
            <a:off x="3238500" y="3132916"/>
            <a:ext cx="2620963" cy="753284"/>
          </a:xfrm>
          <a:prstGeom prst="rect">
            <a:avLst/>
          </a:prstGeom>
          <a:noFill/>
          <a:ln w="9525">
            <a:noFill/>
            <a:miter lim="800000"/>
            <a:headEnd/>
            <a:tailEnd/>
          </a:ln>
        </p:spPr>
        <p:txBody>
          <a:bodyPr lIns="92075" tIns="46038" rIns="92075" bIns="46038">
            <a:spAutoFit/>
          </a:bodyPr>
          <a:lstStyle/>
          <a:p>
            <a:pPr algn="ctr">
              <a:lnSpc>
                <a:spcPct val="75000"/>
              </a:lnSpc>
              <a:spcBef>
                <a:spcPct val="0"/>
              </a:spcBef>
            </a:pPr>
            <a:r>
              <a:rPr lang="en-US" sz="2800" b="1" dirty="0">
                <a:solidFill>
                  <a:srgbClr val="093757"/>
                </a:solidFill>
                <a:latin typeface="+mn-lt"/>
              </a:rPr>
              <a:t>Resources &amp; Capabilities</a:t>
            </a:r>
          </a:p>
        </p:txBody>
      </p:sp>
      <p:sp>
        <p:nvSpPr>
          <p:cNvPr id="16" name="Title 15"/>
          <p:cNvSpPr>
            <a:spLocks noGrp="1"/>
          </p:cNvSpPr>
          <p:nvPr>
            <p:ph type="title"/>
          </p:nvPr>
        </p:nvSpPr>
        <p:spPr>
          <a:xfrm>
            <a:off x="152400" y="76200"/>
            <a:ext cx="8839200" cy="762000"/>
          </a:xfrm>
        </p:spPr>
        <p:txBody>
          <a:bodyPr>
            <a:normAutofit/>
          </a:bodyPr>
          <a:lstStyle/>
          <a:p>
            <a:r>
              <a:rPr lang="en-US" dirty="0" smtClean="0"/>
              <a:t>Alignment and Corporate Strategy</a:t>
            </a:r>
            <a:endParaRPr lang="en-US"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dissolve">
                                      <p:cBhvr>
                                        <p:cTn id="7" dur="500"/>
                                        <p:tgtEl>
                                          <p:spTgt spid="1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fade">
                                      <p:cBhvr>
                                        <p:cTn id="10" dur="500"/>
                                        <p:tgtEl>
                                          <p:spTgt spid="28"/>
                                        </p:tgtEl>
                                      </p:cBhvr>
                                    </p:animEffect>
                                  </p:childTnLst>
                                </p:cTn>
                              </p:par>
                            </p:childTnLst>
                          </p:cTn>
                        </p:par>
                        <p:par>
                          <p:cTn id="11" fill="hold">
                            <p:stCondLst>
                              <p:cond delay="500"/>
                            </p:stCondLst>
                            <p:childTnLst>
                              <p:par>
                                <p:cTn id="12" presetID="17" presetClass="entr" presetSubtype="1"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ppt_x</p:attrName>
                                        </p:attrNameLst>
                                      </p:cBhvr>
                                      <p:tavLst>
                                        <p:tav tm="0">
                                          <p:val>
                                            <p:strVal val="#ppt_x"/>
                                          </p:val>
                                        </p:tav>
                                        <p:tav tm="100000">
                                          <p:val>
                                            <p:strVal val="#ppt_x"/>
                                          </p:val>
                                        </p:tav>
                                      </p:tavLst>
                                    </p:anim>
                                    <p:anim calcmode="lin" valueType="num">
                                      <p:cBhvr>
                                        <p:cTn id="15" dur="500" fill="hold"/>
                                        <p:tgtEl>
                                          <p:spTgt spid="2"/>
                                        </p:tgtEl>
                                        <p:attrNameLst>
                                          <p:attrName>ppt_y</p:attrName>
                                        </p:attrNameLst>
                                      </p:cBhvr>
                                      <p:tavLst>
                                        <p:tav tm="0">
                                          <p:val>
                                            <p:strVal val="#ppt_y-#ppt_h/2"/>
                                          </p:val>
                                        </p:tav>
                                        <p:tav tm="100000">
                                          <p:val>
                                            <p:strVal val="#ppt_y"/>
                                          </p:val>
                                        </p:tav>
                                      </p:tavLst>
                                    </p:anim>
                                    <p:anim calcmode="lin" valueType="num">
                                      <p:cBhvr>
                                        <p:cTn id="16" dur="500" fill="hold"/>
                                        <p:tgtEl>
                                          <p:spTgt spid="2"/>
                                        </p:tgtEl>
                                        <p:attrNameLst>
                                          <p:attrName>ppt_w</p:attrName>
                                        </p:attrNameLst>
                                      </p:cBhvr>
                                      <p:tavLst>
                                        <p:tav tm="0">
                                          <p:val>
                                            <p:strVal val="#ppt_w"/>
                                          </p:val>
                                        </p:tav>
                                        <p:tav tm="100000">
                                          <p:val>
                                            <p:strVal val="#ppt_w"/>
                                          </p:val>
                                        </p:tav>
                                      </p:tavLst>
                                    </p:anim>
                                    <p:anim calcmode="lin" valueType="num">
                                      <p:cBhvr>
                                        <p:cTn id="17" dur="500" fill="hold"/>
                                        <p:tgtEl>
                                          <p:spTgt spid="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8" grpId="0"/>
    </p:bld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7090" name="Rectangle 2"/>
          <p:cNvSpPr>
            <a:spLocks noGrp="1" noChangeArrowheads="1"/>
          </p:cNvSpPr>
          <p:nvPr>
            <p:ph type="title"/>
          </p:nvPr>
        </p:nvSpPr>
        <p:spPr>
          <a:xfrm>
            <a:off x="0" y="0"/>
            <a:ext cx="9144000" cy="533400"/>
          </a:xfrm>
          <a:noFill/>
          <a:ln/>
        </p:spPr>
        <p:txBody>
          <a:bodyPr>
            <a:noAutofit/>
          </a:bodyPr>
          <a:lstStyle/>
          <a:p>
            <a:r>
              <a:rPr lang="en-US" dirty="0" smtClean="0"/>
              <a:t>Strategies Serve Different Stakeholders</a:t>
            </a:r>
          </a:p>
        </p:txBody>
      </p:sp>
      <p:grpSp>
        <p:nvGrpSpPr>
          <p:cNvPr id="2" name="Group 3"/>
          <p:cNvGrpSpPr>
            <a:grpSpLocks/>
          </p:cNvGrpSpPr>
          <p:nvPr/>
        </p:nvGrpSpPr>
        <p:grpSpPr bwMode="auto">
          <a:xfrm>
            <a:off x="477838" y="1531938"/>
            <a:ext cx="8188325" cy="990600"/>
            <a:chOff x="458" y="672"/>
            <a:chExt cx="5158" cy="624"/>
          </a:xfrm>
          <a:effectLst/>
        </p:grpSpPr>
        <p:sp>
          <p:nvSpPr>
            <p:cNvPr id="217092" name="Text Box 4"/>
            <p:cNvSpPr txBox="1">
              <a:spLocks noChangeArrowheads="1"/>
            </p:cNvSpPr>
            <p:nvPr/>
          </p:nvSpPr>
          <p:spPr bwMode="auto">
            <a:xfrm>
              <a:off x="458" y="672"/>
              <a:ext cx="779" cy="624"/>
            </a:xfrm>
            <a:prstGeom prst="rect">
              <a:avLst/>
            </a:prstGeom>
            <a:solidFill>
              <a:srgbClr val="093757"/>
            </a:solidFill>
            <a:ln w="6350">
              <a:solidFill>
                <a:srgbClr val="0B446B"/>
              </a:solidFill>
              <a:miter lim="800000"/>
              <a:headEnd/>
              <a:tailEnd/>
            </a:ln>
            <a:effectLst/>
            <a:scene3d>
              <a:camera prst="orthographicFront"/>
              <a:lightRig rig="threePt" dir="t"/>
            </a:scene3d>
            <a:sp3d>
              <a:bevelT/>
            </a:sp3d>
          </p:spPr>
          <p:txBody>
            <a:bodyPr lIns="18288" tIns="18288" rIns="18288" bIns="18288" anchor="ctr"/>
            <a:lstStyle/>
            <a:p>
              <a:pPr algn="ctr" defTabSz="825500">
                <a:lnSpc>
                  <a:spcPct val="75000"/>
                </a:lnSpc>
                <a:spcBef>
                  <a:spcPct val="0"/>
                </a:spcBef>
              </a:pPr>
              <a:r>
                <a:rPr lang="en-US" sz="2400" b="1" i="0" dirty="0">
                  <a:solidFill>
                    <a:schemeClr val="bg2"/>
                  </a:solidFill>
                  <a:latin typeface="+mn-lt"/>
                </a:rPr>
                <a:t>Reduce </a:t>
              </a:r>
            </a:p>
            <a:p>
              <a:pPr algn="ctr" defTabSz="825500">
                <a:lnSpc>
                  <a:spcPct val="75000"/>
                </a:lnSpc>
                <a:spcBef>
                  <a:spcPct val="0"/>
                </a:spcBef>
              </a:pPr>
              <a:r>
                <a:rPr lang="en-US" sz="2400" b="1" i="0" dirty="0">
                  <a:solidFill>
                    <a:schemeClr val="bg2"/>
                  </a:solidFill>
                  <a:latin typeface="+mn-lt"/>
                </a:rPr>
                <a:t>Risk</a:t>
              </a:r>
            </a:p>
          </p:txBody>
        </p:sp>
        <p:sp>
          <p:nvSpPr>
            <p:cNvPr id="217093" name="Text Box 5"/>
            <p:cNvSpPr txBox="1">
              <a:spLocks noChangeArrowheads="1"/>
            </p:cNvSpPr>
            <p:nvPr/>
          </p:nvSpPr>
          <p:spPr bwMode="auto">
            <a:xfrm>
              <a:off x="1333" y="672"/>
              <a:ext cx="779" cy="624"/>
            </a:xfrm>
            <a:prstGeom prst="rect">
              <a:avLst/>
            </a:prstGeom>
            <a:solidFill>
              <a:srgbClr val="093757"/>
            </a:solidFill>
            <a:ln w="6350">
              <a:solidFill>
                <a:srgbClr val="0B446B"/>
              </a:solidFill>
              <a:miter lim="800000"/>
              <a:headEnd/>
              <a:tailEnd/>
            </a:ln>
            <a:effectLst/>
            <a:scene3d>
              <a:camera prst="orthographicFront"/>
              <a:lightRig rig="threePt" dir="t"/>
            </a:scene3d>
            <a:sp3d>
              <a:bevelT/>
            </a:sp3d>
          </p:spPr>
          <p:txBody>
            <a:bodyPr lIns="18288" tIns="18288" rIns="18288" bIns="18288" anchor="ctr"/>
            <a:lstStyle/>
            <a:p>
              <a:pPr algn="ctr" defTabSz="825500">
                <a:lnSpc>
                  <a:spcPct val="75000"/>
                </a:lnSpc>
                <a:spcBef>
                  <a:spcPct val="0"/>
                </a:spcBef>
              </a:pPr>
              <a:r>
                <a:rPr lang="en-US" sz="2400" b="1" i="0" dirty="0">
                  <a:solidFill>
                    <a:schemeClr val="bg2"/>
                  </a:solidFill>
                  <a:latin typeface="+mn-lt"/>
                </a:rPr>
                <a:t>Rapid Growth</a:t>
              </a:r>
            </a:p>
          </p:txBody>
        </p:sp>
        <p:sp>
          <p:nvSpPr>
            <p:cNvPr id="217094" name="Text Box 6"/>
            <p:cNvSpPr txBox="1">
              <a:spLocks noChangeArrowheads="1"/>
            </p:cNvSpPr>
            <p:nvPr/>
          </p:nvSpPr>
          <p:spPr bwMode="auto">
            <a:xfrm>
              <a:off x="2207" y="672"/>
              <a:ext cx="721" cy="624"/>
            </a:xfrm>
            <a:prstGeom prst="rect">
              <a:avLst/>
            </a:prstGeom>
            <a:solidFill>
              <a:srgbClr val="093757"/>
            </a:solidFill>
            <a:ln w="6350">
              <a:solidFill>
                <a:srgbClr val="0B446B"/>
              </a:solidFill>
              <a:miter lim="800000"/>
              <a:headEnd/>
              <a:tailEnd/>
            </a:ln>
            <a:effectLst/>
            <a:scene3d>
              <a:camera prst="orthographicFront"/>
              <a:lightRig rig="threePt" dir="t"/>
            </a:scene3d>
            <a:sp3d>
              <a:bevelT/>
            </a:sp3d>
          </p:spPr>
          <p:txBody>
            <a:bodyPr lIns="18288" tIns="18288" rIns="18288" bIns="18288" anchor="ctr"/>
            <a:lstStyle/>
            <a:p>
              <a:pPr algn="ctr" defTabSz="825500">
                <a:lnSpc>
                  <a:spcPct val="75000"/>
                </a:lnSpc>
                <a:spcBef>
                  <a:spcPct val="0"/>
                </a:spcBef>
              </a:pPr>
              <a:r>
                <a:rPr lang="en-US" sz="2400" b="1" i="0" dirty="0">
                  <a:solidFill>
                    <a:schemeClr val="bg2"/>
                  </a:solidFill>
                  <a:latin typeface="+mn-lt"/>
                </a:rPr>
                <a:t>Internal capital market</a:t>
              </a:r>
            </a:p>
          </p:txBody>
        </p:sp>
        <p:sp>
          <p:nvSpPr>
            <p:cNvPr id="217095" name="Text Box 7"/>
            <p:cNvSpPr txBox="1">
              <a:spLocks noChangeArrowheads="1"/>
            </p:cNvSpPr>
            <p:nvPr/>
          </p:nvSpPr>
          <p:spPr bwMode="auto">
            <a:xfrm>
              <a:off x="3024" y="672"/>
              <a:ext cx="864" cy="624"/>
            </a:xfrm>
            <a:prstGeom prst="rect">
              <a:avLst/>
            </a:prstGeom>
            <a:solidFill>
              <a:srgbClr val="093757"/>
            </a:solidFill>
            <a:ln w="6350">
              <a:solidFill>
                <a:srgbClr val="0B446B"/>
              </a:solidFill>
              <a:miter lim="800000"/>
              <a:headEnd/>
              <a:tailEnd/>
            </a:ln>
            <a:effectLst/>
            <a:scene3d>
              <a:camera prst="orthographicFront"/>
              <a:lightRig rig="threePt" dir="t"/>
            </a:scene3d>
            <a:sp3d>
              <a:bevelT/>
            </a:sp3d>
          </p:spPr>
          <p:txBody>
            <a:bodyPr lIns="18288" tIns="18288" rIns="18288" bIns="18288" anchor="ctr"/>
            <a:lstStyle/>
            <a:p>
              <a:pPr algn="ctr" defTabSz="825500">
                <a:lnSpc>
                  <a:spcPct val="75000"/>
                </a:lnSpc>
                <a:spcBef>
                  <a:spcPct val="0"/>
                </a:spcBef>
              </a:pPr>
              <a:r>
                <a:rPr lang="en-US" sz="2400" b="1" i="0">
                  <a:solidFill>
                    <a:schemeClr val="bg2"/>
                  </a:solidFill>
                  <a:latin typeface="+mn-lt"/>
                </a:rPr>
                <a:t>Share</a:t>
              </a:r>
            </a:p>
            <a:p>
              <a:pPr algn="ctr" defTabSz="825500">
                <a:lnSpc>
                  <a:spcPct val="75000"/>
                </a:lnSpc>
                <a:spcBef>
                  <a:spcPct val="0"/>
                </a:spcBef>
              </a:pPr>
              <a:r>
                <a:rPr lang="en-US" sz="2400" b="1" i="0">
                  <a:solidFill>
                    <a:schemeClr val="bg2"/>
                  </a:solidFill>
                  <a:latin typeface="+mn-lt"/>
                </a:rPr>
                <a:t>Infra-structure</a:t>
              </a:r>
            </a:p>
          </p:txBody>
        </p:sp>
        <p:sp>
          <p:nvSpPr>
            <p:cNvPr id="217096" name="Text Box 8"/>
            <p:cNvSpPr txBox="1">
              <a:spLocks noChangeArrowheads="1"/>
            </p:cNvSpPr>
            <p:nvPr/>
          </p:nvSpPr>
          <p:spPr bwMode="auto">
            <a:xfrm>
              <a:off x="3984" y="672"/>
              <a:ext cx="672" cy="624"/>
            </a:xfrm>
            <a:prstGeom prst="rect">
              <a:avLst/>
            </a:prstGeom>
            <a:solidFill>
              <a:srgbClr val="093757"/>
            </a:solidFill>
            <a:ln w="6350">
              <a:solidFill>
                <a:srgbClr val="0B446B"/>
              </a:solidFill>
              <a:miter lim="800000"/>
              <a:headEnd/>
              <a:tailEnd/>
            </a:ln>
            <a:effectLst/>
            <a:scene3d>
              <a:camera prst="orthographicFront"/>
              <a:lightRig rig="threePt" dir="t"/>
            </a:scene3d>
            <a:sp3d>
              <a:bevelT/>
            </a:sp3d>
          </p:spPr>
          <p:txBody>
            <a:bodyPr lIns="18288" tIns="18288" rIns="18288" bIns="18288" anchor="ctr"/>
            <a:lstStyle/>
            <a:p>
              <a:pPr algn="ctr" defTabSz="825500">
                <a:lnSpc>
                  <a:spcPct val="75000"/>
                </a:lnSpc>
                <a:spcBef>
                  <a:spcPct val="0"/>
                </a:spcBef>
              </a:pPr>
              <a:r>
                <a:rPr lang="en-US" sz="2400" b="1" i="0">
                  <a:solidFill>
                    <a:schemeClr val="bg2"/>
                  </a:solidFill>
                  <a:latin typeface="+mn-lt"/>
                </a:rPr>
                <a:t>Market Power</a:t>
              </a:r>
            </a:p>
          </p:txBody>
        </p:sp>
        <p:sp>
          <p:nvSpPr>
            <p:cNvPr id="217097" name="Text Box 9"/>
            <p:cNvSpPr txBox="1">
              <a:spLocks noChangeArrowheads="1"/>
            </p:cNvSpPr>
            <p:nvPr/>
          </p:nvSpPr>
          <p:spPr bwMode="auto">
            <a:xfrm>
              <a:off x="4752" y="672"/>
              <a:ext cx="864" cy="624"/>
            </a:xfrm>
            <a:prstGeom prst="rect">
              <a:avLst/>
            </a:prstGeom>
            <a:solidFill>
              <a:srgbClr val="093757"/>
            </a:solidFill>
            <a:ln w="6350">
              <a:solidFill>
                <a:srgbClr val="0B446B"/>
              </a:solidFill>
              <a:miter lim="800000"/>
              <a:headEnd/>
              <a:tailEnd/>
            </a:ln>
            <a:effectLst/>
            <a:scene3d>
              <a:camera prst="orthographicFront"/>
              <a:lightRig rig="threePt" dir="t"/>
            </a:scene3d>
            <a:sp3d>
              <a:bevelT/>
            </a:sp3d>
          </p:spPr>
          <p:txBody>
            <a:bodyPr lIns="18288" tIns="18288" rIns="18288" bIns="18288" anchor="ctr"/>
            <a:lstStyle/>
            <a:p>
              <a:pPr algn="ctr" defTabSz="825500">
                <a:lnSpc>
                  <a:spcPct val="75000"/>
                </a:lnSpc>
                <a:spcBef>
                  <a:spcPct val="0"/>
                </a:spcBef>
              </a:pPr>
              <a:r>
                <a:rPr lang="en-US" sz="2400" b="1" i="0">
                  <a:solidFill>
                    <a:schemeClr val="bg2"/>
                  </a:solidFill>
                  <a:latin typeface="+mn-lt"/>
                </a:rPr>
                <a:t>Core Compe-tencies</a:t>
              </a:r>
            </a:p>
          </p:txBody>
        </p:sp>
      </p:grpSp>
      <p:grpSp>
        <p:nvGrpSpPr>
          <p:cNvPr id="3" name="Group 19"/>
          <p:cNvGrpSpPr>
            <a:grpSpLocks/>
          </p:cNvGrpSpPr>
          <p:nvPr/>
        </p:nvGrpSpPr>
        <p:grpSpPr bwMode="auto">
          <a:xfrm>
            <a:off x="447675" y="2681287"/>
            <a:ext cx="8250238" cy="2054224"/>
            <a:chOff x="282" y="1695"/>
            <a:chExt cx="5197" cy="1294"/>
          </a:xfrm>
          <a:effectLst>
            <a:outerShdw blurRad="114300" dist="114300" dir="2700000" algn="tl" rotWithShape="0">
              <a:prstClr val="black">
                <a:alpha val="40000"/>
              </a:prstClr>
            </a:outerShdw>
          </a:effectLst>
        </p:grpSpPr>
        <p:sp>
          <p:nvSpPr>
            <p:cNvPr id="217099" name="Text Box 11"/>
            <p:cNvSpPr txBox="1">
              <a:spLocks noChangeArrowheads="1"/>
            </p:cNvSpPr>
            <p:nvPr/>
          </p:nvSpPr>
          <p:spPr bwMode="auto">
            <a:xfrm>
              <a:off x="4390" y="2331"/>
              <a:ext cx="1089" cy="658"/>
            </a:xfrm>
            <a:prstGeom prst="rect">
              <a:avLst/>
            </a:prstGeom>
            <a:solidFill>
              <a:srgbClr val="195985"/>
            </a:solidFill>
            <a:ln w="3175">
              <a:solidFill>
                <a:srgbClr val="093757"/>
              </a:solidFill>
              <a:miter lim="800000"/>
              <a:headEnd/>
              <a:tailEnd/>
            </a:ln>
            <a:effectLst/>
            <a:scene3d>
              <a:camera prst="orthographicFront"/>
              <a:lightRig rig="threePt" dir="t"/>
            </a:scene3d>
            <a:sp3d>
              <a:bevelT/>
            </a:sp3d>
          </p:spPr>
          <p:txBody>
            <a:bodyPr lIns="18288" tIns="91440" rIns="18288" bIns="18288">
              <a:spAutoFit/>
            </a:bodyPr>
            <a:lstStyle/>
            <a:p>
              <a:pPr algn="ctr" defTabSz="825500">
                <a:lnSpc>
                  <a:spcPct val="75000"/>
                </a:lnSpc>
                <a:spcBef>
                  <a:spcPct val="0"/>
                </a:spcBef>
              </a:pPr>
              <a:r>
                <a:rPr lang="en-US" sz="2000" b="1" i="0" dirty="0">
                  <a:solidFill>
                    <a:schemeClr val="bg2"/>
                  </a:solidFill>
                  <a:latin typeface="+mn-lt"/>
                </a:rPr>
                <a:t>Most Power to Create Value</a:t>
              </a:r>
              <a:r>
                <a:rPr lang="en-US" sz="2000" b="1" i="0" dirty="0" smtClean="0">
                  <a:solidFill>
                    <a:schemeClr val="bg2"/>
                  </a:solidFill>
                  <a:latin typeface="+mn-lt"/>
                </a:rPr>
                <a:t>/ Most </a:t>
              </a:r>
              <a:r>
                <a:rPr lang="en-US" sz="2000" b="1" i="0" dirty="0">
                  <a:solidFill>
                    <a:schemeClr val="bg2"/>
                  </a:solidFill>
                  <a:latin typeface="+mn-lt"/>
                </a:rPr>
                <a:t>Defensible</a:t>
              </a:r>
              <a:endParaRPr lang="en-US" i="0" dirty="0">
                <a:solidFill>
                  <a:schemeClr val="bg2"/>
                </a:solidFill>
                <a:latin typeface="+mn-lt"/>
              </a:endParaRPr>
            </a:p>
          </p:txBody>
        </p:sp>
        <p:sp>
          <p:nvSpPr>
            <p:cNvPr id="217100" name="Text Box 12"/>
            <p:cNvSpPr txBox="1">
              <a:spLocks noChangeArrowheads="1"/>
            </p:cNvSpPr>
            <p:nvPr/>
          </p:nvSpPr>
          <p:spPr bwMode="auto">
            <a:xfrm>
              <a:off x="282" y="2316"/>
              <a:ext cx="1114" cy="666"/>
            </a:xfrm>
            <a:prstGeom prst="rect">
              <a:avLst/>
            </a:prstGeom>
            <a:solidFill>
              <a:srgbClr val="195985"/>
            </a:solidFill>
            <a:ln w="3175">
              <a:solidFill>
                <a:srgbClr val="093757"/>
              </a:solidFill>
              <a:miter lim="800000"/>
              <a:headEnd/>
              <a:tailEnd/>
            </a:ln>
            <a:effectLst/>
            <a:scene3d>
              <a:camera prst="orthographicFront"/>
              <a:lightRig rig="threePt" dir="t"/>
            </a:scene3d>
            <a:sp3d>
              <a:bevelT/>
            </a:sp3d>
          </p:spPr>
          <p:txBody>
            <a:bodyPr lIns="82479" tIns="91440" rIns="82479" bIns="41239">
              <a:spAutoFit/>
            </a:bodyPr>
            <a:lstStyle/>
            <a:p>
              <a:pPr algn="ctr" defTabSz="825500">
                <a:lnSpc>
                  <a:spcPct val="75000"/>
                </a:lnSpc>
                <a:spcBef>
                  <a:spcPct val="0"/>
                </a:spcBef>
              </a:pPr>
              <a:r>
                <a:rPr lang="en-US" sz="2000" b="1" i="0" dirty="0">
                  <a:solidFill>
                    <a:schemeClr val="bg2"/>
                  </a:solidFill>
                  <a:latin typeface="+mn-lt"/>
                </a:rPr>
                <a:t>Least Power to Create Value/Least Defensible</a:t>
              </a:r>
              <a:endParaRPr lang="en-US" i="0" dirty="0">
                <a:solidFill>
                  <a:schemeClr val="bg2"/>
                </a:solidFill>
                <a:latin typeface="+mn-lt"/>
              </a:endParaRPr>
            </a:p>
          </p:txBody>
        </p:sp>
        <p:sp>
          <p:nvSpPr>
            <p:cNvPr id="217101" name="Line 13"/>
            <p:cNvSpPr>
              <a:spLocks noChangeShapeType="1"/>
            </p:cNvSpPr>
            <p:nvPr/>
          </p:nvSpPr>
          <p:spPr bwMode="auto">
            <a:xfrm>
              <a:off x="1432" y="2691"/>
              <a:ext cx="2928" cy="0"/>
            </a:xfrm>
            <a:prstGeom prst="line">
              <a:avLst/>
            </a:prstGeom>
            <a:noFill/>
            <a:ln w="136525">
              <a:gradFill flip="none" rotWithShape="1">
                <a:gsLst>
                  <a:gs pos="0">
                    <a:srgbClr val="2073AC"/>
                  </a:gs>
                  <a:gs pos="50000">
                    <a:schemeClr val="accent2">
                      <a:lumMod val="50000"/>
                    </a:schemeClr>
                  </a:gs>
                  <a:gs pos="100000">
                    <a:srgbClr val="2073AC"/>
                  </a:gs>
                </a:gsLst>
                <a:lin ang="10800000" scaled="1"/>
                <a:tileRect/>
              </a:gradFill>
              <a:round/>
              <a:headEnd type="stealth" w="med" len="med"/>
              <a:tailEnd type="stealth" w="med" len="med"/>
            </a:ln>
            <a:effectLst/>
            <a:scene3d>
              <a:camera prst="orthographicFront"/>
              <a:lightRig rig="threePt" dir="t"/>
            </a:scene3d>
            <a:sp3d>
              <a:bevelT w="165100" prst="coolSlant"/>
            </a:sp3d>
          </p:spPr>
          <p:txBody>
            <a:bodyPr wrap="none" anchor="ctr"/>
            <a:lstStyle/>
            <a:p>
              <a:endParaRPr lang="en-US" sz="1600">
                <a:solidFill>
                  <a:srgbClr val="0B446C"/>
                </a:solidFill>
                <a:latin typeface="+mn-lt"/>
              </a:endParaRPr>
            </a:p>
          </p:txBody>
        </p:sp>
        <p:sp>
          <p:nvSpPr>
            <p:cNvPr id="217103" name="Text Box 15"/>
            <p:cNvSpPr txBox="1">
              <a:spLocks noChangeArrowheads="1"/>
            </p:cNvSpPr>
            <p:nvPr/>
          </p:nvSpPr>
          <p:spPr bwMode="auto">
            <a:xfrm>
              <a:off x="4390" y="1710"/>
              <a:ext cx="1089" cy="512"/>
            </a:xfrm>
            <a:prstGeom prst="rect">
              <a:avLst/>
            </a:prstGeom>
            <a:solidFill>
              <a:srgbClr val="195985"/>
            </a:solidFill>
            <a:ln w="3175">
              <a:solidFill>
                <a:srgbClr val="093757"/>
              </a:solidFill>
              <a:miter lim="800000"/>
              <a:headEnd/>
              <a:tailEnd/>
            </a:ln>
            <a:effectLst/>
            <a:scene3d>
              <a:camera prst="orthographicFront"/>
              <a:lightRig rig="threePt" dir="t"/>
            </a:scene3d>
            <a:sp3d>
              <a:bevelT/>
            </a:sp3d>
          </p:spPr>
          <p:txBody>
            <a:bodyPr lIns="18288" tIns="91440" rIns="18288" bIns="18288">
              <a:spAutoFit/>
            </a:bodyPr>
            <a:lstStyle/>
            <a:p>
              <a:pPr algn="ctr" defTabSz="825500">
                <a:lnSpc>
                  <a:spcPct val="75000"/>
                </a:lnSpc>
                <a:spcBef>
                  <a:spcPct val="0"/>
                </a:spcBef>
              </a:pPr>
              <a:r>
                <a:rPr lang="en-US" sz="2000" b="1" i="0" dirty="0">
                  <a:solidFill>
                    <a:schemeClr val="bg2"/>
                  </a:solidFill>
                  <a:latin typeface="+mn-lt"/>
                </a:rPr>
                <a:t>Favors the Company’s Shareholders</a:t>
              </a:r>
              <a:endParaRPr lang="en-US" i="0" dirty="0">
                <a:solidFill>
                  <a:schemeClr val="bg2"/>
                </a:solidFill>
                <a:latin typeface="+mn-lt"/>
              </a:endParaRPr>
            </a:p>
          </p:txBody>
        </p:sp>
        <p:sp>
          <p:nvSpPr>
            <p:cNvPr id="217104" name="Text Box 16"/>
            <p:cNvSpPr txBox="1">
              <a:spLocks noChangeArrowheads="1"/>
            </p:cNvSpPr>
            <p:nvPr/>
          </p:nvSpPr>
          <p:spPr bwMode="auto">
            <a:xfrm>
              <a:off x="282" y="1695"/>
              <a:ext cx="1114" cy="527"/>
            </a:xfrm>
            <a:prstGeom prst="rect">
              <a:avLst/>
            </a:prstGeom>
            <a:solidFill>
              <a:srgbClr val="195985"/>
            </a:solidFill>
            <a:ln w="3175">
              <a:solidFill>
                <a:srgbClr val="093757"/>
              </a:solidFill>
              <a:miter lim="800000"/>
              <a:headEnd/>
              <a:tailEnd/>
            </a:ln>
            <a:effectLst/>
            <a:scene3d>
              <a:camera prst="orthographicFront"/>
              <a:lightRig rig="threePt" dir="t"/>
            </a:scene3d>
            <a:sp3d>
              <a:bevelT/>
            </a:sp3d>
          </p:spPr>
          <p:txBody>
            <a:bodyPr lIns="82479" tIns="91440" rIns="82479" bIns="41239">
              <a:spAutoFit/>
            </a:bodyPr>
            <a:lstStyle/>
            <a:p>
              <a:pPr algn="ctr" defTabSz="825500">
                <a:lnSpc>
                  <a:spcPct val="75000"/>
                </a:lnSpc>
                <a:spcBef>
                  <a:spcPct val="0"/>
                </a:spcBef>
              </a:pPr>
              <a:r>
                <a:rPr lang="en-US" sz="2000" b="1" i="0" dirty="0">
                  <a:solidFill>
                    <a:schemeClr val="bg2"/>
                  </a:solidFill>
                  <a:latin typeface="+mn-lt"/>
                </a:rPr>
                <a:t>Favors the Company’s Managers</a:t>
              </a:r>
              <a:endParaRPr lang="en-US" i="0" dirty="0">
                <a:solidFill>
                  <a:schemeClr val="bg2"/>
                </a:solidFill>
                <a:latin typeface="+mn-lt"/>
              </a:endParaRPr>
            </a:p>
          </p:txBody>
        </p:sp>
        <p:sp>
          <p:nvSpPr>
            <p:cNvPr id="217105" name="Line 17"/>
            <p:cNvSpPr>
              <a:spLocks noChangeShapeType="1"/>
            </p:cNvSpPr>
            <p:nvPr/>
          </p:nvSpPr>
          <p:spPr bwMode="auto">
            <a:xfrm>
              <a:off x="1432" y="1984"/>
              <a:ext cx="2928" cy="0"/>
            </a:xfrm>
            <a:prstGeom prst="line">
              <a:avLst/>
            </a:prstGeom>
            <a:noFill/>
            <a:ln w="136525">
              <a:gradFill flip="none" rotWithShape="1">
                <a:gsLst>
                  <a:gs pos="0">
                    <a:srgbClr val="2073AC"/>
                  </a:gs>
                  <a:gs pos="50000">
                    <a:schemeClr val="accent2">
                      <a:lumMod val="50000"/>
                    </a:schemeClr>
                  </a:gs>
                  <a:gs pos="100000">
                    <a:srgbClr val="2073AC"/>
                  </a:gs>
                </a:gsLst>
                <a:lin ang="10800000" scaled="1"/>
                <a:tileRect/>
              </a:gradFill>
              <a:round/>
              <a:headEnd type="stealth" w="med" len="med"/>
              <a:tailEnd type="stealth" w="med" len="med"/>
            </a:ln>
            <a:effectLst/>
            <a:scene3d>
              <a:camera prst="orthographicFront"/>
              <a:lightRig rig="threePt" dir="t"/>
            </a:scene3d>
            <a:sp3d>
              <a:bevelT w="165100" prst="coolSlant"/>
            </a:sp3d>
          </p:spPr>
          <p:txBody>
            <a:bodyPr wrap="none" anchor="ctr"/>
            <a:lstStyle/>
            <a:p>
              <a:endParaRPr lang="en-US" sz="1600">
                <a:solidFill>
                  <a:srgbClr val="0B446C"/>
                </a:solidFill>
                <a:latin typeface="+mn-lt"/>
              </a:endParaRPr>
            </a:p>
          </p:txBody>
        </p:sp>
      </p:grpSp>
      <p:sp>
        <p:nvSpPr>
          <p:cNvPr id="217106" name="Text Box 18"/>
          <p:cNvSpPr txBox="1">
            <a:spLocks noChangeArrowheads="1"/>
          </p:cNvSpPr>
          <p:nvPr/>
        </p:nvSpPr>
        <p:spPr bwMode="auto">
          <a:xfrm>
            <a:off x="152400" y="5181600"/>
            <a:ext cx="8839200" cy="1249573"/>
          </a:xfrm>
          <a:prstGeom prst="rect">
            <a:avLst/>
          </a:prstGeom>
          <a:noFill/>
          <a:ln w="22225">
            <a:noFill/>
            <a:miter lim="800000"/>
            <a:headEnd/>
            <a:tailEnd/>
          </a:ln>
          <a:effectLst/>
        </p:spPr>
        <p:txBody>
          <a:bodyPr>
            <a:spAutoFit/>
          </a:bodyPr>
          <a:lstStyle/>
          <a:p>
            <a:pPr algn="ctr">
              <a:lnSpc>
                <a:spcPct val="80000"/>
              </a:lnSpc>
              <a:spcBef>
                <a:spcPct val="0"/>
              </a:spcBef>
            </a:pPr>
            <a:r>
              <a:rPr lang="en-US" sz="2800" b="1" i="0" dirty="0" smtClean="0">
                <a:solidFill>
                  <a:srgbClr val="0B446C"/>
                </a:solidFill>
                <a:latin typeface="+mn-lt"/>
              </a:rPr>
              <a:t>HP</a:t>
            </a:r>
            <a:endParaRPr lang="en-US" sz="2000" b="1" i="0" dirty="0" smtClean="0">
              <a:solidFill>
                <a:srgbClr val="0B446C"/>
              </a:solidFill>
              <a:latin typeface="+mn-lt"/>
            </a:endParaRPr>
          </a:p>
          <a:p>
            <a:pPr algn="ctr">
              <a:lnSpc>
                <a:spcPct val="80000"/>
              </a:lnSpc>
              <a:spcBef>
                <a:spcPct val="0"/>
              </a:spcBef>
            </a:pPr>
            <a:r>
              <a:rPr lang="en-US" sz="2200" i="1" dirty="0" smtClean="0">
                <a:solidFill>
                  <a:srgbClr val="0B446C"/>
                </a:solidFill>
                <a:latin typeface="+mn-lt"/>
              </a:rPr>
              <a:t>“</a:t>
            </a:r>
            <a:r>
              <a:rPr lang="en-US" sz="2200" i="1" dirty="0">
                <a:solidFill>
                  <a:srgbClr val="0B446C"/>
                </a:solidFill>
                <a:latin typeface="+mn-lt"/>
              </a:rPr>
              <a:t>Our strategy is to offer products, services and solutions that are high tech, low cost, and deliver the best customer experience. No other company has the portfolio, people &amp; expertise to deliver on all three”</a:t>
            </a: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217106"/>
                                        </p:tgtEl>
                                        <p:attrNameLst>
                                          <p:attrName>style.visibility</p:attrName>
                                        </p:attrNameLst>
                                      </p:cBhvr>
                                      <p:to>
                                        <p:strVal val="visible"/>
                                      </p:to>
                                    </p:set>
                                    <p:animEffect transition="in" filter="fade">
                                      <p:cBhvr>
                                        <p:cTn id="13" dur="5000"/>
                                        <p:tgtEl>
                                          <p:spTgt spid="217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7106" grpId="0"/>
    </p:bld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8658" name="Rectangle 2"/>
          <p:cNvSpPr>
            <a:spLocks noGrp="1" noChangeArrowheads="1"/>
          </p:cNvSpPr>
          <p:nvPr>
            <p:ph type="title"/>
          </p:nvPr>
        </p:nvSpPr>
        <p:spPr>
          <a:xfrm>
            <a:off x="0" y="152400"/>
            <a:ext cx="9144000" cy="990600"/>
          </a:xfrm>
          <a:noFill/>
          <a:ln/>
        </p:spPr>
        <p:txBody>
          <a:bodyPr>
            <a:noAutofit/>
          </a:bodyPr>
          <a:lstStyle/>
          <a:p>
            <a:pPr>
              <a:lnSpc>
                <a:spcPct val="80000"/>
              </a:lnSpc>
            </a:pPr>
            <a:r>
              <a:rPr lang="en-US" dirty="0" smtClean="0"/>
              <a:t>What is Corporate Value?</a:t>
            </a:r>
            <a:br>
              <a:rPr lang="en-US" dirty="0" smtClean="0"/>
            </a:br>
            <a:r>
              <a:rPr lang="en-US" sz="4000" dirty="0" smtClean="0"/>
              <a:t>A Shareholder Perspective</a:t>
            </a:r>
            <a:endParaRPr lang="en-US" sz="3600" dirty="0" smtClean="0"/>
          </a:p>
        </p:txBody>
      </p:sp>
      <p:grpSp>
        <p:nvGrpSpPr>
          <p:cNvPr id="2" name="Group 19"/>
          <p:cNvGrpSpPr>
            <a:grpSpLocks/>
          </p:cNvGrpSpPr>
          <p:nvPr/>
        </p:nvGrpSpPr>
        <p:grpSpPr bwMode="auto">
          <a:xfrm>
            <a:off x="1219200" y="1905000"/>
            <a:ext cx="6629400" cy="2135188"/>
            <a:chOff x="768" y="1308"/>
            <a:chExt cx="4176" cy="1345"/>
          </a:xfrm>
        </p:grpSpPr>
        <p:sp>
          <p:nvSpPr>
            <p:cNvPr id="198660" name="Rectangle 4"/>
            <p:cNvSpPr>
              <a:spLocks noChangeArrowheads="1"/>
            </p:cNvSpPr>
            <p:nvPr/>
          </p:nvSpPr>
          <p:spPr bwMode="auto">
            <a:xfrm>
              <a:off x="1118" y="1308"/>
              <a:ext cx="3568" cy="368"/>
            </a:xfrm>
            <a:prstGeom prst="rect">
              <a:avLst/>
            </a:prstGeom>
            <a:noFill/>
            <a:ln w="22225">
              <a:noFill/>
              <a:miter lim="800000"/>
              <a:headEnd/>
              <a:tailEnd/>
            </a:ln>
            <a:effectLst/>
          </p:spPr>
          <p:txBody>
            <a:bodyPr wrap="none">
              <a:spAutoFit/>
            </a:bodyPr>
            <a:lstStyle/>
            <a:p>
              <a:pPr algn="ctr">
                <a:spcBef>
                  <a:spcPct val="0"/>
                </a:spcBef>
              </a:pPr>
              <a:r>
                <a:rPr lang="en-US" sz="3200" b="1" i="0" dirty="0">
                  <a:solidFill>
                    <a:srgbClr val="093757"/>
                  </a:solidFill>
                  <a:latin typeface="+mn-lt"/>
                </a:rPr>
                <a:t>Corporate/Multi-Business Form</a:t>
              </a:r>
            </a:p>
          </p:txBody>
        </p:sp>
        <p:sp>
          <p:nvSpPr>
            <p:cNvPr id="198661" name="Text Box 5"/>
            <p:cNvSpPr txBox="1">
              <a:spLocks noChangeArrowheads="1"/>
            </p:cNvSpPr>
            <p:nvPr/>
          </p:nvSpPr>
          <p:spPr bwMode="auto">
            <a:xfrm>
              <a:off x="2160" y="1644"/>
              <a:ext cx="1440" cy="498"/>
            </a:xfrm>
            <a:prstGeom prst="rect">
              <a:avLst/>
            </a:prstGeom>
            <a:solidFill>
              <a:schemeClr val="bg2">
                <a:lumMod val="50000"/>
                <a:alpha val="30000"/>
              </a:schemeClr>
            </a:solidFill>
            <a:ln w="3175">
              <a:solidFill>
                <a:schemeClr val="tx2"/>
              </a:solidFill>
              <a:miter lim="800000"/>
              <a:headEnd/>
              <a:tailEnd/>
            </a:ln>
            <a:effectLst/>
            <a:scene3d>
              <a:camera prst="orthographicFront"/>
              <a:lightRig rig="threePt" dir="t"/>
            </a:scene3d>
            <a:sp3d>
              <a:bevelT/>
            </a:sp3d>
          </p:spPr>
          <p:txBody>
            <a:bodyPr wrap="square" lIns="45720" rIns="45720">
              <a:spAutoFit/>
            </a:bodyPr>
            <a:lstStyle/>
            <a:p>
              <a:pPr algn="ctr">
                <a:lnSpc>
                  <a:spcPct val="80000"/>
                </a:lnSpc>
                <a:spcBef>
                  <a:spcPct val="0"/>
                </a:spcBef>
              </a:pPr>
              <a:r>
                <a:rPr lang="en-US" sz="2800" b="1" i="0" dirty="0">
                  <a:solidFill>
                    <a:srgbClr val="093757"/>
                  </a:solidFill>
                  <a:latin typeface="+mn-lt"/>
                </a:rPr>
                <a:t>Corporate Headquarters</a:t>
              </a:r>
            </a:p>
          </p:txBody>
        </p:sp>
        <p:sp>
          <p:nvSpPr>
            <p:cNvPr id="198662" name="Text Box 6"/>
            <p:cNvSpPr txBox="1">
              <a:spLocks noChangeArrowheads="1"/>
            </p:cNvSpPr>
            <p:nvPr/>
          </p:nvSpPr>
          <p:spPr bwMode="auto">
            <a:xfrm>
              <a:off x="768" y="2387"/>
              <a:ext cx="864" cy="261"/>
            </a:xfrm>
            <a:prstGeom prst="rect">
              <a:avLst/>
            </a:prstGeom>
            <a:solidFill>
              <a:schemeClr val="bg2">
                <a:lumMod val="50000"/>
                <a:alpha val="30000"/>
              </a:schemeClr>
            </a:solidFill>
            <a:ln w="3175">
              <a:solidFill>
                <a:schemeClr val="tx2"/>
              </a:solidFill>
              <a:miter lim="800000"/>
              <a:headEnd/>
              <a:tailEnd/>
            </a:ln>
            <a:effectLst/>
            <a:scene3d>
              <a:camera prst="orthographicFront"/>
              <a:lightRig rig="threePt" dir="t"/>
            </a:scene3d>
            <a:sp3d>
              <a:bevelT/>
            </a:sp3d>
          </p:spPr>
          <p:txBody>
            <a:bodyPr lIns="45720" tIns="91440" rIns="45720" anchor="b" anchorCtr="0">
              <a:spAutoFit/>
            </a:bodyPr>
            <a:lstStyle/>
            <a:p>
              <a:pPr algn="ctr">
                <a:lnSpc>
                  <a:spcPct val="70000"/>
                </a:lnSpc>
                <a:spcBef>
                  <a:spcPct val="0"/>
                </a:spcBef>
              </a:pPr>
              <a:r>
                <a:rPr lang="en-US" sz="2400" b="1" i="0" dirty="0" smtClean="0">
                  <a:solidFill>
                    <a:srgbClr val="093757"/>
                  </a:solidFill>
                  <a:latin typeface="+mn-lt"/>
                </a:rPr>
                <a:t>Division 1</a:t>
              </a:r>
              <a:endParaRPr lang="en-US" sz="2400" b="1" i="0" dirty="0">
                <a:solidFill>
                  <a:srgbClr val="093757"/>
                </a:solidFill>
                <a:latin typeface="+mn-lt"/>
              </a:endParaRPr>
            </a:p>
          </p:txBody>
        </p:sp>
        <p:sp>
          <p:nvSpPr>
            <p:cNvPr id="198663" name="Text Box 7"/>
            <p:cNvSpPr txBox="1">
              <a:spLocks noChangeArrowheads="1"/>
            </p:cNvSpPr>
            <p:nvPr/>
          </p:nvSpPr>
          <p:spPr bwMode="auto">
            <a:xfrm>
              <a:off x="1872" y="2392"/>
              <a:ext cx="864" cy="261"/>
            </a:xfrm>
            <a:prstGeom prst="rect">
              <a:avLst/>
            </a:prstGeom>
            <a:solidFill>
              <a:schemeClr val="bg2">
                <a:lumMod val="50000"/>
                <a:alpha val="30000"/>
              </a:schemeClr>
            </a:solidFill>
            <a:ln w="3175">
              <a:solidFill>
                <a:schemeClr val="tx2"/>
              </a:solidFill>
              <a:miter lim="800000"/>
              <a:headEnd/>
              <a:tailEnd/>
            </a:ln>
            <a:effectLst/>
            <a:scene3d>
              <a:camera prst="orthographicFront"/>
              <a:lightRig rig="threePt" dir="t"/>
            </a:scene3d>
            <a:sp3d>
              <a:bevelT/>
            </a:sp3d>
          </p:spPr>
          <p:txBody>
            <a:bodyPr lIns="45720" tIns="91440" rIns="45720" anchor="b" anchorCtr="0">
              <a:spAutoFit/>
            </a:bodyPr>
            <a:lstStyle/>
            <a:p>
              <a:pPr algn="ctr">
                <a:lnSpc>
                  <a:spcPct val="70000"/>
                </a:lnSpc>
              </a:pPr>
              <a:r>
                <a:rPr lang="en-US" sz="2400" b="1" dirty="0" smtClean="0">
                  <a:solidFill>
                    <a:srgbClr val="093757"/>
                  </a:solidFill>
                  <a:latin typeface="+mn-lt"/>
                </a:rPr>
                <a:t>Division </a:t>
              </a:r>
              <a:r>
                <a:rPr lang="en-US" sz="2400" b="1" i="0" dirty="0" smtClean="0">
                  <a:solidFill>
                    <a:srgbClr val="093757"/>
                  </a:solidFill>
                  <a:latin typeface="+mn-lt"/>
                </a:rPr>
                <a:t>2</a:t>
              </a:r>
              <a:endParaRPr lang="en-US" sz="2400" b="1" i="0" dirty="0">
                <a:solidFill>
                  <a:srgbClr val="093757"/>
                </a:solidFill>
                <a:latin typeface="+mn-lt"/>
              </a:endParaRPr>
            </a:p>
          </p:txBody>
        </p:sp>
        <p:sp>
          <p:nvSpPr>
            <p:cNvPr id="198664" name="Text Box 8"/>
            <p:cNvSpPr txBox="1">
              <a:spLocks noChangeArrowheads="1"/>
            </p:cNvSpPr>
            <p:nvPr/>
          </p:nvSpPr>
          <p:spPr bwMode="auto">
            <a:xfrm>
              <a:off x="2976" y="2389"/>
              <a:ext cx="864" cy="261"/>
            </a:xfrm>
            <a:prstGeom prst="rect">
              <a:avLst/>
            </a:prstGeom>
            <a:solidFill>
              <a:schemeClr val="bg2">
                <a:lumMod val="50000"/>
                <a:alpha val="30000"/>
              </a:schemeClr>
            </a:solidFill>
            <a:ln w="3175">
              <a:solidFill>
                <a:schemeClr val="tx2"/>
              </a:solidFill>
              <a:miter lim="800000"/>
              <a:headEnd/>
              <a:tailEnd/>
            </a:ln>
            <a:effectLst/>
            <a:scene3d>
              <a:camera prst="orthographicFront"/>
              <a:lightRig rig="threePt" dir="t"/>
            </a:scene3d>
            <a:sp3d>
              <a:bevelT/>
            </a:sp3d>
          </p:spPr>
          <p:txBody>
            <a:bodyPr lIns="45720" tIns="91440" rIns="45720" anchor="b" anchorCtr="0">
              <a:spAutoFit/>
            </a:bodyPr>
            <a:lstStyle/>
            <a:p>
              <a:pPr algn="ctr">
                <a:lnSpc>
                  <a:spcPct val="70000"/>
                </a:lnSpc>
              </a:pPr>
              <a:r>
                <a:rPr lang="en-US" sz="2400" b="1" dirty="0" smtClean="0">
                  <a:solidFill>
                    <a:srgbClr val="093757"/>
                  </a:solidFill>
                  <a:latin typeface="+mn-lt"/>
                </a:rPr>
                <a:t>Division </a:t>
              </a:r>
              <a:r>
                <a:rPr lang="en-US" sz="2400" b="1" i="0" dirty="0" smtClean="0">
                  <a:solidFill>
                    <a:srgbClr val="093757"/>
                  </a:solidFill>
                  <a:latin typeface="+mn-lt"/>
                </a:rPr>
                <a:t>3</a:t>
              </a:r>
              <a:endParaRPr lang="en-US" sz="2400" b="1" i="0" dirty="0">
                <a:solidFill>
                  <a:srgbClr val="093757"/>
                </a:solidFill>
                <a:latin typeface="+mn-lt"/>
              </a:endParaRPr>
            </a:p>
          </p:txBody>
        </p:sp>
        <p:sp>
          <p:nvSpPr>
            <p:cNvPr id="198665" name="Text Box 9"/>
            <p:cNvSpPr txBox="1">
              <a:spLocks noChangeArrowheads="1"/>
            </p:cNvSpPr>
            <p:nvPr/>
          </p:nvSpPr>
          <p:spPr bwMode="auto">
            <a:xfrm>
              <a:off x="4080" y="2389"/>
              <a:ext cx="864" cy="261"/>
            </a:xfrm>
            <a:prstGeom prst="rect">
              <a:avLst/>
            </a:prstGeom>
            <a:solidFill>
              <a:schemeClr val="bg2">
                <a:lumMod val="50000"/>
                <a:alpha val="30000"/>
              </a:schemeClr>
            </a:solidFill>
            <a:ln w="3175">
              <a:solidFill>
                <a:schemeClr val="tx2"/>
              </a:solidFill>
              <a:miter lim="800000"/>
              <a:headEnd/>
              <a:tailEnd/>
            </a:ln>
            <a:effectLst/>
            <a:scene3d>
              <a:camera prst="orthographicFront"/>
              <a:lightRig rig="threePt" dir="t"/>
            </a:scene3d>
            <a:sp3d>
              <a:bevelT/>
            </a:sp3d>
          </p:spPr>
          <p:txBody>
            <a:bodyPr lIns="45720" tIns="91440" rIns="45720" anchor="b" anchorCtr="0">
              <a:spAutoFit/>
            </a:bodyPr>
            <a:lstStyle/>
            <a:p>
              <a:pPr algn="ctr">
                <a:lnSpc>
                  <a:spcPct val="70000"/>
                </a:lnSpc>
              </a:pPr>
              <a:r>
                <a:rPr lang="en-US" sz="2400" b="1" dirty="0" smtClean="0">
                  <a:solidFill>
                    <a:srgbClr val="093757"/>
                  </a:solidFill>
                  <a:latin typeface="+mn-lt"/>
                </a:rPr>
                <a:t>Division </a:t>
              </a:r>
              <a:r>
                <a:rPr lang="en-US" sz="2400" b="1" i="0" dirty="0" smtClean="0">
                  <a:solidFill>
                    <a:srgbClr val="093757"/>
                  </a:solidFill>
                  <a:latin typeface="+mn-lt"/>
                </a:rPr>
                <a:t>4</a:t>
              </a:r>
              <a:endParaRPr lang="en-US" sz="2400" b="1" i="0" dirty="0">
                <a:solidFill>
                  <a:srgbClr val="093757"/>
                </a:solidFill>
                <a:latin typeface="+mn-lt"/>
              </a:endParaRPr>
            </a:p>
          </p:txBody>
        </p:sp>
        <p:cxnSp>
          <p:nvCxnSpPr>
            <p:cNvPr id="198666" name="AutoShape 10"/>
            <p:cNvCxnSpPr>
              <a:cxnSpLocks noChangeShapeType="1"/>
              <a:stCxn id="198661" idx="2"/>
              <a:endCxn id="198662" idx="0"/>
            </p:cNvCxnSpPr>
            <p:nvPr/>
          </p:nvCxnSpPr>
          <p:spPr bwMode="auto">
            <a:xfrm rot="5400000">
              <a:off x="1917" y="1425"/>
              <a:ext cx="246" cy="1680"/>
            </a:xfrm>
            <a:prstGeom prst="bentConnector3">
              <a:avLst>
                <a:gd name="adj1" fmla="val 50000"/>
              </a:avLst>
            </a:prstGeom>
            <a:noFill/>
            <a:ln w="31750">
              <a:solidFill>
                <a:schemeClr val="tx1"/>
              </a:solidFill>
              <a:miter lim="800000"/>
              <a:headEnd/>
              <a:tailEnd/>
            </a:ln>
            <a:effectLst/>
          </p:spPr>
        </p:cxnSp>
        <p:cxnSp>
          <p:nvCxnSpPr>
            <p:cNvPr id="198667" name="AutoShape 11"/>
            <p:cNvCxnSpPr>
              <a:cxnSpLocks noChangeShapeType="1"/>
              <a:stCxn id="198661" idx="2"/>
              <a:endCxn id="198663" idx="0"/>
            </p:cNvCxnSpPr>
            <p:nvPr/>
          </p:nvCxnSpPr>
          <p:spPr bwMode="auto">
            <a:xfrm rot="5400000">
              <a:off x="2467" y="1979"/>
              <a:ext cx="251" cy="576"/>
            </a:xfrm>
            <a:prstGeom prst="bentConnector3">
              <a:avLst>
                <a:gd name="adj1" fmla="val 50000"/>
              </a:avLst>
            </a:prstGeom>
            <a:noFill/>
            <a:ln w="31750">
              <a:solidFill>
                <a:schemeClr val="tx1"/>
              </a:solidFill>
              <a:miter lim="800000"/>
              <a:headEnd/>
              <a:tailEnd/>
            </a:ln>
            <a:effectLst/>
          </p:spPr>
        </p:cxnSp>
        <p:cxnSp>
          <p:nvCxnSpPr>
            <p:cNvPr id="198668" name="AutoShape 12"/>
            <p:cNvCxnSpPr>
              <a:cxnSpLocks noChangeShapeType="1"/>
              <a:stCxn id="198661" idx="2"/>
              <a:endCxn id="198664" idx="0"/>
            </p:cNvCxnSpPr>
            <p:nvPr/>
          </p:nvCxnSpPr>
          <p:spPr bwMode="auto">
            <a:xfrm rot="16200000" flipH="1">
              <a:off x="3020" y="2002"/>
              <a:ext cx="248" cy="528"/>
            </a:xfrm>
            <a:prstGeom prst="bentConnector3">
              <a:avLst>
                <a:gd name="adj1" fmla="val 50000"/>
              </a:avLst>
            </a:prstGeom>
            <a:noFill/>
            <a:ln w="31750">
              <a:solidFill>
                <a:schemeClr val="tx1"/>
              </a:solidFill>
              <a:miter lim="800000"/>
              <a:headEnd/>
              <a:tailEnd/>
            </a:ln>
            <a:effectLst/>
          </p:spPr>
        </p:cxnSp>
        <p:cxnSp>
          <p:nvCxnSpPr>
            <p:cNvPr id="198669" name="AutoShape 13"/>
            <p:cNvCxnSpPr>
              <a:cxnSpLocks noChangeShapeType="1"/>
              <a:stCxn id="198661" idx="2"/>
              <a:endCxn id="198665" idx="0"/>
            </p:cNvCxnSpPr>
            <p:nvPr/>
          </p:nvCxnSpPr>
          <p:spPr bwMode="auto">
            <a:xfrm rot="16200000" flipH="1">
              <a:off x="3572" y="1450"/>
              <a:ext cx="248" cy="1632"/>
            </a:xfrm>
            <a:prstGeom prst="bentConnector3">
              <a:avLst>
                <a:gd name="adj1" fmla="val 50000"/>
              </a:avLst>
            </a:prstGeom>
            <a:noFill/>
            <a:ln w="31750">
              <a:solidFill>
                <a:schemeClr val="tx1"/>
              </a:solidFill>
              <a:miter lim="800000"/>
              <a:headEnd/>
              <a:tailEnd/>
            </a:ln>
            <a:effectLst/>
          </p:spPr>
        </p:cxnSp>
      </p:grpSp>
      <p:sp>
        <p:nvSpPr>
          <p:cNvPr id="198670" name="Rectangle 14"/>
          <p:cNvSpPr>
            <a:spLocks noChangeArrowheads="1"/>
          </p:cNvSpPr>
          <p:nvPr/>
        </p:nvSpPr>
        <p:spPr bwMode="auto">
          <a:xfrm>
            <a:off x="2479763" y="4953000"/>
            <a:ext cx="4289957" cy="584775"/>
          </a:xfrm>
          <a:prstGeom prst="rect">
            <a:avLst/>
          </a:prstGeom>
          <a:noFill/>
          <a:ln w="22225">
            <a:noFill/>
            <a:miter lim="800000"/>
            <a:headEnd/>
            <a:tailEnd/>
          </a:ln>
          <a:effectLst/>
        </p:spPr>
        <p:txBody>
          <a:bodyPr wrap="none">
            <a:spAutoFit/>
          </a:bodyPr>
          <a:lstStyle/>
          <a:p>
            <a:pPr>
              <a:spcBef>
                <a:spcPct val="0"/>
              </a:spcBef>
            </a:pPr>
            <a:r>
              <a:rPr lang="en-US" sz="3200" b="1" i="0" dirty="0">
                <a:solidFill>
                  <a:srgbClr val="093757"/>
                </a:solidFill>
                <a:latin typeface="+mn-lt"/>
              </a:rPr>
              <a:t>Market </a:t>
            </a:r>
            <a:r>
              <a:rPr lang="en-US" sz="3200" b="1" i="0" dirty="0">
                <a:solidFill>
                  <a:srgbClr val="093757"/>
                </a:solidFill>
                <a:effectLst>
                  <a:outerShdw blurRad="38100" dist="38100" dir="2700000" algn="tl">
                    <a:srgbClr val="000000"/>
                  </a:outerShdw>
                </a:effectLst>
                <a:latin typeface="+mn-lt"/>
              </a:rPr>
              <a:t>(Shadow)</a:t>
            </a:r>
            <a:r>
              <a:rPr lang="en-US" sz="3200" b="1" i="0" dirty="0">
                <a:solidFill>
                  <a:srgbClr val="093757"/>
                </a:solidFill>
                <a:latin typeface="+mn-lt"/>
              </a:rPr>
              <a:t> Form</a:t>
            </a:r>
          </a:p>
        </p:txBody>
      </p:sp>
      <p:sp>
        <p:nvSpPr>
          <p:cNvPr id="198671" name="Text Box 15"/>
          <p:cNvSpPr txBox="1">
            <a:spLocks noChangeArrowheads="1"/>
          </p:cNvSpPr>
          <p:nvPr/>
        </p:nvSpPr>
        <p:spPr bwMode="auto">
          <a:xfrm>
            <a:off x="1219200" y="5559425"/>
            <a:ext cx="1447800" cy="445635"/>
          </a:xfrm>
          <a:prstGeom prst="rect">
            <a:avLst/>
          </a:prstGeom>
          <a:solidFill>
            <a:srgbClr val="093757">
              <a:alpha val="30000"/>
            </a:srgbClr>
          </a:solidFill>
          <a:ln w="3175">
            <a:solidFill>
              <a:srgbClr val="093757"/>
            </a:solidFill>
            <a:miter lim="800000"/>
            <a:headEnd/>
            <a:tailEnd/>
          </a:ln>
          <a:effectLst>
            <a:outerShdw blurRad="50800" dist="38100" dir="2700000" algn="tl" rotWithShape="0">
              <a:prstClr val="black">
                <a:alpha val="40000"/>
              </a:prstClr>
            </a:outerShdw>
          </a:effectLst>
          <a:scene3d>
            <a:camera prst="orthographicFront"/>
            <a:lightRig rig="threePt" dir="t"/>
          </a:scene3d>
          <a:sp3d>
            <a:bevelT/>
          </a:sp3d>
        </p:spPr>
        <p:txBody>
          <a:bodyPr lIns="45720" rIns="45720">
            <a:spAutoFit/>
          </a:bodyPr>
          <a:lstStyle/>
          <a:p>
            <a:pPr algn="ctr">
              <a:lnSpc>
                <a:spcPct val="80000"/>
              </a:lnSpc>
              <a:spcBef>
                <a:spcPct val="0"/>
              </a:spcBef>
            </a:pPr>
            <a:r>
              <a:rPr lang="en-US" sz="2800" b="1" i="0" dirty="0">
                <a:solidFill>
                  <a:srgbClr val="093757"/>
                </a:solidFill>
                <a:latin typeface="+mn-lt"/>
              </a:rPr>
              <a:t>Firm 1</a:t>
            </a:r>
          </a:p>
        </p:txBody>
      </p:sp>
      <p:sp>
        <p:nvSpPr>
          <p:cNvPr id="198672" name="Text Box 16"/>
          <p:cNvSpPr txBox="1">
            <a:spLocks noChangeArrowheads="1"/>
          </p:cNvSpPr>
          <p:nvPr/>
        </p:nvSpPr>
        <p:spPr bwMode="auto">
          <a:xfrm>
            <a:off x="2971800" y="5562600"/>
            <a:ext cx="1447800" cy="445635"/>
          </a:xfrm>
          <a:prstGeom prst="rect">
            <a:avLst/>
          </a:prstGeom>
          <a:solidFill>
            <a:srgbClr val="093757">
              <a:alpha val="30000"/>
            </a:srgbClr>
          </a:solidFill>
          <a:ln w="3175">
            <a:solidFill>
              <a:srgbClr val="093757"/>
            </a:solidFill>
            <a:miter lim="800000"/>
            <a:headEnd/>
            <a:tailEnd/>
          </a:ln>
          <a:effectLst>
            <a:outerShdw blurRad="50800" dist="38100" dir="2700000" algn="tl" rotWithShape="0">
              <a:prstClr val="black">
                <a:alpha val="40000"/>
              </a:prstClr>
            </a:outerShdw>
          </a:effectLst>
          <a:scene3d>
            <a:camera prst="orthographicFront"/>
            <a:lightRig rig="threePt" dir="t"/>
          </a:scene3d>
          <a:sp3d>
            <a:bevelT/>
          </a:sp3d>
        </p:spPr>
        <p:txBody>
          <a:bodyPr lIns="45720" rIns="45720">
            <a:spAutoFit/>
          </a:bodyPr>
          <a:lstStyle/>
          <a:p>
            <a:pPr algn="ctr">
              <a:lnSpc>
                <a:spcPct val="80000"/>
              </a:lnSpc>
              <a:spcBef>
                <a:spcPct val="0"/>
              </a:spcBef>
            </a:pPr>
            <a:r>
              <a:rPr lang="en-US" sz="2800" b="1" i="0" dirty="0">
                <a:solidFill>
                  <a:srgbClr val="093757"/>
                </a:solidFill>
                <a:latin typeface="+mn-lt"/>
              </a:rPr>
              <a:t>Firm 2</a:t>
            </a:r>
          </a:p>
        </p:txBody>
      </p:sp>
      <p:sp>
        <p:nvSpPr>
          <p:cNvPr id="198673" name="Text Box 17"/>
          <p:cNvSpPr txBox="1">
            <a:spLocks noChangeArrowheads="1"/>
          </p:cNvSpPr>
          <p:nvPr/>
        </p:nvSpPr>
        <p:spPr bwMode="auto">
          <a:xfrm>
            <a:off x="4724400" y="5562600"/>
            <a:ext cx="1447800" cy="445635"/>
          </a:xfrm>
          <a:prstGeom prst="rect">
            <a:avLst/>
          </a:prstGeom>
          <a:solidFill>
            <a:srgbClr val="093757">
              <a:alpha val="30000"/>
            </a:srgbClr>
          </a:solidFill>
          <a:ln w="3175">
            <a:solidFill>
              <a:srgbClr val="093757"/>
            </a:solidFill>
            <a:miter lim="800000"/>
            <a:headEnd/>
            <a:tailEnd/>
          </a:ln>
          <a:effectLst>
            <a:outerShdw blurRad="50800" dist="38100" dir="2700000" algn="tl" rotWithShape="0">
              <a:prstClr val="black">
                <a:alpha val="40000"/>
              </a:prstClr>
            </a:outerShdw>
          </a:effectLst>
          <a:scene3d>
            <a:camera prst="orthographicFront"/>
            <a:lightRig rig="threePt" dir="t"/>
          </a:scene3d>
          <a:sp3d>
            <a:bevelT/>
          </a:sp3d>
        </p:spPr>
        <p:txBody>
          <a:bodyPr lIns="45720" rIns="45720">
            <a:spAutoFit/>
          </a:bodyPr>
          <a:lstStyle/>
          <a:p>
            <a:pPr algn="ctr">
              <a:lnSpc>
                <a:spcPct val="80000"/>
              </a:lnSpc>
              <a:spcBef>
                <a:spcPct val="0"/>
              </a:spcBef>
            </a:pPr>
            <a:r>
              <a:rPr lang="en-US" sz="2800" b="1" i="0" dirty="0">
                <a:solidFill>
                  <a:srgbClr val="093757"/>
                </a:solidFill>
                <a:latin typeface="+mn-lt"/>
              </a:rPr>
              <a:t>Firm 3</a:t>
            </a:r>
          </a:p>
        </p:txBody>
      </p:sp>
      <p:sp>
        <p:nvSpPr>
          <p:cNvPr id="198674" name="Text Box 18"/>
          <p:cNvSpPr txBox="1">
            <a:spLocks noChangeArrowheads="1"/>
          </p:cNvSpPr>
          <p:nvPr/>
        </p:nvSpPr>
        <p:spPr bwMode="auto">
          <a:xfrm>
            <a:off x="6477000" y="5570537"/>
            <a:ext cx="1447800" cy="445635"/>
          </a:xfrm>
          <a:prstGeom prst="rect">
            <a:avLst/>
          </a:prstGeom>
          <a:solidFill>
            <a:srgbClr val="093757">
              <a:alpha val="30000"/>
            </a:srgbClr>
          </a:solidFill>
          <a:ln w="3175">
            <a:solidFill>
              <a:srgbClr val="093757"/>
            </a:solidFill>
            <a:miter lim="800000"/>
            <a:headEnd/>
            <a:tailEnd/>
          </a:ln>
          <a:effectLst>
            <a:outerShdw blurRad="50800" dist="38100" dir="2700000" algn="tl" rotWithShape="0">
              <a:prstClr val="black">
                <a:alpha val="40000"/>
              </a:prstClr>
            </a:outerShdw>
          </a:effectLst>
          <a:scene3d>
            <a:camera prst="orthographicFront"/>
            <a:lightRig rig="threePt" dir="t"/>
          </a:scene3d>
          <a:sp3d>
            <a:bevelT/>
          </a:sp3d>
        </p:spPr>
        <p:txBody>
          <a:bodyPr lIns="45720" rIns="45720">
            <a:spAutoFit/>
          </a:bodyPr>
          <a:lstStyle/>
          <a:p>
            <a:pPr algn="ctr">
              <a:lnSpc>
                <a:spcPct val="80000"/>
              </a:lnSpc>
              <a:spcBef>
                <a:spcPct val="0"/>
              </a:spcBef>
            </a:pPr>
            <a:r>
              <a:rPr lang="en-US" sz="2800" b="1" i="0">
                <a:solidFill>
                  <a:srgbClr val="093757"/>
                </a:solidFill>
                <a:latin typeface="+mn-lt"/>
              </a:rPr>
              <a:t>Firm 4</a:t>
            </a: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9" presetClass="entr" presetSubtype="0" fill="hold" grpId="0" nodeType="clickEffect">
                                  <p:stCondLst>
                                    <p:cond delay="0"/>
                                  </p:stCondLst>
                                  <p:childTnLst>
                                    <p:set>
                                      <p:cBhvr>
                                        <p:cTn id="13" dur="1" fill="hold">
                                          <p:stCondLst>
                                            <p:cond delay="0"/>
                                          </p:stCondLst>
                                        </p:cTn>
                                        <p:tgtEl>
                                          <p:spTgt spid="198670"/>
                                        </p:tgtEl>
                                        <p:attrNameLst>
                                          <p:attrName>style.visibility</p:attrName>
                                        </p:attrNameLst>
                                      </p:cBhvr>
                                      <p:to>
                                        <p:strVal val="visible"/>
                                      </p:to>
                                    </p:set>
                                    <p:animEffect transition="in" filter="dissolve">
                                      <p:cBhvr>
                                        <p:cTn id="14" dur="500"/>
                                        <p:tgtEl>
                                          <p:spTgt spid="198670"/>
                                        </p:tgtEl>
                                      </p:cBhvr>
                                    </p:animEffect>
                                  </p:childTnLst>
                                </p:cTn>
                              </p:par>
                            </p:childTnLst>
                          </p:cTn>
                        </p:par>
                        <p:par>
                          <p:cTn id="15" fill="hold">
                            <p:stCondLst>
                              <p:cond delay="500"/>
                            </p:stCondLst>
                            <p:childTnLst>
                              <p:par>
                                <p:cTn id="16" presetID="15" presetClass="entr" presetSubtype="0" fill="hold" grpId="0" nodeType="afterEffect">
                                  <p:stCondLst>
                                    <p:cond delay="0"/>
                                  </p:stCondLst>
                                  <p:childTnLst>
                                    <p:set>
                                      <p:cBhvr>
                                        <p:cTn id="17" dur="1" fill="hold">
                                          <p:stCondLst>
                                            <p:cond delay="0"/>
                                          </p:stCondLst>
                                        </p:cTn>
                                        <p:tgtEl>
                                          <p:spTgt spid="198671"/>
                                        </p:tgtEl>
                                        <p:attrNameLst>
                                          <p:attrName>style.visibility</p:attrName>
                                        </p:attrNameLst>
                                      </p:cBhvr>
                                      <p:to>
                                        <p:strVal val="visible"/>
                                      </p:to>
                                    </p:set>
                                    <p:anim calcmode="lin" valueType="num">
                                      <p:cBhvr>
                                        <p:cTn id="18" dur="1000" fill="hold"/>
                                        <p:tgtEl>
                                          <p:spTgt spid="198671"/>
                                        </p:tgtEl>
                                        <p:attrNameLst>
                                          <p:attrName>ppt_w</p:attrName>
                                        </p:attrNameLst>
                                      </p:cBhvr>
                                      <p:tavLst>
                                        <p:tav tm="0">
                                          <p:val>
                                            <p:fltVal val="0"/>
                                          </p:val>
                                        </p:tav>
                                        <p:tav tm="100000">
                                          <p:val>
                                            <p:strVal val="#ppt_w"/>
                                          </p:val>
                                        </p:tav>
                                      </p:tavLst>
                                    </p:anim>
                                    <p:anim calcmode="lin" valueType="num">
                                      <p:cBhvr>
                                        <p:cTn id="19" dur="1000" fill="hold"/>
                                        <p:tgtEl>
                                          <p:spTgt spid="198671"/>
                                        </p:tgtEl>
                                        <p:attrNameLst>
                                          <p:attrName>ppt_h</p:attrName>
                                        </p:attrNameLst>
                                      </p:cBhvr>
                                      <p:tavLst>
                                        <p:tav tm="0">
                                          <p:val>
                                            <p:fltVal val="0"/>
                                          </p:val>
                                        </p:tav>
                                        <p:tav tm="100000">
                                          <p:val>
                                            <p:strVal val="#ppt_h"/>
                                          </p:val>
                                        </p:tav>
                                      </p:tavLst>
                                    </p:anim>
                                    <p:anim calcmode="lin" valueType="num">
                                      <p:cBhvr>
                                        <p:cTn id="20" dur="1000" fill="hold"/>
                                        <p:tgtEl>
                                          <p:spTgt spid="198671"/>
                                        </p:tgtEl>
                                        <p:attrNameLst>
                                          <p:attrName>ppt_x</p:attrName>
                                        </p:attrNameLst>
                                      </p:cBhvr>
                                      <p:tavLst>
                                        <p:tav tm="0" fmla="#ppt_x+(cos(-2*pi*(1-$))*-#ppt_x-sin(-2*pi*(1-$))*(1-#ppt_y))*(1-$)">
                                          <p:val>
                                            <p:fltVal val="0"/>
                                          </p:val>
                                        </p:tav>
                                        <p:tav tm="100000">
                                          <p:val>
                                            <p:fltVal val="1"/>
                                          </p:val>
                                        </p:tav>
                                      </p:tavLst>
                                    </p:anim>
                                    <p:anim calcmode="lin" valueType="num">
                                      <p:cBhvr>
                                        <p:cTn id="21" dur="1000" fill="hold"/>
                                        <p:tgtEl>
                                          <p:spTgt spid="198671"/>
                                        </p:tgtEl>
                                        <p:attrNameLst>
                                          <p:attrName>ppt_y</p:attrName>
                                        </p:attrNameLst>
                                      </p:cBhvr>
                                      <p:tavLst>
                                        <p:tav tm="0" fmla="#ppt_y+(sin(-2*pi*(1-$))*-#ppt_x+cos(-2*pi*(1-$))*(1-#ppt_y))*(1-$)">
                                          <p:val>
                                            <p:fltVal val="0"/>
                                          </p:val>
                                        </p:tav>
                                        <p:tav tm="100000">
                                          <p:val>
                                            <p:fltVal val="1"/>
                                          </p:val>
                                        </p:tav>
                                      </p:tavLst>
                                    </p:anim>
                                  </p:childTnLst>
                                </p:cTn>
                              </p:par>
                            </p:childTnLst>
                          </p:cTn>
                        </p:par>
                        <p:par>
                          <p:cTn id="22" fill="hold">
                            <p:stCondLst>
                              <p:cond delay="1500"/>
                            </p:stCondLst>
                            <p:childTnLst>
                              <p:par>
                                <p:cTn id="23" presetID="23" presetClass="entr" presetSubtype="528" fill="hold" grpId="0" nodeType="afterEffect">
                                  <p:stCondLst>
                                    <p:cond delay="0"/>
                                  </p:stCondLst>
                                  <p:childTnLst>
                                    <p:set>
                                      <p:cBhvr>
                                        <p:cTn id="24" dur="1" fill="hold">
                                          <p:stCondLst>
                                            <p:cond delay="0"/>
                                          </p:stCondLst>
                                        </p:cTn>
                                        <p:tgtEl>
                                          <p:spTgt spid="198673"/>
                                        </p:tgtEl>
                                        <p:attrNameLst>
                                          <p:attrName>style.visibility</p:attrName>
                                        </p:attrNameLst>
                                      </p:cBhvr>
                                      <p:to>
                                        <p:strVal val="visible"/>
                                      </p:to>
                                    </p:set>
                                    <p:anim calcmode="lin" valueType="num">
                                      <p:cBhvr>
                                        <p:cTn id="25" dur="500" fill="hold"/>
                                        <p:tgtEl>
                                          <p:spTgt spid="198673"/>
                                        </p:tgtEl>
                                        <p:attrNameLst>
                                          <p:attrName>ppt_w</p:attrName>
                                        </p:attrNameLst>
                                      </p:cBhvr>
                                      <p:tavLst>
                                        <p:tav tm="0">
                                          <p:val>
                                            <p:fltVal val="0"/>
                                          </p:val>
                                        </p:tav>
                                        <p:tav tm="100000">
                                          <p:val>
                                            <p:strVal val="#ppt_w"/>
                                          </p:val>
                                        </p:tav>
                                      </p:tavLst>
                                    </p:anim>
                                    <p:anim calcmode="lin" valueType="num">
                                      <p:cBhvr>
                                        <p:cTn id="26" dur="500" fill="hold"/>
                                        <p:tgtEl>
                                          <p:spTgt spid="198673"/>
                                        </p:tgtEl>
                                        <p:attrNameLst>
                                          <p:attrName>ppt_h</p:attrName>
                                        </p:attrNameLst>
                                      </p:cBhvr>
                                      <p:tavLst>
                                        <p:tav tm="0">
                                          <p:val>
                                            <p:fltVal val="0"/>
                                          </p:val>
                                        </p:tav>
                                        <p:tav tm="100000">
                                          <p:val>
                                            <p:strVal val="#ppt_h"/>
                                          </p:val>
                                        </p:tav>
                                      </p:tavLst>
                                    </p:anim>
                                    <p:anim calcmode="lin" valueType="num">
                                      <p:cBhvr>
                                        <p:cTn id="27" dur="500" fill="hold"/>
                                        <p:tgtEl>
                                          <p:spTgt spid="198673"/>
                                        </p:tgtEl>
                                        <p:attrNameLst>
                                          <p:attrName>ppt_x</p:attrName>
                                        </p:attrNameLst>
                                      </p:cBhvr>
                                      <p:tavLst>
                                        <p:tav tm="0">
                                          <p:val>
                                            <p:fltVal val="0.5"/>
                                          </p:val>
                                        </p:tav>
                                        <p:tav tm="100000">
                                          <p:val>
                                            <p:strVal val="#ppt_x"/>
                                          </p:val>
                                        </p:tav>
                                      </p:tavLst>
                                    </p:anim>
                                    <p:anim calcmode="lin" valueType="num">
                                      <p:cBhvr>
                                        <p:cTn id="28" dur="500" fill="hold"/>
                                        <p:tgtEl>
                                          <p:spTgt spid="198673"/>
                                        </p:tgtEl>
                                        <p:attrNameLst>
                                          <p:attrName>ppt_y</p:attrName>
                                        </p:attrNameLst>
                                      </p:cBhvr>
                                      <p:tavLst>
                                        <p:tav tm="0">
                                          <p:val>
                                            <p:fltVal val="0.5"/>
                                          </p:val>
                                        </p:tav>
                                        <p:tav tm="100000">
                                          <p:val>
                                            <p:strVal val="#ppt_y"/>
                                          </p:val>
                                        </p:tav>
                                      </p:tavLst>
                                    </p:anim>
                                  </p:childTnLst>
                                </p:cTn>
                              </p:par>
                            </p:childTnLst>
                          </p:cTn>
                        </p:par>
                        <p:par>
                          <p:cTn id="29" fill="hold">
                            <p:stCondLst>
                              <p:cond delay="2000"/>
                            </p:stCondLst>
                            <p:childTnLst>
                              <p:par>
                                <p:cTn id="30" presetID="23" presetClass="entr" presetSubtype="36" fill="hold" grpId="0" nodeType="afterEffect">
                                  <p:stCondLst>
                                    <p:cond delay="0"/>
                                  </p:stCondLst>
                                  <p:childTnLst>
                                    <p:set>
                                      <p:cBhvr>
                                        <p:cTn id="31" dur="1" fill="hold">
                                          <p:stCondLst>
                                            <p:cond delay="0"/>
                                          </p:stCondLst>
                                        </p:cTn>
                                        <p:tgtEl>
                                          <p:spTgt spid="198672"/>
                                        </p:tgtEl>
                                        <p:attrNameLst>
                                          <p:attrName>style.visibility</p:attrName>
                                        </p:attrNameLst>
                                      </p:cBhvr>
                                      <p:to>
                                        <p:strVal val="visible"/>
                                      </p:to>
                                    </p:set>
                                    <p:anim calcmode="lin" valueType="num">
                                      <p:cBhvr>
                                        <p:cTn id="32" dur="500" fill="hold"/>
                                        <p:tgtEl>
                                          <p:spTgt spid="198672"/>
                                        </p:tgtEl>
                                        <p:attrNameLst>
                                          <p:attrName>ppt_w</p:attrName>
                                        </p:attrNameLst>
                                      </p:cBhvr>
                                      <p:tavLst>
                                        <p:tav tm="0">
                                          <p:val>
                                            <p:strVal val="(6*min(max(#ppt_w*#ppt_h,.3),1)-7.4)/-.7*#ppt_w"/>
                                          </p:val>
                                        </p:tav>
                                        <p:tav tm="100000">
                                          <p:val>
                                            <p:strVal val="#ppt_w"/>
                                          </p:val>
                                        </p:tav>
                                      </p:tavLst>
                                    </p:anim>
                                    <p:anim calcmode="lin" valueType="num">
                                      <p:cBhvr>
                                        <p:cTn id="33" dur="500" fill="hold"/>
                                        <p:tgtEl>
                                          <p:spTgt spid="198672"/>
                                        </p:tgtEl>
                                        <p:attrNameLst>
                                          <p:attrName>ppt_h</p:attrName>
                                        </p:attrNameLst>
                                      </p:cBhvr>
                                      <p:tavLst>
                                        <p:tav tm="0">
                                          <p:val>
                                            <p:strVal val="(6*min(max(#ppt_w*#ppt_h,.3),1)-7.4)/-.7*#ppt_h"/>
                                          </p:val>
                                        </p:tav>
                                        <p:tav tm="100000">
                                          <p:val>
                                            <p:strVal val="#ppt_h"/>
                                          </p:val>
                                        </p:tav>
                                      </p:tavLst>
                                    </p:anim>
                                    <p:anim calcmode="lin" valueType="num">
                                      <p:cBhvr>
                                        <p:cTn id="34" dur="500" fill="hold"/>
                                        <p:tgtEl>
                                          <p:spTgt spid="198672"/>
                                        </p:tgtEl>
                                        <p:attrNameLst>
                                          <p:attrName>ppt_x</p:attrName>
                                        </p:attrNameLst>
                                      </p:cBhvr>
                                      <p:tavLst>
                                        <p:tav tm="0">
                                          <p:val>
                                            <p:fltVal val="0.5"/>
                                          </p:val>
                                        </p:tav>
                                        <p:tav tm="100000">
                                          <p:val>
                                            <p:strVal val="#ppt_x"/>
                                          </p:val>
                                        </p:tav>
                                      </p:tavLst>
                                    </p:anim>
                                    <p:anim calcmode="lin" valueType="num">
                                      <p:cBhvr>
                                        <p:cTn id="35" dur="500" fill="hold"/>
                                        <p:tgtEl>
                                          <p:spTgt spid="198672"/>
                                        </p:tgtEl>
                                        <p:attrNameLst>
                                          <p:attrName>ppt_y</p:attrName>
                                        </p:attrNameLst>
                                      </p:cBhvr>
                                      <p:tavLst>
                                        <p:tav tm="0">
                                          <p:val>
                                            <p:strVal val="1+(6*min(max(#ppt_w*#ppt_h,.3),1)-7.4)/-.7*#ppt_h/2"/>
                                          </p:val>
                                        </p:tav>
                                        <p:tav tm="100000">
                                          <p:val>
                                            <p:strVal val="#ppt_y"/>
                                          </p:val>
                                        </p:tav>
                                      </p:tavLst>
                                    </p:anim>
                                  </p:childTnLst>
                                </p:cTn>
                              </p:par>
                            </p:childTnLst>
                          </p:cTn>
                        </p:par>
                        <p:par>
                          <p:cTn id="36" fill="hold">
                            <p:stCondLst>
                              <p:cond delay="2500"/>
                            </p:stCondLst>
                            <p:childTnLst>
                              <p:par>
                                <p:cTn id="37" presetID="9" presetClass="entr" presetSubtype="0" fill="hold" grpId="0" nodeType="afterEffect">
                                  <p:stCondLst>
                                    <p:cond delay="0"/>
                                  </p:stCondLst>
                                  <p:childTnLst>
                                    <p:set>
                                      <p:cBhvr>
                                        <p:cTn id="38" dur="1" fill="hold">
                                          <p:stCondLst>
                                            <p:cond delay="0"/>
                                          </p:stCondLst>
                                        </p:cTn>
                                        <p:tgtEl>
                                          <p:spTgt spid="198674"/>
                                        </p:tgtEl>
                                        <p:attrNameLst>
                                          <p:attrName>style.visibility</p:attrName>
                                        </p:attrNameLst>
                                      </p:cBhvr>
                                      <p:to>
                                        <p:strVal val="visible"/>
                                      </p:to>
                                    </p:set>
                                    <p:animEffect transition="in" filter="dissolve">
                                      <p:cBhvr>
                                        <p:cTn id="39" dur="500"/>
                                        <p:tgtEl>
                                          <p:spTgt spid="1986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8670" grpId="0" autoUpdateAnimBg="0"/>
      <p:bldP spid="198671" grpId="0" animBg="1" autoUpdateAnimBg="0"/>
      <p:bldP spid="198672" grpId="0" animBg="1" autoUpdateAnimBg="0"/>
      <p:bldP spid="198673" grpId="0" animBg="1" autoUpdateAnimBg="0"/>
      <p:bldP spid="198674" grpId="0" animBg="1"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47810" name="Rectangle 2"/>
          <p:cNvSpPr>
            <a:spLocks noGrp="1" noChangeArrowheads="1"/>
          </p:cNvSpPr>
          <p:nvPr>
            <p:ph type="title"/>
          </p:nvPr>
        </p:nvSpPr>
        <p:spPr>
          <a:xfrm>
            <a:off x="304800" y="76200"/>
            <a:ext cx="8610600" cy="762000"/>
          </a:xfrm>
          <a:effectLst>
            <a:outerShdw dist="35921" dir="2700000" algn="ctr" rotWithShape="0">
              <a:schemeClr val="bg2"/>
            </a:outerShdw>
          </a:effectLst>
        </p:spPr>
        <p:txBody>
          <a:bodyPr/>
          <a:lstStyle/>
          <a:p>
            <a:pPr>
              <a:lnSpc>
                <a:spcPct val="70000"/>
              </a:lnSpc>
              <a:defRPr/>
            </a:pPr>
            <a:r>
              <a:rPr lang="en-US" dirty="0" smtClean="0">
                <a:solidFill>
                  <a:srgbClr val="195985"/>
                </a:solidFill>
              </a:rPr>
              <a:t>Anticipated Integration Plan</a:t>
            </a:r>
          </a:p>
        </p:txBody>
      </p:sp>
      <p:graphicFrame>
        <p:nvGraphicFramePr>
          <p:cNvPr id="4" name="Table 3"/>
          <p:cNvGraphicFramePr>
            <a:graphicFrameLocks noGrp="1"/>
          </p:cNvGraphicFramePr>
          <p:nvPr/>
        </p:nvGraphicFramePr>
        <p:xfrm>
          <a:off x="762000" y="1066800"/>
          <a:ext cx="7924800" cy="4251960"/>
        </p:xfrm>
        <a:graphic>
          <a:graphicData uri="http://schemas.openxmlformats.org/drawingml/2006/table">
            <a:tbl>
              <a:tblPr firstRow="1" bandRow="1">
                <a:tableStyleId>{5C22544A-7EE6-4342-B048-85BDC9FD1C3A}</a:tableStyleId>
              </a:tblPr>
              <a:tblGrid>
                <a:gridCol w="6781800"/>
                <a:gridCol w="1143000"/>
              </a:tblGrid>
              <a:tr h="370840">
                <a:tc>
                  <a:txBody>
                    <a:bodyPr/>
                    <a:lstStyle/>
                    <a:p>
                      <a:r>
                        <a:rPr lang="en-US" sz="2500" dirty="0" smtClean="0"/>
                        <a:t>Value</a:t>
                      </a:r>
                      <a:r>
                        <a:rPr lang="en-US" sz="2500" baseline="0" dirty="0" smtClean="0"/>
                        <a:t> Creation Opportunities</a:t>
                      </a:r>
                      <a:endParaRPr lang="en-US" sz="2500" dirty="0"/>
                    </a:p>
                  </a:txBody>
                  <a:tcPr>
                    <a:lnL w="19050" cap="flat" cmpd="sng" algn="ctr">
                      <a:solidFill>
                        <a:schemeClr val="accent2">
                          <a:lumMod val="50000"/>
                        </a:schemeClr>
                      </a:solidFill>
                      <a:prstDash val="solid"/>
                      <a:round/>
                      <a:headEnd type="none" w="med" len="med"/>
                      <a:tailEnd type="none" w="med" len="med"/>
                    </a:lnL>
                    <a:lnT w="19050" cap="flat" cmpd="sng" algn="ctr">
                      <a:solidFill>
                        <a:schemeClr val="accent2">
                          <a:lumMod val="50000"/>
                        </a:schemeClr>
                      </a:solidFill>
                      <a:prstDash val="solid"/>
                      <a:round/>
                      <a:headEnd type="none" w="med" len="med"/>
                      <a:tailEnd type="none" w="med" len="med"/>
                    </a:lnT>
                  </a:tcPr>
                </a:tc>
                <a:tc>
                  <a:txBody>
                    <a:bodyPr/>
                    <a:lstStyle/>
                    <a:p>
                      <a:pPr algn="ctr"/>
                      <a:r>
                        <a:rPr lang="en-US" sz="2500" dirty="0" smtClean="0"/>
                        <a:t>When?</a:t>
                      </a:r>
                      <a:endParaRPr lang="en-US" sz="2500" dirty="0"/>
                    </a:p>
                  </a:txBody>
                  <a:tcPr>
                    <a:lnR w="19050" cap="flat" cmpd="sng" algn="ctr">
                      <a:solidFill>
                        <a:schemeClr val="accent2">
                          <a:lumMod val="50000"/>
                        </a:schemeClr>
                      </a:solidFill>
                      <a:prstDash val="solid"/>
                      <a:round/>
                      <a:headEnd type="none" w="med" len="med"/>
                      <a:tailEnd type="none" w="med" len="med"/>
                    </a:lnR>
                    <a:lnT w="19050" cap="flat" cmpd="sng" algn="ctr">
                      <a:solidFill>
                        <a:schemeClr val="accent2">
                          <a:lumMod val="50000"/>
                        </a:schemeClr>
                      </a:solidFill>
                      <a:prstDash val="solid"/>
                      <a:round/>
                      <a:headEnd type="none" w="med" len="med"/>
                      <a:tailEnd type="none" w="med" len="med"/>
                    </a:lnT>
                  </a:tcPr>
                </a:tc>
              </a:tr>
              <a:tr h="370840">
                <a:tc>
                  <a:txBody>
                    <a:bodyPr/>
                    <a:lstStyle/>
                    <a:p>
                      <a:pPr marL="0" marR="0" lvl="1" indent="0" defTabSz="914400" eaLnBrk="1" fontAlgn="auto" latinLnBrk="0" hangingPunct="1">
                        <a:lnSpc>
                          <a:spcPct val="100000"/>
                        </a:lnSpc>
                        <a:spcBef>
                          <a:spcPts val="0"/>
                        </a:spcBef>
                        <a:spcAft>
                          <a:spcPts val="0"/>
                        </a:spcAft>
                        <a:buClrTx/>
                        <a:buSzTx/>
                        <a:buFontTx/>
                        <a:buNone/>
                        <a:tabLst/>
                        <a:defRPr/>
                      </a:pPr>
                      <a:r>
                        <a:rPr lang="en-US" sz="2500" dirty="0" smtClean="0"/>
                        <a:t>Cut Costs: Increase Op </a:t>
                      </a:r>
                      <a:r>
                        <a:rPr lang="en-US" sz="2500" baseline="0" dirty="0" smtClean="0"/>
                        <a:t>margin from 13% to 26%</a:t>
                      </a:r>
                      <a:endParaRPr lang="en-US" sz="2500" dirty="0"/>
                    </a:p>
                  </a:txBody>
                  <a:tcPr>
                    <a:lnL w="19050" cap="flat" cmpd="sng" algn="ctr">
                      <a:solidFill>
                        <a:schemeClr val="accent2">
                          <a:lumMod val="50000"/>
                        </a:schemeClr>
                      </a:solidFill>
                      <a:prstDash val="solid"/>
                      <a:round/>
                      <a:headEnd type="none" w="med" len="med"/>
                      <a:tailEnd type="none" w="med" len="med"/>
                    </a:lnL>
                  </a:tcPr>
                </a:tc>
                <a:tc>
                  <a:txBody>
                    <a:bodyPr/>
                    <a:lstStyle/>
                    <a:p>
                      <a:endParaRPr lang="en-US" sz="2500" dirty="0"/>
                    </a:p>
                  </a:txBody>
                  <a:tcPr>
                    <a:lnR w="19050" cap="flat" cmpd="sng" algn="ctr">
                      <a:solidFill>
                        <a:schemeClr val="accent2">
                          <a:lumMod val="50000"/>
                        </a:schemeClr>
                      </a:solidFill>
                      <a:prstDash val="solid"/>
                      <a:round/>
                      <a:headEnd type="none" w="med" len="med"/>
                      <a:tailEnd type="none" w="med" len="med"/>
                    </a:lnR>
                  </a:tcPr>
                </a:tc>
              </a:tr>
              <a:tr h="370840">
                <a:tc>
                  <a:txBody>
                    <a:bodyPr/>
                    <a:lstStyle/>
                    <a:p>
                      <a:pPr marL="457200" marR="0" lvl="2" indent="0" defTabSz="914400" eaLnBrk="1" fontAlgn="auto" latinLnBrk="0" hangingPunct="1">
                        <a:lnSpc>
                          <a:spcPct val="100000"/>
                        </a:lnSpc>
                        <a:spcBef>
                          <a:spcPts val="0"/>
                        </a:spcBef>
                        <a:spcAft>
                          <a:spcPts val="0"/>
                        </a:spcAft>
                        <a:buClrTx/>
                        <a:buSzTx/>
                        <a:buFontTx/>
                        <a:buNone/>
                        <a:tabLst/>
                        <a:defRPr/>
                      </a:pPr>
                      <a:r>
                        <a:rPr lang="en-US" sz="2400" dirty="0" smtClean="0"/>
                        <a:t>Layoff 40% of the work force</a:t>
                      </a:r>
                      <a:endParaRPr lang="en-US" sz="2400" dirty="0"/>
                    </a:p>
                  </a:txBody>
                  <a:tcPr>
                    <a:lnL w="19050" cap="flat" cmpd="sng" algn="ctr">
                      <a:solidFill>
                        <a:schemeClr val="accent2">
                          <a:lumMod val="50000"/>
                        </a:schemeClr>
                      </a:solidFill>
                      <a:prstDash val="solid"/>
                      <a:round/>
                      <a:headEnd type="none" w="med" len="med"/>
                      <a:tailEnd type="none" w="med" len="med"/>
                    </a:lnL>
                  </a:tcPr>
                </a:tc>
                <a:tc>
                  <a:txBody>
                    <a:bodyPr/>
                    <a:lstStyle/>
                    <a:p>
                      <a:endParaRPr lang="en-US" sz="2500" dirty="0"/>
                    </a:p>
                  </a:txBody>
                  <a:tcPr>
                    <a:lnR w="19050" cap="flat" cmpd="sng" algn="ctr">
                      <a:solidFill>
                        <a:schemeClr val="accent2">
                          <a:lumMod val="50000"/>
                        </a:schemeClr>
                      </a:solidFill>
                      <a:prstDash val="solid"/>
                      <a:round/>
                      <a:headEnd type="none" w="med" len="med"/>
                      <a:tailEnd type="none" w="med" len="med"/>
                    </a:lnR>
                  </a:tcPr>
                </a:tc>
              </a:tr>
              <a:tr h="370840">
                <a:tc>
                  <a:txBody>
                    <a:bodyPr/>
                    <a:lstStyle/>
                    <a:p>
                      <a:pPr lvl="1"/>
                      <a:r>
                        <a:rPr lang="en-US" sz="2400" dirty="0" smtClean="0"/>
                        <a:t>6 </a:t>
                      </a:r>
                      <a:r>
                        <a:rPr lang="el-GR" sz="2400" dirty="0" smtClean="0"/>
                        <a:t>Σ</a:t>
                      </a:r>
                      <a:r>
                        <a:rPr lang="en-US" sz="2400" dirty="0" smtClean="0"/>
                        <a:t> programs to improve quality/efficiency</a:t>
                      </a:r>
                      <a:endParaRPr lang="en-US" sz="2400" dirty="0"/>
                    </a:p>
                  </a:txBody>
                  <a:tcPr>
                    <a:lnL w="19050" cap="flat" cmpd="sng" algn="ctr">
                      <a:solidFill>
                        <a:schemeClr val="accent2">
                          <a:lumMod val="50000"/>
                        </a:schemeClr>
                      </a:solidFill>
                      <a:prstDash val="solid"/>
                      <a:round/>
                      <a:headEnd type="none" w="med" len="med"/>
                      <a:tailEnd type="none" w="med" len="med"/>
                    </a:lnL>
                  </a:tcPr>
                </a:tc>
                <a:tc>
                  <a:txBody>
                    <a:bodyPr/>
                    <a:lstStyle/>
                    <a:p>
                      <a:endParaRPr lang="en-US" sz="2500"/>
                    </a:p>
                  </a:txBody>
                  <a:tcPr>
                    <a:lnR w="19050" cap="flat" cmpd="sng" algn="ctr">
                      <a:solidFill>
                        <a:schemeClr val="accent2">
                          <a:lumMod val="50000"/>
                        </a:schemeClr>
                      </a:solidFill>
                      <a:prstDash val="solid"/>
                      <a:round/>
                      <a:headEnd type="none" w="med" len="med"/>
                      <a:tailEnd type="none" w="med" len="med"/>
                    </a:lnR>
                  </a:tcPr>
                </a:tc>
              </a:tr>
              <a:tr h="370840">
                <a:tc>
                  <a:txBody>
                    <a:bodyPr/>
                    <a:lstStyle/>
                    <a:p>
                      <a:pPr lvl="1"/>
                      <a:r>
                        <a:rPr lang="en-US" sz="2400" dirty="0" smtClean="0"/>
                        <a:t>Tight financial controls &amp; cost cutting programs</a:t>
                      </a:r>
                      <a:endParaRPr lang="en-US" sz="2400" dirty="0"/>
                    </a:p>
                  </a:txBody>
                  <a:tcPr>
                    <a:lnL w="19050" cap="flat" cmpd="sng" algn="ctr">
                      <a:solidFill>
                        <a:schemeClr val="accent2">
                          <a:lumMod val="50000"/>
                        </a:schemeClr>
                      </a:solidFill>
                      <a:prstDash val="solid"/>
                      <a:round/>
                      <a:headEnd type="none" w="med" len="med"/>
                      <a:tailEnd type="none" w="med" len="med"/>
                    </a:lnL>
                  </a:tcPr>
                </a:tc>
                <a:tc>
                  <a:txBody>
                    <a:bodyPr/>
                    <a:lstStyle/>
                    <a:p>
                      <a:endParaRPr lang="en-US" sz="2500"/>
                    </a:p>
                  </a:txBody>
                  <a:tcPr>
                    <a:lnR w="19050" cap="flat" cmpd="sng" algn="ctr">
                      <a:solidFill>
                        <a:schemeClr val="accent2">
                          <a:lumMod val="50000"/>
                        </a:schemeClr>
                      </a:solidFill>
                      <a:prstDash val="solid"/>
                      <a:round/>
                      <a:headEnd type="none" w="med" len="med"/>
                      <a:tailEnd type="none" w="med" len="med"/>
                    </a:lnR>
                  </a:tcPr>
                </a:tc>
              </a:tr>
              <a:tr h="370840">
                <a:tc>
                  <a:txBody>
                    <a:bodyPr/>
                    <a:lstStyle/>
                    <a:p>
                      <a:r>
                        <a:rPr lang="en-US" sz="2500" dirty="0" smtClean="0"/>
                        <a:t>Revenue:</a:t>
                      </a:r>
                      <a:r>
                        <a:rPr lang="en-US" sz="2500" baseline="0" dirty="0" smtClean="0"/>
                        <a:t> 60% Growth</a:t>
                      </a:r>
                      <a:endParaRPr lang="en-US" sz="2500" dirty="0"/>
                    </a:p>
                  </a:txBody>
                  <a:tcPr>
                    <a:lnL w="19050" cap="flat" cmpd="sng" algn="ctr">
                      <a:solidFill>
                        <a:schemeClr val="accent2">
                          <a:lumMod val="50000"/>
                        </a:schemeClr>
                      </a:solidFill>
                      <a:prstDash val="solid"/>
                      <a:round/>
                      <a:headEnd type="none" w="med" len="med"/>
                      <a:tailEnd type="none" w="med" len="med"/>
                    </a:lnL>
                  </a:tcPr>
                </a:tc>
                <a:tc>
                  <a:txBody>
                    <a:bodyPr/>
                    <a:lstStyle/>
                    <a:p>
                      <a:endParaRPr lang="en-US" sz="2500"/>
                    </a:p>
                  </a:txBody>
                  <a:tcPr>
                    <a:lnR w="19050" cap="flat" cmpd="sng" algn="ctr">
                      <a:solidFill>
                        <a:schemeClr val="accent2">
                          <a:lumMod val="50000"/>
                        </a:schemeClr>
                      </a:solidFill>
                      <a:prstDash val="solid"/>
                      <a:round/>
                      <a:headEnd type="none" w="med" len="med"/>
                      <a:tailEnd type="none" w="med" len="med"/>
                    </a:lnR>
                  </a:tcPr>
                </a:tc>
              </a:tr>
              <a:tr h="370840">
                <a:tc>
                  <a:txBody>
                    <a:bodyPr/>
                    <a:lstStyle/>
                    <a:p>
                      <a:pPr lvl="1"/>
                      <a:r>
                        <a:rPr lang="en-US" sz="2400" dirty="0" smtClean="0"/>
                        <a:t>Expand into cable &amp; movies</a:t>
                      </a:r>
                      <a:endParaRPr lang="en-US" sz="2400" dirty="0"/>
                    </a:p>
                  </a:txBody>
                  <a:tcPr>
                    <a:lnL w="19050" cap="flat" cmpd="sng" algn="ctr">
                      <a:solidFill>
                        <a:schemeClr val="accent2">
                          <a:lumMod val="50000"/>
                        </a:schemeClr>
                      </a:solidFill>
                      <a:prstDash val="solid"/>
                      <a:round/>
                      <a:headEnd type="none" w="med" len="med"/>
                      <a:tailEnd type="none" w="med" len="med"/>
                    </a:lnL>
                  </a:tcPr>
                </a:tc>
                <a:tc>
                  <a:txBody>
                    <a:bodyPr/>
                    <a:lstStyle/>
                    <a:p>
                      <a:endParaRPr lang="en-US" sz="2500"/>
                    </a:p>
                  </a:txBody>
                  <a:tcPr>
                    <a:lnR w="19050" cap="flat" cmpd="sng" algn="ctr">
                      <a:solidFill>
                        <a:schemeClr val="accent2">
                          <a:lumMod val="50000"/>
                        </a:schemeClr>
                      </a:solidFill>
                      <a:prstDash val="solid"/>
                      <a:round/>
                      <a:headEnd type="none" w="med" len="med"/>
                      <a:tailEnd type="none" w="med" len="med"/>
                    </a:lnR>
                  </a:tcPr>
                </a:tc>
              </a:tr>
              <a:tr h="370840">
                <a:tc>
                  <a:txBody>
                    <a:bodyPr/>
                    <a:lstStyle/>
                    <a:p>
                      <a:pPr lvl="1"/>
                      <a:r>
                        <a:rPr lang="en-US" sz="2400" dirty="0" smtClean="0"/>
                        <a:t>Overseas media markets &amp; cable channels</a:t>
                      </a:r>
                      <a:endParaRPr lang="en-US" sz="2400" dirty="0"/>
                    </a:p>
                  </a:txBody>
                  <a:tcPr>
                    <a:lnL w="19050" cap="flat" cmpd="sng" algn="ctr">
                      <a:solidFill>
                        <a:schemeClr val="accent2">
                          <a:lumMod val="50000"/>
                        </a:schemeClr>
                      </a:solidFill>
                      <a:prstDash val="solid"/>
                      <a:round/>
                      <a:headEnd type="none" w="med" len="med"/>
                      <a:tailEnd type="none" w="med" len="med"/>
                    </a:lnL>
                  </a:tcPr>
                </a:tc>
                <a:tc>
                  <a:txBody>
                    <a:bodyPr/>
                    <a:lstStyle/>
                    <a:p>
                      <a:endParaRPr lang="en-US" sz="2500"/>
                    </a:p>
                  </a:txBody>
                  <a:tcPr>
                    <a:lnR w="19050" cap="flat" cmpd="sng" algn="ctr">
                      <a:solidFill>
                        <a:schemeClr val="accent2">
                          <a:lumMod val="50000"/>
                        </a:schemeClr>
                      </a:solidFill>
                      <a:prstDash val="solid"/>
                      <a:round/>
                      <a:headEnd type="none" w="med" len="med"/>
                      <a:tailEnd type="none" w="med" len="med"/>
                    </a:lnR>
                  </a:tcPr>
                </a:tc>
              </a:tr>
              <a:tr h="370840">
                <a:tc>
                  <a:txBody>
                    <a:bodyPr/>
                    <a:lstStyle/>
                    <a:p>
                      <a:pPr lvl="1"/>
                      <a:r>
                        <a:rPr lang="en-US" sz="2400" dirty="0" smtClean="0"/>
                        <a:t>Syndication of existing content library</a:t>
                      </a:r>
                      <a:endParaRPr lang="en-US" sz="2400" dirty="0"/>
                    </a:p>
                  </a:txBody>
                  <a:tcPr>
                    <a:lnL w="19050" cap="flat" cmpd="sng" algn="ctr">
                      <a:solidFill>
                        <a:schemeClr val="accent2">
                          <a:lumMod val="50000"/>
                        </a:schemeClr>
                      </a:solidFill>
                      <a:prstDash val="solid"/>
                      <a:round/>
                      <a:headEnd type="none" w="med" len="med"/>
                      <a:tailEnd type="none" w="med" len="med"/>
                    </a:lnL>
                    <a:lnB w="19050" cap="flat" cmpd="sng" algn="ctr">
                      <a:solidFill>
                        <a:schemeClr val="accent2">
                          <a:lumMod val="50000"/>
                        </a:schemeClr>
                      </a:solidFill>
                      <a:prstDash val="solid"/>
                      <a:round/>
                      <a:headEnd type="none" w="med" len="med"/>
                      <a:tailEnd type="none" w="med" len="med"/>
                    </a:lnB>
                  </a:tcPr>
                </a:tc>
                <a:tc>
                  <a:txBody>
                    <a:bodyPr/>
                    <a:lstStyle/>
                    <a:p>
                      <a:endParaRPr lang="en-US" sz="2500" dirty="0"/>
                    </a:p>
                  </a:txBody>
                  <a:tcPr>
                    <a:lnR w="19050" cap="flat" cmpd="sng" algn="ctr">
                      <a:solidFill>
                        <a:schemeClr val="accent2">
                          <a:lumMod val="50000"/>
                        </a:schemeClr>
                      </a:solidFill>
                      <a:prstDash val="solid"/>
                      <a:round/>
                      <a:headEnd type="none" w="med" len="med"/>
                      <a:tailEnd type="none" w="med" len="med"/>
                    </a:lnR>
                    <a:lnB w="19050" cap="flat" cmpd="sng" algn="ctr">
                      <a:solidFill>
                        <a:schemeClr val="accent2">
                          <a:lumMod val="50000"/>
                        </a:schemeClr>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213706324"/>
      </p:ext>
    </p:extLst>
  </p:cSld>
  <p:clrMapOvr>
    <a:masterClrMapping/>
  </p:clrMapOvr>
  <p:transition>
    <p:fade thruBlk="1"/>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1295400" y="76200"/>
            <a:ext cx="6553200" cy="533400"/>
          </a:xfrm>
        </p:spPr>
        <p:txBody>
          <a:bodyPr/>
          <a:lstStyle/>
          <a:p>
            <a:pPr>
              <a:lnSpc>
                <a:spcPct val="80000"/>
              </a:lnSpc>
            </a:pPr>
            <a:r>
              <a:rPr lang="en-US" dirty="0" smtClean="0">
                <a:solidFill>
                  <a:srgbClr val="195985"/>
                </a:solidFill>
              </a:rPr>
              <a:t>Case Example: Jack &amp; Me</a:t>
            </a:r>
          </a:p>
        </p:txBody>
      </p:sp>
      <p:pic>
        <p:nvPicPr>
          <p:cNvPr id="251907" name="Picture 3">
            <a:hlinkClick r:id="rId4" action="ppaction://hlinkfile"/>
          </p:cNvPr>
          <p:cNvPicPr>
            <a:picLocks noChangeAspect="1" noChangeArrowheads="1"/>
          </p:cNvPicPr>
          <p:nvPr/>
        </p:nvPicPr>
        <p:blipFill>
          <a:blip r:embed="rId5" cstate="print"/>
          <a:srcRect/>
          <a:stretch>
            <a:fillRect/>
          </a:stretch>
        </p:blipFill>
        <p:spPr bwMode="auto">
          <a:xfrm>
            <a:off x="2546350" y="914400"/>
            <a:ext cx="4083050" cy="3805238"/>
          </a:xfrm>
          <a:prstGeom prst="rect">
            <a:avLst/>
          </a:prstGeom>
          <a:ln>
            <a:noFill/>
          </a:ln>
          <a:effectLst>
            <a:outerShdw blurRad="292100" dist="139700" dir="2700000" algn="tl" rotWithShape="0">
              <a:srgbClr val="333333">
                <a:alpha val="65000"/>
              </a:srgbClr>
            </a:outerShdw>
          </a:effectLst>
        </p:spPr>
      </p:pic>
      <p:pic>
        <p:nvPicPr>
          <p:cNvPr id="251908" name="Picture 4">
            <a:hlinkClick r:id="rId6"/>
          </p:cNvPr>
          <p:cNvPicPr>
            <a:picLocks noChangeAspect="1" noChangeArrowheads="1"/>
          </p:cNvPicPr>
          <p:nvPr/>
        </p:nvPicPr>
        <p:blipFill>
          <a:blip r:embed="rId7" cstate="print"/>
          <a:srcRect t="10204" b="16364"/>
          <a:stretch>
            <a:fillRect/>
          </a:stretch>
        </p:blipFill>
        <p:spPr bwMode="auto">
          <a:xfrm>
            <a:off x="2546350" y="5102225"/>
            <a:ext cx="4087813" cy="688975"/>
          </a:xfrm>
          <a:prstGeom prst="rect">
            <a:avLst/>
          </a:prstGeom>
          <a:ln>
            <a:noFill/>
          </a:ln>
          <a:effectLst>
            <a:outerShdw blurRad="292100" dist="139700" dir="2700000" algn="tl" rotWithShape="0">
              <a:srgbClr val="333333">
                <a:alpha val="65000"/>
              </a:srgbClr>
            </a:outerShdw>
          </a:effectLst>
        </p:spPr>
      </p:pic>
      <p:pic>
        <p:nvPicPr>
          <p:cNvPr id="11269" name="Picture 5">
            <a:hlinkClick r:id="rId8"/>
          </p:cNvPr>
          <p:cNvPicPr>
            <a:picLocks noChangeAspect="1" noChangeArrowheads="1"/>
          </p:cNvPicPr>
          <p:nvPr/>
        </p:nvPicPr>
        <p:blipFill>
          <a:blip r:embed="rId9" cstate="print"/>
          <a:srcRect/>
          <a:stretch>
            <a:fillRect/>
          </a:stretch>
        </p:blipFill>
        <p:spPr bwMode="auto">
          <a:xfrm>
            <a:off x="7848600" y="5257800"/>
            <a:ext cx="1047750" cy="847725"/>
          </a:xfrm>
          <a:prstGeom prst="rect">
            <a:avLst/>
          </a:prstGeom>
          <a:ln>
            <a:noFill/>
          </a:ln>
          <a:effectLst>
            <a:outerShdw blurRad="292100" dist="139700" dir="2700000" algn="tl" rotWithShape="0">
              <a:srgbClr val="333333">
                <a:alpha val="65000"/>
              </a:srgbClr>
            </a:outerShdw>
          </a:effectLst>
        </p:spPr>
      </p:pic>
      <p:pic>
        <p:nvPicPr>
          <p:cNvPr id="6" name="LettermanGE-NBC.wmv">
            <a:hlinkClick r:id="" action="ppaction://media"/>
          </p:cNvPr>
          <p:cNvPicPr>
            <a:picLocks noRot="1" noChangeAspect="1"/>
          </p:cNvPicPr>
          <p:nvPr>
            <a:videoFile r:link="rId1"/>
          </p:nvPr>
        </p:nvPicPr>
        <p:blipFill>
          <a:blip r:embed="rId10" cstate="print"/>
          <a:stretch>
            <a:fillRect/>
          </a:stretch>
        </p:blipFill>
        <p:spPr>
          <a:xfrm>
            <a:off x="101600" y="5334000"/>
            <a:ext cx="1041400" cy="78105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16927435"/>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afterEffect">
                                  <p:stCondLst>
                                    <p:cond delay="0"/>
                                  </p:stCondLst>
                                  <p:childTnLst>
                                    <p:set>
                                      <p:cBhvr>
                                        <p:cTn id="6" dur="1" fill="hold">
                                          <p:stCondLst>
                                            <p:cond delay="0"/>
                                          </p:stCondLst>
                                        </p:cTn>
                                        <p:tgtEl>
                                          <p:spTgt spid="251907"/>
                                        </p:tgtEl>
                                        <p:attrNameLst>
                                          <p:attrName>style.visibility</p:attrName>
                                        </p:attrNameLst>
                                      </p:cBhvr>
                                      <p:to>
                                        <p:strVal val="visible"/>
                                      </p:to>
                                    </p:set>
                                    <p:animEffect transition="in" filter="box(out)">
                                      <p:cBhvr>
                                        <p:cTn id="7" dur="500"/>
                                        <p:tgtEl>
                                          <p:spTgt spid="251907"/>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251908"/>
                                        </p:tgtEl>
                                        <p:attrNameLst>
                                          <p:attrName>style.visibility</p:attrName>
                                        </p:attrNameLst>
                                      </p:cBhvr>
                                      <p:to>
                                        <p:strVal val="visible"/>
                                      </p:to>
                                    </p:set>
                                    <p:animEffect transition="in" filter="dissolve">
                                      <p:cBhvr>
                                        <p:cTn id="11" dur="500"/>
                                        <p:tgtEl>
                                          <p:spTgt spid="25190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2" restart="whenNotActive" fill="hold" evtFilter="cancelBubble" nodeType="interactiveSeq">
                <p:stCondLst>
                  <p:cond evt="onClick" delay="0">
                    <p:tgtEl>
                      <p:spTgt spid="6"/>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6"/>
                                        </p:tgtEl>
                                      </p:cBhvr>
                                    </p:cmd>
                                  </p:childTnLst>
                                </p:cTn>
                              </p:par>
                            </p:childTnLst>
                          </p:cTn>
                        </p:par>
                      </p:childTnLst>
                    </p:cTn>
                  </p:par>
                </p:childTnLst>
              </p:cTn>
              <p:nextCondLst>
                <p:cond evt="onClick" delay="0">
                  <p:tgtEl>
                    <p:spTgt spid="6"/>
                  </p:tgtEl>
                </p:cond>
              </p:nextCondLst>
            </p:seq>
            <p:video fullScrn="1">
              <p:cMediaNode vol="100000">
                <p:cTn id="17" fill="hold" display="0">
                  <p:stCondLst>
                    <p:cond delay="indefinite"/>
                  </p:stCondLst>
                  <p:endCondLst>
                    <p:cond evt="onNext" delay="0">
                      <p:tgtEl>
                        <p:sldTgt/>
                      </p:tgtEl>
                    </p:cond>
                    <p:cond evt="onPrev" delay="0">
                      <p:tgtEl>
                        <p:sldTgt/>
                      </p:tgtEl>
                    </p:cond>
                  </p:endCondLst>
                </p:cTn>
                <p:tgtEl>
                  <p:spTgt spid="6"/>
                </p:tgtEl>
              </p:cMediaNode>
            </p:vide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49506" name="Picture 2" descr="AN00341_"/>
          <p:cNvPicPr>
            <a:picLocks noChangeAspect="1" noChangeArrowheads="1"/>
          </p:cNvPicPr>
          <p:nvPr/>
        </p:nvPicPr>
        <p:blipFill>
          <a:blip r:embed="rId4" cstate="email"/>
          <a:srcRect/>
          <a:stretch>
            <a:fillRect/>
          </a:stretch>
        </p:blipFill>
        <p:spPr bwMode="auto">
          <a:xfrm>
            <a:off x="5715000" y="4699575"/>
            <a:ext cx="1919288" cy="1293813"/>
          </a:xfrm>
          <a:prstGeom prst="rect">
            <a:avLst/>
          </a:prstGeom>
          <a:noFill/>
          <a:ln w="9525">
            <a:noFill/>
            <a:miter lim="800000"/>
            <a:headEnd/>
            <a:tailEnd/>
          </a:ln>
        </p:spPr>
      </p:pic>
      <p:graphicFrame>
        <p:nvGraphicFramePr>
          <p:cNvPr id="149507" name="Object 3"/>
          <p:cNvGraphicFramePr>
            <a:graphicFrameLocks/>
          </p:cNvGraphicFramePr>
          <p:nvPr/>
        </p:nvGraphicFramePr>
        <p:xfrm>
          <a:off x="1876425" y="1378525"/>
          <a:ext cx="1600200" cy="1568450"/>
        </p:xfrm>
        <a:graphic>
          <a:graphicData uri="http://schemas.openxmlformats.org/presentationml/2006/ole">
            <mc:AlternateContent xmlns:mc="http://schemas.openxmlformats.org/markup-compatibility/2006">
              <mc:Choice xmlns:v="urn:schemas-microsoft-com:vml" Requires="v">
                <p:oleObj spid="_x0000_s307250" name="Clip" r:id="rId5" imgW="3409920" imgH="3468960" progId="">
                  <p:embed/>
                </p:oleObj>
              </mc:Choice>
              <mc:Fallback>
                <p:oleObj name="Clip" r:id="rId5" imgW="3409920" imgH="3468960" progId="">
                  <p:embed/>
                  <p:pic>
                    <p:nvPicPr>
                      <p:cNvPr id="0" name=""/>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76425" y="1378525"/>
                        <a:ext cx="1600200"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2"/>
                            </a:solidFill>
                            <a:miter lim="800000"/>
                            <a:headEnd/>
                            <a:tailEnd/>
                          </a14:hiddenLine>
                        </a:ext>
                      </a:extLst>
                    </p:spPr>
                  </p:pic>
                </p:oleObj>
              </mc:Fallback>
            </mc:AlternateContent>
          </a:graphicData>
        </a:graphic>
      </p:graphicFrame>
      <p:graphicFrame>
        <p:nvGraphicFramePr>
          <p:cNvPr id="149508" name="Object 4"/>
          <p:cNvGraphicFramePr>
            <a:graphicFrameLocks/>
          </p:cNvGraphicFramePr>
          <p:nvPr/>
        </p:nvGraphicFramePr>
        <p:xfrm>
          <a:off x="1876425" y="2902525"/>
          <a:ext cx="1600200" cy="1568450"/>
        </p:xfrm>
        <a:graphic>
          <a:graphicData uri="http://schemas.openxmlformats.org/presentationml/2006/ole">
            <mc:AlternateContent xmlns:mc="http://schemas.openxmlformats.org/markup-compatibility/2006">
              <mc:Choice xmlns:v="urn:schemas-microsoft-com:vml" Requires="v">
                <p:oleObj spid="_x0000_s307251" name="Clip" r:id="rId7" imgW="3409920" imgH="3468960" progId="">
                  <p:embed/>
                </p:oleObj>
              </mc:Choice>
              <mc:Fallback>
                <p:oleObj name="Clip" r:id="rId7" imgW="3409920" imgH="3468960" progId="">
                  <p:embed/>
                  <p:pic>
                    <p:nvPicPr>
                      <p:cNvPr id="0" name=""/>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76425" y="2902525"/>
                        <a:ext cx="1600200"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2"/>
                            </a:solidFill>
                            <a:miter lim="800000"/>
                            <a:headEnd/>
                            <a:tailEnd/>
                          </a14:hiddenLine>
                        </a:ext>
                      </a:extLst>
                    </p:spPr>
                  </p:pic>
                </p:oleObj>
              </mc:Fallback>
            </mc:AlternateContent>
          </a:graphicData>
        </a:graphic>
      </p:graphicFrame>
      <p:graphicFrame>
        <p:nvGraphicFramePr>
          <p:cNvPr id="149509" name="Object 5"/>
          <p:cNvGraphicFramePr>
            <a:graphicFrameLocks/>
          </p:cNvGraphicFramePr>
          <p:nvPr/>
        </p:nvGraphicFramePr>
        <p:xfrm>
          <a:off x="3857625" y="1378525"/>
          <a:ext cx="1600200" cy="1568450"/>
        </p:xfrm>
        <a:graphic>
          <a:graphicData uri="http://schemas.openxmlformats.org/presentationml/2006/ole">
            <mc:AlternateContent xmlns:mc="http://schemas.openxmlformats.org/markup-compatibility/2006">
              <mc:Choice xmlns:v="urn:schemas-microsoft-com:vml" Requires="v">
                <p:oleObj spid="_x0000_s307252" name="Clip" r:id="rId8" imgW="3409920" imgH="3468960" progId="">
                  <p:embed/>
                </p:oleObj>
              </mc:Choice>
              <mc:Fallback>
                <p:oleObj name="Clip" r:id="rId8" imgW="3409920" imgH="3468960" progId="">
                  <p:embed/>
                  <p:pic>
                    <p:nvPicPr>
                      <p:cNvPr id="0" name=""/>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57625" y="1378525"/>
                        <a:ext cx="1600200"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2"/>
                            </a:solidFill>
                            <a:miter lim="800000"/>
                            <a:headEnd/>
                            <a:tailEnd/>
                          </a14:hiddenLine>
                        </a:ext>
                      </a:extLst>
                    </p:spPr>
                  </p:pic>
                </p:oleObj>
              </mc:Fallback>
            </mc:AlternateContent>
          </a:graphicData>
        </a:graphic>
      </p:graphicFrame>
      <p:pic>
        <p:nvPicPr>
          <p:cNvPr id="149510" name="Picture 6" descr="AN00341_"/>
          <p:cNvPicPr>
            <a:picLocks noChangeAspect="1" noChangeArrowheads="1"/>
          </p:cNvPicPr>
          <p:nvPr/>
        </p:nvPicPr>
        <p:blipFill>
          <a:blip r:embed="rId4" cstate="email"/>
          <a:srcRect/>
          <a:stretch>
            <a:fillRect/>
          </a:stretch>
        </p:blipFill>
        <p:spPr bwMode="auto">
          <a:xfrm>
            <a:off x="3781425" y="4701163"/>
            <a:ext cx="1919288" cy="1293812"/>
          </a:xfrm>
          <a:prstGeom prst="rect">
            <a:avLst/>
          </a:prstGeom>
          <a:noFill/>
          <a:ln w="9525">
            <a:noFill/>
            <a:miter lim="800000"/>
            <a:headEnd/>
            <a:tailEnd/>
          </a:ln>
        </p:spPr>
      </p:pic>
      <p:sp>
        <p:nvSpPr>
          <p:cNvPr id="82951" name="Rectangle 7"/>
          <p:cNvSpPr>
            <a:spLocks noGrp="1" noChangeArrowheads="1"/>
          </p:cNvSpPr>
          <p:nvPr>
            <p:ph type="title" idx="4294967295"/>
          </p:nvPr>
        </p:nvSpPr>
        <p:spPr>
          <a:xfrm>
            <a:off x="1447800" y="76200"/>
            <a:ext cx="6172200" cy="533400"/>
          </a:xfrm>
        </p:spPr>
        <p:txBody>
          <a:bodyPr lIns="45720" rIns="45720">
            <a:normAutofit fontScale="90000"/>
          </a:bodyPr>
          <a:lstStyle/>
          <a:p>
            <a:pPr>
              <a:lnSpc>
                <a:spcPct val="70000"/>
              </a:lnSpc>
            </a:pPr>
            <a:r>
              <a:rPr lang="en-US" sz="4900" dirty="0" smtClean="0">
                <a:effectLst>
                  <a:outerShdw blurRad="38100" dist="38100" dir="2700000" algn="tl">
                    <a:srgbClr val="000000">
                      <a:alpha val="43137"/>
                    </a:srgbClr>
                  </a:outerShdw>
                </a:effectLst>
              </a:rPr>
              <a:t>Tools That Don’t Work 2: </a:t>
            </a:r>
            <a:r>
              <a:rPr lang="en-US" sz="4000" dirty="0" smtClean="0"/>
              <a:t>McKinsey/GE Matrix</a:t>
            </a:r>
            <a:endParaRPr lang="en-US" sz="2700" dirty="0" smtClean="0"/>
          </a:p>
        </p:txBody>
      </p:sp>
      <p:graphicFrame>
        <p:nvGraphicFramePr>
          <p:cNvPr id="149512" name="Object 8"/>
          <p:cNvGraphicFramePr>
            <a:graphicFrameLocks noChangeAspect="1"/>
          </p:cNvGraphicFramePr>
          <p:nvPr/>
        </p:nvGraphicFramePr>
        <p:xfrm>
          <a:off x="1724025" y="4495800"/>
          <a:ext cx="1752600" cy="1504950"/>
        </p:xfrm>
        <a:graphic>
          <a:graphicData uri="http://schemas.openxmlformats.org/presentationml/2006/ole">
            <mc:AlternateContent xmlns:mc="http://schemas.openxmlformats.org/markup-compatibility/2006">
              <mc:Choice xmlns:v="urn:schemas-microsoft-com:vml" Requires="v">
                <p:oleObj spid="_x0000_s307253" name="Clip" r:id="rId9" imgW="4587840" imgH="3938040" progId="">
                  <p:embed/>
                </p:oleObj>
              </mc:Choice>
              <mc:Fallback>
                <p:oleObj name="Clip" r:id="rId9" imgW="4587840" imgH="3938040" progId="">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724025" y="4495800"/>
                        <a:ext cx="1752600" cy="150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2"/>
                            </a:solidFill>
                            <a:miter lim="800000"/>
                            <a:headEnd/>
                            <a:tailEnd/>
                          </a14:hiddenLine>
                        </a:ext>
                      </a:extLst>
                    </p:spPr>
                  </p:pic>
                </p:oleObj>
              </mc:Fallback>
            </mc:AlternateContent>
          </a:graphicData>
        </a:graphic>
      </p:graphicFrame>
      <p:sp>
        <p:nvSpPr>
          <p:cNvPr id="149513" name="Text Box 9"/>
          <p:cNvSpPr txBox="1">
            <a:spLocks noChangeArrowheads="1"/>
          </p:cNvSpPr>
          <p:nvPr/>
        </p:nvSpPr>
        <p:spPr bwMode="auto">
          <a:xfrm>
            <a:off x="3933825" y="3327975"/>
            <a:ext cx="1447800" cy="914400"/>
          </a:xfrm>
          <a:prstGeom prst="rect">
            <a:avLst/>
          </a:prstGeom>
          <a:noFill/>
          <a:ln w="22225">
            <a:noFill/>
            <a:miter lim="800000"/>
            <a:headEnd/>
            <a:tailEnd/>
          </a:ln>
        </p:spPr>
        <p:txBody>
          <a:bodyPr>
            <a:spAutoFit/>
          </a:bodyPr>
          <a:lstStyle/>
          <a:p>
            <a:pPr>
              <a:spcBef>
                <a:spcPct val="50000"/>
              </a:spcBef>
            </a:pPr>
            <a:r>
              <a:rPr lang="en-US" sz="5400" b="1" i="0">
                <a:solidFill>
                  <a:schemeClr val="tx2"/>
                </a:solidFill>
                <a:latin typeface="Curlz MT" pitchFamily="82" charset="0"/>
              </a:rPr>
              <a:t>Z</a:t>
            </a:r>
            <a:r>
              <a:rPr lang="en-US" sz="4400" b="1" i="0">
                <a:solidFill>
                  <a:schemeClr val="tx2"/>
                </a:solidFill>
                <a:latin typeface="Curlz MT" pitchFamily="82" charset="0"/>
              </a:rPr>
              <a:t>Z</a:t>
            </a:r>
            <a:r>
              <a:rPr lang="en-US" sz="4000" b="1" i="0">
                <a:solidFill>
                  <a:schemeClr val="tx2"/>
                </a:solidFill>
                <a:latin typeface="Curlz MT" pitchFamily="82" charset="0"/>
              </a:rPr>
              <a:t>Z</a:t>
            </a:r>
            <a:endParaRPr lang="en-US" sz="5400" b="1" i="0">
              <a:solidFill>
                <a:schemeClr val="tx2"/>
              </a:solidFill>
              <a:latin typeface="Curlz MT" pitchFamily="82" charset="0"/>
            </a:endParaRPr>
          </a:p>
        </p:txBody>
      </p:sp>
      <p:sp>
        <p:nvSpPr>
          <p:cNvPr id="149514" name="Text Box 10"/>
          <p:cNvSpPr txBox="1">
            <a:spLocks noChangeArrowheads="1"/>
          </p:cNvSpPr>
          <p:nvPr/>
        </p:nvSpPr>
        <p:spPr bwMode="auto">
          <a:xfrm rot="-5400000">
            <a:off x="-1193513" y="3454688"/>
            <a:ext cx="5105401" cy="584775"/>
          </a:xfrm>
          <a:prstGeom prst="rect">
            <a:avLst/>
          </a:prstGeom>
          <a:noFill/>
          <a:ln w="22225">
            <a:noFill/>
            <a:miter lim="800000"/>
            <a:headEnd/>
            <a:tailEnd/>
          </a:ln>
        </p:spPr>
        <p:txBody>
          <a:bodyPr wrap="square">
            <a:spAutoFit/>
          </a:bodyPr>
          <a:lstStyle/>
          <a:p>
            <a:pPr algn="ctr">
              <a:spcBef>
                <a:spcPct val="50000"/>
              </a:spcBef>
            </a:pPr>
            <a:r>
              <a:rPr lang="en-US" sz="3200" b="1" i="0" dirty="0">
                <a:solidFill>
                  <a:srgbClr val="093757"/>
                </a:solidFill>
                <a:latin typeface="+mn-lt"/>
              </a:rPr>
              <a:t>Industry Attractiveness</a:t>
            </a:r>
          </a:p>
        </p:txBody>
      </p:sp>
      <p:sp>
        <p:nvSpPr>
          <p:cNvPr id="149515" name="Text Box 11"/>
          <p:cNvSpPr txBox="1">
            <a:spLocks noChangeArrowheads="1"/>
          </p:cNvSpPr>
          <p:nvPr/>
        </p:nvSpPr>
        <p:spPr bwMode="auto">
          <a:xfrm>
            <a:off x="1714500" y="914400"/>
            <a:ext cx="6057900" cy="584775"/>
          </a:xfrm>
          <a:prstGeom prst="rect">
            <a:avLst/>
          </a:prstGeom>
          <a:noFill/>
          <a:ln w="22225">
            <a:noFill/>
            <a:miter lim="800000"/>
            <a:headEnd/>
            <a:tailEnd/>
          </a:ln>
        </p:spPr>
        <p:txBody>
          <a:bodyPr wrap="square">
            <a:spAutoFit/>
          </a:bodyPr>
          <a:lstStyle/>
          <a:p>
            <a:pPr algn="ctr">
              <a:spcBef>
                <a:spcPct val="50000"/>
              </a:spcBef>
            </a:pPr>
            <a:r>
              <a:rPr lang="en-US" sz="3200" b="1" i="0" dirty="0">
                <a:solidFill>
                  <a:srgbClr val="093757"/>
                </a:solidFill>
                <a:latin typeface="+mn-lt"/>
              </a:rPr>
              <a:t>Competitive Position</a:t>
            </a:r>
          </a:p>
        </p:txBody>
      </p:sp>
      <p:pic>
        <p:nvPicPr>
          <p:cNvPr id="149516" name="Picture 12" descr="bd00028_"/>
          <p:cNvPicPr>
            <a:picLocks noChangeAspect="1" noChangeArrowheads="1"/>
          </p:cNvPicPr>
          <p:nvPr/>
        </p:nvPicPr>
        <p:blipFill>
          <a:blip r:embed="rId11" cstate="email"/>
          <a:srcRect/>
          <a:stretch>
            <a:fillRect/>
          </a:stretch>
        </p:blipFill>
        <p:spPr bwMode="auto">
          <a:xfrm>
            <a:off x="5967413" y="1499175"/>
            <a:ext cx="1319212" cy="1292225"/>
          </a:xfrm>
          <a:prstGeom prst="rect">
            <a:avLst/>
          </a:prstGeom>
          <a:noFill/>
          <a:ln w="9525">
            <a:noFill/>
            <a:miter lim="800000"/>
            <a:headEnd/>
            <a:tailEnd/>
          </a:ln>
        </p:spPr>
      </p:pic>
      <p:pic>
        <p:nvPicPr>
          <p:cNvPr id="149520" name="Picture 16" descr="Strategy Leader">
            <a:hlinkClick r:id="rId12"/>
          </p:cNvPr>
          <p:cNvPicPr>
            <a:picLocks noChangeAspect="1" noChangeArrowheads="1"/>
          </p:cNvPicPr>
          <p:nvPr/>
        </p:nvPicPr>
        <p:blipFill>
          <a:blip r:embed="rId13" cstate="email"/>
          <a:srcRect/>
          <a:stretch>
            <a:fillRect/>
          </a:stretch>
        </p:blipFill>
        <p:spPr bwMode="auto">
          <a:xfrm>
            <a:off x="0" y="6131052"/>
            <a:ext cx="1676400" cy="257048"/>
          </a:xfrm>
          <a:prstGeom prst="rect">
            <a:avLst/>
          </a:prstGeom>
          <a:noFill/>
          <a:ln w="9525">
            <a:noFill/>
            <a:miter lim="800000"/>
            <a:headEnd/>
            <a:tailEnd/>
          </a:ln>
        </p:spPr>
      </p:pic>
      <p:graphicFrame>
        <p:nvGraphicFramePr>
          <p:cNvPr id="149556" name="Group 52"/>
          <p:cNvGraphicFramePr>
            <a:graphicFrameLocks noGrp="1"/>
          </p:cNvGraphicFramePr>
          <p:nvPr/>
        </p:nvGraphicFramePr>
        <p:xfrm>
          <a:off x="1676400" y="1392936"/>
          <a:ext cx="6096000" cy="4626864"/>
        </p:xfrm>
        <a:graphic>
          <a:graphicData uri="http://schemas.openxmlformats.org/drawingml/2006/table">
            <a:tbl>
              <a:tblPr/>
              <a:tblGrid>
                <a:gridCol w="2032000"/>
                <a:gridCol w="2032000"/>
                <a:gridCol w="2032000"/>
              </a:tblGrid>
              <a:tr h="1354138">
                <a:tc>
                  <a:txBody>
                    <a:bodyPr/>
                    <a:lstStyle/>
                    <a:p>
                      <a:pPr marL="0" marR="0" lvl="0" indent="0" algn="l" defTabSz="914400" rtl="0" eaLnBrk="0" fontAlgn="base" latinLnBrk="0" hangingPunct="0">
                        <a:lnSpc>
                          <a:spcPct val="80000"/>
                        </a:lnSpc>
                        <a:spcBef>
                          <a:spcPct val="50000"/>
                        </a:spcBef>
                        <a:spcAft>
                          <a:spcPct val="0"/>
                        </a:spcAft>
                        <a:buClrTx/>
                        <a:buSzTx/>
                        <a:buFontTx/>
                        <a:buNone/>
                        <a:tabLst/>
                      </a:pPr>
                      <a:endParaRPr kumimoji="0" lang="en-US" sz="2800" b="0" i="0" u="none" strike="noStrike" cap="none" normalizeH="0" baseline="0" dirty="0" smtClean="0">
                        <a:ln>
                          <a:noFill/>
                        </a:ln>
                        <a:solidFill>
                          <a:schemeClr val="tx1"/>
                        </a:solidFill>
                        <a:effectLst/>
                        <a:latin typeface="Arial Narrow" pitchFamily="34" charset="0"/>
                      </a:endParaRPr>
                    </a:p>
                    <a:p>
                      <a:pPr marL="0" marR="0" lvl="0" indent="0" algn="l" defTabSz="914400" rtl="0" eaLnBrk="0" fontAlgn="base" latinLnBrk="0" hangingPunct="0">
                        <a:lnSpc>
                          <a:spcPct val="80000"/>
                        </a:lnSpc>
                        <a:spcBef>
                          <a:spcPct val="50000"/>
                        </a:spcBef>
                        <a:spcAft>
                          <a:spcPct val="0"/>
                        </a:spcAft>
                        <a:buClrTx/>
                        <a:buSzTx/>
                        <a:buFontTx/>
                        <a:buNone/>
                        <a:tabLst/>
                      </a:pPr>
                      <a:endParaRPr kumimoji="0" lang="en-US" sz="2800" b="0" i="0" u="none" strike="noStrike" cap="none" normalizeH="0" baseline="0" dirty="0" smtClean="0">
                        <a:ln>
                          <a:noFill/>
                        </a:ln>
                        <a:solidFill>
                          <a:schemeClr val="tx1"/>
                        </a:solidFill>
                        <a:effectLst/>
                        <a:latin typeface="Arial Narrow" pitchFamily="34" charset="0"/>
                      </a:endParaRPr>
                    </a:p>
                    <a:p>
                      <a:pPr marL="0" marR="0" lvl="0" indent="0" algn="l" defTabSz="914400" rtl="0" eaLnBrk="0" fontAlgn="base" latinLnBrk="0" hangingPunct="0">
                        <a:lnSpc>
                          <a:spcPct val="80000"/>
                        </a:lnSpc>
                        <a:spcBef>
                          <a:spcPct val="50000"/>
                        </a:spcBef>
                        <a:spcAft>
                          <a:spcPct val="0"/>
                        </a:spcAft>
                        <a:buClrTx/>
                        <a:buSzTx/>
                        <a:buFontTx/>
                        <a:buNone/>
                        <a:tabLst/>
                      </a:pPr>
                      <a:endParaRPr kumimoji="0" lang="en-US" sz="2800" b="0" i="0" u="none" strike="noStrike" cap="none" normalizeH="0" baseline="0" dirty="0" smtClean="0">
                        <a:ln>
                          <a:noFill/>
                        </a:ln>
                        <a:solidFill>
                          <a:schemeClr val="tx1"/>
                        </a:solidFill>
                        <a:effectLst/>
                        <a:latin typeface="Arial Narrow" pitchFamily="34" charset="0"/>
                      </a:endParaRPr>
                    </a:p>
                  </a:txBody>
                  <a:tcPr horzOverflow="overflow">
                    <a:lnL w="38100" cap="flat" cmpd="sng" algn="ctr">
                      <a:solidFill>
                        <a:srgbClr val="093757"/>
                      </a:solidFill>
                      <a:prstDash val="solid"/>
                      <a:round/>
                      <a:headEnd type="none" w="med" len="med"/>
                      <a:tailEnd type="none" w="med" len="med"/>
                    </a:lnL>
                    <a:lnR w="38100" cap="flat" cmpd="sng" algn="ctr">
                      <a:solidFill>
                        <a:srgbClr val="093757"/>
                      </a:solidFill>
                      <a:prstDash val="solid"/>
                      <a:round/>
                      <a:headEnd type="none" w="med" len="med"/>
                      <a:tailEnd type="none" w="med" len="med"/>
                    </a:lnR>
                    <a:lnT w="38100" cap="flat" cmpd="sng" algn="ctr">
                      <a:solidFill>
                        <a:srgbClr val="093757"/>
                      </a:solidFill>
                      <a:prstDash val="solid"/>
                      <a:round/>
                      <a:headEnd type="none" w="med" len="med"/>
                      <a:tailEnd type="none" w="med" len="med"/>
                    </a:lnT>
                    <a:lnB w="38100" cap="flat" cmpd="sng" algn="ctr">
                      <a:solidFill>
                        <a:srgbClr val="093757"/>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80000"/>
                        </a:lnSpc>
                        <a:spcBef>
                          <a:spcPct val="5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Narrow" pitchFamily="34" charset="0"/>
                      </a:endParaRPr>
                    </a:p>
                  </a:txBody>
                  <a:tcPr horzOverflow="overflow">
                    <a:lnL w="38100" cap="flat" cmpd="sng" algn="ctr">
                      <a:solidFill>
                        <a:srgbClr val="093757"/>
                      </a:solidFill>
                      <a:prstDash val="solid"/>
                      <a:round/>
                      <a:headEnd type="none" w="med" len="med"/>
                      <a:tailEnd type="none" w="med" len="med"/>
                    </a:lnL>
                    <a:lnR w="38100" cap="flat" cmpd="sng" algn="ctr">
                      <a:solidFill>
                        <a:srgbClr val="093757"/>
                      </a:solidFill>
                      <a:prstDash val="solid"/>
                      <a:round/>
                      <a:headEnd type="none" w="med" len="med"/>
                      <a:tailEnd type="none" w="med" len="med"/>
                    </a:lnR>
                    <a:lnT w="38100" cap="flat" cmpd="sng" algn="ctr">
                      <a:solidFill>
                        <a:srgbClr val="093757"/>
                      </a:solidFill>
                      <a:prstDash val="solid"/>
                      <a:round/>
                      <a:headEnd type="none" w="med" len="med"/>
                      <a:tailEnd type="none" w="med" len="med"/>
                    </a:lnT>
                    <a:lnB w="38100" cap="flat" cmpd="sng" algn="ctr">
                      <a:solidFill>
                        <a:srgbClr val="093757"/>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80000"/>
                        </a:lnSpc>
                        <a:spcBef>
                          <a:spcPct val="50000"/>
                        </a:spcBef>
                        <a:spcAft>
                          <a:spcPct val="0"/>
                        </a:spcAft>
                        <a:buClrTx/>
                        <a:buSzTx/>
                        <a:buFontTx/>
                        <a:buNone/>
                        <a:tabLst/>
                      </a:pPr>
                      <a:endParaRPr kumimoji="0" lang="en-US" sz="2800" b="0" i="0" u="none" strike="noStrike" cap="none" normalizeH="0" baseline="0" dirty="0" smtClean="0">
                        <a:ln>
                          <a:noFill/>
                        </a:ln>
                        <a:solidFill>
                          <a:schemeClr val="tx1"/>
                        </a:solidFill>
                        <a:effectLst/>
                        <a:latin typeface="Arial Narrow" pitchFamily="34" charset="0"/>
                      </a:endParaRPr>
                    </a:p>
                  </a:txBody>
                  <a:tcPr horzOverflow="overflow">
                    <a:lnL w="38100" cap="flat" cmpd="sng" algn="ctr">
                      <a:solidFill>
                        <a:srgbClr val="093757"/>
                      </a:solidFill>
                      <a:prstDash val="solid"/>
                      <a:round/>
                      <a:headEnd type="none" w="med" len="med"/>
                      <a:tailEnd type="none" w="med" len="med"/>
                    </a:lnL>
                    <a:lnR w="38100" cap="flat" cmpd="sng" algn="ctr">
                      <a:solidFill>
                        <a:srgbClr val="093757"/>
                      </a:solidFill>
                      <a:prstDash val="solid"/>
                      <a:round/>
                      <a:headEnd type="none" w="med" len="med"/>
                      <a:tailEnd type="none" w="med" len="med"/>
                    </a:lnR>
                    <a:lnT w="38100" cap="flat" cmpd="sng" algn="ctr">
                      <a:solidFill>
                        <a:srgbClr val="093757"/>
                      </a:solidFill>
                      <a:prstDash val="solid"/>
                      <a:round/>
                      <a:headEnd type="none" w="med" len="med"/>
                      <a:tailEnd type="none" w="med" len="med"/>
                    </a:lnT>
                    <a:lnB w="38100" cap="flat" cmpd="sng" algn="ctr">
                      <a:solidFill>
                        <a:srgbClr val="093757"/>
                      </a:solidFill>
                      <a:prstDash val="solid"/>
                      <a:round/>
                      <a:headEnd type="none" w="med" len="med"/>
                      <a:tailEnd type="none" w="med" len="med"/>
                    </a:lnB>
                    <a:lnTlToBr>
                      <a:noFill/>
                    </a:lnTlToBr>
                    <a:lnBlToTr>
                      <a:noFill/>
                    </a:lnBlToTr>
                    <a:noFill/>
                  </a:tcPr>
                </a:tc>
              </a:tr>
              <a:tr h="1355725">
                <a:tc>
                  <a:txBody>
                    <a:bodyPr/>
                    <a:lstStyle/>
                    <a:p>
                      <a:pPr marL="0" marR="0" lvl="0" indent="0" algn="l" defTabSz="914400" rtl="0" eaLnBrk="0" fontAlgn="base" latinLnBrk="0" hangingPunct="0">
                        <a:lnSpc>
                          <a:spcPct val="80000"/>
                        </a:lnSpc>
                        <a:spcBef>
                          <a:spcPct val="50000"/>
                        </a:spcBef>
                        <a:spcAft>
                          <a:spcPct val="0"/>
                        </a:spcAft>
                        <a:buClrTx/>
                        <a:buSzTx/>
                        <a:buFontTx/>
                        <a:buNone/>
                        <a:tabLst/>
                      </a:pPr>
                      <a:endParaRPr kumimoji="0" lang="en-US" sz="2800" b="0" i="0" u="none" strike="noStrike" cap="none" normalizeH="0" baseline="0" dirty="0" smtClean="0">
                        <a:ln>
                          <a:noFill/>
                        </a:ln>
                        <a:solidFill>
                          <a:schemeClr val="tx1"/>
                        </a:solidFill>
                        <a:effectLst/>
                        <a:latin typeface="Arial Narrow" pitchFamily="34" charset="0"/>
                      </a:endParaRPr>
                    </a:p>
                    <a:p>
                      <a:pPr marL="0" marR="0" lvl="0" indent="0" algn="l" defTabSz="914400" rtl="0" eaLnBrk="0" fontAlgn="base" latinLnBrk="0" hangingPunct="0">
                        <a:lnSpc>
                          <a:spcPct val="80000"/>
                        </a:lnSpc>
                        <a:spcBef>
                          <a:spcPct val="50000"/>
                        </a:spcBef>
                        <a:spcAft>
                          <a:spcPct val="0"/>
                        </a:spcAft>
                        <a:buClrTx/>
                        <a:buSzTx/>
                        <a:buFontTx/>
                        <a:buNone/>
                        <a:tabLst/>
                      </a:pPr>
                      <a:endParaRPr kumimoji="0" lang="en-US" sz="2800" b="0" i="0" u="none" strike="noStrike" cap="none" normalizeH="0" baseline="0" dirty="0" smtClean="0">
                        <a:ln>
                          <a:noFill/>
                        </a:ln>
                        <a:solidFill>
                          <a:schemeClr val="tx1"/>
                        </a:solidFill>
                        <a:effectLst/>
                        <a:latin typeface="Arial Narrow" pitchFamily="34" charset="0"/>
                      </a:endParaRPr>
                    </a:p>
                    <a:p>
                      <a:pPr marL="0" marR="0" lvl="0" indent="0" algn="l" defTabSz="914400" rtl="0" eaLnBrk="0" fontAlgn="base" latinLnBrk="0" hangingPunct="0">
                        <a:lnSpc>
                          <a:spcPct val="80000"/>
                        </a:lnSpc>
                        <a:spcBef>
                          <a:spcPct val="50000"/>
                        </a:spcBef>
                        <a:spcAft>
                          <a:spcPct val="0"/>
                        </a:spcAft>
                        <a:buClrTx/>
                        <a:buSzTx/>
                        <a:buFontTx/>
                        <a:buNone/>
                        <a:tabLst/>
                      </a:pPr>
                      <a:endParaRPr kumimoji="0" lang="en-US" sz="2800" b="0" i="0" u="none" strike="noStrike" cap="none" normalizeH="0" baseline="0" dirty="0" smtClean="0">
                        <a:ln>
                          <a:noFill/>
                        </a:ln>
                        <a:solidFill>
                          <a:schemeClr val="tx1"/>
                        </a:solidFill>
                        <a:effectLst/>
                        <a:latin typeface="Arial Narrow" pitchFamily="34" charset="0"/>
                      </a:endParaRPr>
                    </a:p>
                  </a:txBody>
                  <a:tcPr horzOverflow="overflow">
                    <a:lnL w="38100" cap="flat" cmpd="sng" algn="ctr">
                      <a:solidFill>
                        <a:srgbClr val="093757"/>
                      </a:solidFill>
                      <a:prstDash val="solid"/>
                      <a:round/>
                      <a:headEnd type="none" w="med" len="med"/>
                      <a:tailEnd type="none" w="med" len="med"/>
                    </a:lnL>
                    <a:lnR w="38100" cap="flat" cmpd="sng" algn="ctr">
                      <a:solidFill>
                        <a:srgbClr val="093757"/>
                      </a:solidFill>
                      <a:prstDash val="solid"/>
                      <a:round/>
                      <a:headEnd type="none" w="med" len="med"/>
                      <a:tailEnd type="none" w="med" len="med"/>
                    </a:lnR>
                    <a:lnT w="38100" cap="flat" cmpd="sng" algn="ctr">
                      <a:solidFill>
                        <a:srgbClr val="093757"/>
                      </a:solidFill>
                      <a:prstDash val="solid"/>
                      <a:round/>
                      <a:headEnd type="none" w="med" len="med"/>
                      <a:tailEnd type="none" w="med" len="med"/>
                    </a:lnT>
                    <a:lnB w="38100" cap="flat" cmpd="sng" algn="ctr">
                      <a:solidFill>
                        <a:srgbClr val="093757"/>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80000"/>
                        </a:lnSpc>
                        <a:spcBef>
                          <a:spcPct val="5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Narrow" pitchFamily="34" charset="0"/>
                      </a:endParaRPr>
                    </a:p>
                  </a:txBody>
                  <a:tcPr horzOverflow="overflow">
                    <a:lnL w="38100" cap="flat" cmpd="sng" algn="ctr">
                      <a:solidFill>
                        <a:srgbClr val="093757"/>
                      </a:solidFill>
                      <a:prstDash val="solid"/>
                      <a:round/>
                      <a:headEnd type="none" w="med" len="med"/>
                      <a:tailEnd type="none" w="med" len="med"/>
                    </a:lnL>
                    <a:lnR w="38100" cap="flat" cmpd="sng" algn="ctr">
                      <a:solidFill>
                        <a:srgbClr val="093757"/>
                      </a:solidFill>
                      <a:prstDash val="solid"/>
                      <a:round/>
                      <a:headEnd type="none" w="med" len="med"/>
                      <a:tailEnd type="none" w="med" len="med"/>
                    </a:lnR>
                    <a:lnT w="38100" cap="flat" cmpd="sng" algn="ctr">
                      <a:solidFill>
                        <a:srgbClr val="093757"/>
                      </a:solidFill>
                      <a:prstDash val="solid"/>
                      <a:round/>
                      <a:headEnd type="none" w="med" len="med"/>
                      <a:tailEnd type="none" w="med" len="med"/>
                    </a:lnT>
                    <a:lnB w="38100" cap="flat" cmpd="sng" algn="ctr">
                      <a:solidFill>
                        <a:srgbClr val="093757"/>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80000"/>
                        </a:lnSpc>
                        <a:spcBef>
                          <a:spcPct val="50000"/>
                        </a:spcBef>
                        <a:spcAft>
                          <a:spcPct val="0"/>
                        </a:spcAft>
                        <a:buClrTx/>
                        <a:buSzTx/>
                        <a:buFontTx/>
                        <a:buNone/>
                        <a:tabLst/>
                      </a:pPr>
                      <a:endParaRPr kumimoji="0" lang="en-US" sz="2800" b="0" i="0" u="none" strike="noStrike" cap="none" normalizeH="0" baseline="0" dirty="0" smtClean="0">
                        <a:ln>
                          <a:noFill/>
                        </a:ln>
                        <a:solidFill>
                          <a:schemeClr val="tx1"/>
                        </a:solidFill>
                        <a:effectLst/>
                        <a:latin typeface="Arial Narrow" pitchFamily="34" charset="0"/>
                      </a:endParaRPr>
                    </a:p>
                  </a:txBody>
                  <a:tcPr horzOverflow="overflow">
                    <a:lnL w="38100" cap="flat" cmpd="sng" algn="ctr">
                      <a:solidFill>
                        <a:srgbClr val="093757"/>
                      </a:solidFill>
                      <a:prstDash val="solid"/>
                      <a:round/>
                      <a:headEnd type="none" w="med" len="med"/>
                      <a:tailEnd type="none" w="med" len="med"/>
                    </a:lnL>
                    <a:lnR w="38100" cap="flat" cmpd="sng" algn="ctr">
                      <a:solidFill>
                        <a:srgbClr val="093757"/>
                      </a:solidFill>
                      <a:prstDash val="solid"/>
                      <a:round/>
                      <a:headEnd type="none" w="med" len="med"/>
                      <a:tailEnd type="none" w="med" len="med"/>
                    </a:lnR>
                    <a:lnT w="38100" cap="flat" cmpd="sng" algn="ctr">
                      <a:solidFill>
                        <a:srgbClr val="093757"/>
                      </a:solidFill>
                      <a:prstDash val="solid"/>
                      <a:round/>
                      <a:headEnd type="none" w="med" len="med"/>
                      <a:tailEnd type="none" w="med" len="med"/>
                    </a:lnT>
                    <a:lnB w="38100" cap="flat" cmpd="sng" algn="ctr">
                      <a:solidFill>
                        <a:srgbClr val="093757"/>
                      </a:solidFill>
                      <a:prstDash val="solid"/>
                      <a:round/>
                      <a:headEnd type="none" w="med" len="med"/>
                      <a:tailEnd type="none" w="med" len="med"/>
                    </a:lnB>
                    <a:lnTlToBr>
                      <a:noFill/>
                    </a:lnTlToBr>
                    <a:lnBlToTr>
                      <a:noFill/>
                    </a:lnBlToTr>
                    <a:noFill/>
                  </a:tcPr>
                </a:tc>
              </a:tr>
              <a:tr h="1354138">
                <a:tc>
                  <a:txBody>
                    <a:bodyPr/>
                    <a:lstStyle/>
                    <a:p>
                      <a:pPr marL="0" marR="0" lvl="0" indent="0" algn="l" defTabSz="914400" rtl="0" eaLnBrk="0" fontAlgn="base" latinLnBrk="0" hangingPunct="0">
                        <a:lnSpc>
                          <a:spcPct val="80000"/>
                        </a:lnSpc>
                        <a:spcBef>
                          <a:spcPct val="50000"/>
                        </a:spcBef>
                        <a:spcAft>
                          <a:spcPct val="0"/>
                        </a:spcAft>
                        <a:buClrTx/>
                        <a:buSzTx/>
                        <a:buFontTx/>
                        <a:buNone/>
                        <a:tabLst/>
                      </a:pPr>
                      <a:endParaRPr kumimoji="0" lang="en-US" sz="2800" b="0" i="0" u="none" strike="noStrike" cap="none" normalizeH="0" baseline="0" dirty="0" smtClean="0">
                        <a:ln>
                          <a:noFill/>
                        </a:ln>
                        <a:solidFill>
                          <a:schemeClr val="tx1"/>
                        </a:solidFill>
                        <a:effectLst/>
                        <a:latin typeface="Arial Narrow" pitchFamily="34" charset="0"/>
                      </a:endParaRPr>
                    </a:p>
                    <a:p>
                      <a:pPr marL="0" marR="0" lvl="0" indent="0" algn="l" defTabSz="914400" rtl="0" eaLnBrk="0" fontAlgn="base" latinLnBrk="0" hangingPunct="0">
                        <a:lnSpc>
                          <a:spcPct val="80000"/>
                        </a:lnSpc>
                        <a:spcBef>
                          <a:spcPct val="50000"/>
                        </a:spcBef>
                        <a:spcAft>
                          <a:spcPct val="0"/>
                        </a:spcAft>
                        <a:buClrTx/>
                        <a:buSzTx/>
                        <a:buFontTx/>
                        <a:buNone/>
                        <a:tabLst/>
                      </a:pPr>
                      <a:endParaRPr kumimoji="0" lang="en-US" sz="2800" b="0" i="0" u="none" strike="noStrike" cap="none" normalizeH="0" baseline="0" dirty="0" smtClean="0">
                        <a:ln>
                          <a:noFill/>
                        </a:ln>
                        <a:solidFill>
                          <a:schemeClr val="tx1"/>
                        </a:solidFill>
                        <a:effectLst/>
                        <a:latin typeface="Arial Narrow" pitchFamily="34" charset="0"/>
                      </a:endParaRPr>
                    </a:p>
                    <a:p>
                      <a:pPr marL="0" marR="0" lvl="0" indent="0" algn="l" defTabSz="914400" rtl="0" eaLnBrk="0" fontAlgn="base" latinLnBrk="0" hangingPunct="0">
                        <a:lnSpc>
                          <a:spcPct val="80000"/>
                        </a:lnSpc>
                        <a:spcBef>
                          <a:spcPct val="50000"/>
                        </a:spcBef>
                        <a:spcAft>
                          <a:spcPct val="0"/>
                        </a:spcAft>
                        <a:buClrTx/>
                        <a:buSzTx/>
                        <a:buFontTx/>
                        <a:buNone/>
                        <a:tabLst/>
                      </a:pPr>
                      <a:endParaRPr kumimoji="0" lang="en-US" sz="2800" b="0" i="0" u="none" strike="noStrike" cap="none" normalizeH="0" baseline="0" dirty="0" smtClean="0">
                        <a:ln>
                          <a:noFill/>
                        </a:ln>
                        <a:solidFill>
                          <a:schemeClr val="tx1"/>
                        </a:solidFill>
                        <a:effectLst/>
                        <a:latin typeface="Arial Narrow" pitchFamily="34" charset="0"/>
                      </a:endParaRPr>
                    </a:p>
                  </a:txBody>
                  <a:tcPr horzOverflow="overflow">
                    <a:lnL w="38100" cap="flat" cmpd="sng" algn="ctr">
                      <a:solidFill>
                        <a:srgbClr val="093757"/>
                      </a:solidFill>
                      <a:prstDash val="solid"/>
                      <a:round/>
                      <a:headEnd type="none" w="med" len="med"/>
                      <a:tailEnd type="none" w="med" len="med"/>
                    </a:lnL>
                    <a:lnR w="38100" cap="flat" cmpd="sng" algn="ctr">
                      <a:solidFill>
                        <a:srgbClr val="093757"/>
                      </a:solidFill>
                      <a:prstDash val="solid"/>
                      <a:round/>
                      <a:headEnd type="none" w="med" len="med"/>
                      <a:tailEnd type="none" w="med" len="med"/>
                    </a:lnR>
                    <a:lnT w="38100" cap="flat" cmpd="sng" algn="ctr">
                      <a:solidFill>
                        <a:srgbClr val="093757"/>
                      </a:solidFill>
                      <a:prstDash val="solid"/>
                      <a:round/>
                      <a:headEnd type="none" w="med" len="med"/>
                      <a:tailEnd type="none" w="med" len="med"/>
                    </a:lnT>
                    <a:lnB w="38100" cap="flat" cmpd="sng" algn="ctr">
                      <a:solidFill>
                        <a:srgbClr val="093757"/>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80000"/>
                        </a:lnSpc>
                        <a:spcBef>
                          <a:spcPct val="50000"/>
                        </a:spcBef>
                        <a:spcAft>
                          <a:spcPct val="0"/>
                        </a:spcAft>
                        <a:buClrTx/>
                        <a:buSzTx/>
                        <a:buFontTx/>
                        <a:buNone/>
                        <a:tabLst/>
                      </a:pPr>
                      <a:endParaRPr kumimoji="0" lang="en-US" sz="2800" b="0" i="0" u="none" strike="noStrike" cap="none" normalizeH="0" baseline="0" dirty="0" smtClean="0">
                        <a:ln>
                          <a:noFill/>
                        </a:ln>
                        <a:solidFill>
                          <a:schemeClr val="tx1"/>
                        </a:solidFill>
                        <a:effectLst/>
                        <a:latin typeface="Arial Narrow" pitchFamily="34" charset="0"/>
                      </a:endParaRPr>
                    </a:p>
                  </a:txBody>
                  <a:tcPr horzOverflow="overflow">
                    <a:lnL w="38100" cap="flat" cmpd="sng" algn="ctr">
                      <a:solidFill>
                        <a:srgbClr val="093757"/>
                      </a:solidFill>
                      <a:prstDash val="solid"/>
                      <a:round/>
                      <a:headEnd type="none" w="med" len="med"/>
                      <a:tailEnd type="none" w="med" len="med"/>
                    </a:lnL>
                    <a:lnR w="38100" cap="flat" cmpd="sng" algn="ctr">
                      <a:solidFill>
                        <a:srgbClr val="093757"/>
                      </a:solidFill>
                      <a:prstDash val="solid"/>
                      <a:round/>
                      <a:headEnd type="none" w="med" len="med"/>
                      <a:tailEnd type="none" w="med" len="med"/>
                    </a:lnR>
                    <a:lnT w="38100" cap="flat" cmpd="sng" algn="ctr">
                      <a:solidFill>
                        <a:srgbClr val="093757"/>
                      </a:solidFill>
                      <a:prstDash val="solid"/>
                      <a:round/>
                      <a:headEnd type="none" w="med" len="med"/>
                      <a:tailEnd type="none" w="med" len="med"/>
                    </a:lnT>
                    <a:lnB w="38100" cap="flat" cmpd="sng" algn="ctr">
                      <a:solidFill>
                        <a:srgbClr val="093757"/>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80000"/>
                        </a:lnSpc>
                        <a:spcBef>
                          <a:spcPct val="50000"/>
                        </a:spcBef>
                        <a:spcAft>
                          <a:spcPct val="0"/>
                        </a:spcAft>
                        <a:buClrTx/>
                        <a:buSzTx/>
                        <a:buFontTx/>
                        <a:buNone/>
                        <a:tabLst/>
                      </a:pPr>
                      <a:endParaRPr kumimoji="0" lang="en-US" sz="2800" b="0" i="0" u="none" strike="noStrike" cap="none" normalizeH="0" baseline="0" dirty="0" smtClean="0">
                        <a:ln>
                          <a:noFill/>
                        </a:ln>
                        <a:solidFill>
                          <a:schemeClr val="tx1"/>
                        </a:solidFill>
                        <a:effectLst/>
                        <a:latin typeface="Arial Narrow" pitchFamily="34" charset="0"/>
                      </a:endParaRPr>
                    </a:p>
                  </a:txBody>
                  <a:tcPr horzOverflow="overflow">
                    <a:lnL w="38100" cap="flat" cmpd="sng" algn="ctr">
                      <a:solidFill>
                        <a:srgbClr val="093757"/>
                      </a:solidFill>
                      <a:prstDash val="solid"/>
                      <a:round/>
                      <a:headEnd type="none" w="med" len="med"/>
                      <a:tailEnd type="none" w="med" len="med"/>
                    </a:lnL>
                    <a:lnR w="38100" cap="flat" cmpd="sng" algn="ctr">
                      <a:solidFill>
                        <a:srgbClr val="093757"/>
                      </a:solidFill>
                      <a:prstDash val="solid"/>
                      <a:round/>
                      <a:headEnd type="none" w="med" len="med"/>
                      <a:tailEnd type="none" w="med" len="med"/>
                    </a:lnR>
                    <a:lnT w="38100" cap="flat" cmpd="sng" algn="ctr">
                      <a:solidFill>
                        <a:srgbClr val="093757"/>
                      </a:solidFill>
                      <a:prstDash val="solid"/>
                      <a:round/>
                      <a:headEnd type="none" w="med" len="med"/>
                      <a:tailEnd type="none" w="med" len="med"/>
                    </a:lnT>
                    <a:lnB w="38100" cap="flat" cmpd="sng" algn="ctr">
                      <a:solidFill>
                        <a:srgbClr val="093757"/>
                      </a:solidFill>
                      <a:prstDash val="solid"/>
                      <a:round/>
                      <a:headEnd type="none" w="med" len="med"/>
                      <a:tailEnd type="none" w="med" len="med"/>
                    </a:lnB>
                    <a:lnTlToBr>
                      <a:noFill/>
                    </a:lnTlToBr>
                    <a:lnBlToTr>
                      <a:noFill/>
                    </a:lnBlToTr>
                    <a:noFill/>
                  </a:tcPr>
                </a:tc>
              </a:tr>
            </a:tbl>
          </a:graphicData>
        </a:graphic>
      </p:graphicFrame>
      <p:grpSp>
        <p:nvGrpSpPr>
          <p:cNvPr id="2" name="Group 35"/>
          <p:cNvGrpSpPr>
            <a:grpSpLocks/>
          </p:cNvGrpSpPr>
          <p:nvPr/>
        </p:nvGrpSpPr>
        <p:grpSpPr bwMode="auto">
          <a:xfrm>
            <a:off x="4191000" y="4928175"/>
            <a:ext cx="1981200" cy="1600200"/>
            <a:chOff x="2352" y="3312"/>
            <a:chExt cx="1248" cy="1008"/>
          </a:xfrm>
          <a:effectLst>
            <a:outerShdw blurRad="114300" dist="127000" dir="2700000" algn="tl" rotWithShape="0">
              <a:prstClr val="black">
                <a:alpha val="40000"/>
              </a:prstClr>
            </a:outerShdw>
          </a:effectLst>
        </p:grpSpPr>
        <p:sp>
          <p:nvSpPr>
            <p:cNvPr id="149540" name="Oval 36"/>
            <p:cNvSpPr>
              <a:spLocks noChangeArrowheads="1"/>
            </p:cNvSpPr>
            <p:nvPr/>
          </p:nvSpPr>
          <p:spPr bwMode="auto">
            <a:xfrm>
              <a:off x="2352" y="3312"/>
              <a:ext cx="1248" cy="1008"/>
            </a:xfrm>
            <a:prstGeom prst="ellipse">
              <a:avLst/>
            </a:prstGeom>
            <a:solidFill>
              <a:schemeClr val="accent2">
                <a:lumMod val="50000"/>
                <a:alpha val="80000"/>
              </a:schemeClr>
            </a:solidFill>
            <a:ln w="28575">
              <a:solidFill>
                <a:srgbClr val="093757"/>
              </a:solidFill>
              <a:round/>
              <a:headEnd/>
              <a:tailEnd/>
            </a:ln>
            <a:scene3d>
              <a:camera prst="orthographicFront"/>
              <a:lightRig rig="threePt" dir="t"/>
            </a:scene3d>
            <a:sp3d>
              <a:bevelT/>
            </a:sp3d>
          </p:spPr>
          <p:txBody>
            <a:bodyPr wrap="none" anchor="ctr"/>
            <a:lstStyle/>
            <a:p>
              <a:endParaRPr lang="en-US" i="0"/>
            </a:p>
          </p:txBody>
        </p:sp>
        <p:sp>
          <p:nvSpPr>
            <p:cNvPr id="82981" name="Text Box 37"/>
            <p:cNvSpPr txBox="1">
              <a:spLocks noChangeArrowheads="1"/>
            </p:cNvSpPr>
            <p:nvPr/>
          </p:nvSpPr>
          <p:spPr bwMode="auto">
            <a:xfrm>
              <a:off x="2640" y="3653"/>
              <a:ext cx="624" cy="198"/>
            </a:xfrm>
            <a:prstGeom prst="rect">
              <a:avLst/>
            </a:prstGeom>
            <a:noFill/>
            <a:ln w="22225">
              <a:noFill/>
              <a:miter lim="800000"/>
              <a:headEnd/>
              <a:tailEnd/>
            </a:ln>
            <a:effectLst/>
          </p:spPr>
          <p:txBody>
            <a:bodyPr lIns="18288" tIns="18288" rIns="18288" bIns="18288">
              <a:spAutoFit/>
            </a:bodyPr>
            <a:lstStyle/>
            <a:p>
              <a:pPr algn="ctr">
                <a:spcBef>
                  <a:spcPct val="50000"/>
                </a:spcBef>
                <a:defRPr/>
              </a:pPr>
              <a:r>
                <a:rPr lang="en-US" b="1" i="0" dirty="0">
                  <a:solidFill>
                    <a:schemeClr val="bg2"/>
                  </a:solidFill>
                  <a:effectLst>
                    <a:outerShdw blurRad="38100" dist="38100" dir="2700000" algn="tl">
                      <a:srgbClr val="000000"/>
                    </a:outerShdw>
                  </a:effectLst>
                </a:rPr>
                <a:t>Retail</a:t>
              </a:r>
            </a:p>
          </p:txBody>
        </p:sp>
      </p:grpSp>
      <p:pic>
        <p:nvPicPr>
          <p:cNvPr id="149542" name="Picture 38" descr="AN00341_"/>
          <p:cNvPicPr>
            <a:picLocks noChangeAspect="1" noChangeArrowheads="1"/>
          </p:cNvPicPr>
          <p:nvPr/>
        </p:nvPicPr>
        <p:blipFill>
          <a:blip r:embed="rId4" cstate="email"/>
          <a:srcRect/>
          <a:stretch>
            <a:fillRect/>
          </a:stretch>
        </p:blipFill>
        <p:spPr bwMode="auto">
          <a:xfrm>
            <a:off x="5748338" y="3175575"/>
            <a:ext cx="1919287" cy="1293813"/>
          </a:xfrm>
          <a:prstGeom prst="rect">
            <a:avLst/>
          </a:prstGeom>
          <a:noFill/>
          <a:ln w="9525">
            <a:noFill/>
            <a:miter lim="800000"/>
            <a:headEnd/>
            <a:tailEnd/>
          </a:ln>
        </p:spPr>
      </p:pic>
      <p:grpSp>
        <p:nvGrpSpPr>
          <p:cNvPr id="3" name="Group 39"/>
          <p:cNvGrpSpPr>
            <a:grpSpLocks/>
          </p:cNvGrpSpPr>
          <p:nvPr/>
        </p:nvGrpSpPr>
        <p:grpSpPr bwMode="auto">
          <a:xfrm>
            <a:off x="6553200" y="1803975"/>
            <a:ext cx="2057400" cy="533400"/>
            <a:chOff x="4080" y="816"/>
            <a:chExt cx="1296" cy="336"/>
          </a:xfrm>
          <a:effectLst>
            <a:outerShdw blurRad="114300" dist="127000" dir="2700000" algn="tl" rotWithShape="0">
              <a:prstClr val="black">
                <a:alpha val="40000"/>
              </a:prstClr>
            </a:outerShdw>
          </a:effectLst>
        </p:grpSpPr>
        <p:sp>
          <p:nvSpPr>
            <p:cNvPr id="149544" name="Oval 40"/>
            <p:cNvSpPr>
              <a:spLocks noChangeArrowheads="1"/>
            </p:cNvSpPr>
            <p:nvPr/>
          </p:nvSpPr>
          <p:spPr bwMode="auto">
            <a:xfrm>
              <a:off x="4080" y="816"/>
              <a:ext cx="336" cy="336"/>
            </a:xfrm>
            <a:prstGeom prst="ellipse">
              <a:avLst/>
            </a:prstGeom>
            <a:solidFill>
              <a:schemeClr val="accent2">
                <a:lumMod val="50000"/>
                <a:alpha val="80000"/>
              </a:schemeClr>
            </a:solidFill>
            <a:ln w="28575">
              <a:solidFill>
                <a:srgbClr val="093757"/>
              </a:solidFill>
              <a:round/>
              <a:headEnd/>
              <a:tailEnd/>
            </a:ln>
            <a:scene3d>
              <a:camera prst="orthographicFront"/>
              <a:lightRig rig="threePt" dir="t"/>
            </a:scene3d>
            <a:sp3d>
              <a:bevelT/>
            </a:sp3d>
          </p:spPr>
          <p:txBody>
            <a:bodyPr wrap="none" anchor="ctr"/>
            <a:lstStyle/>
            <a:p>
              <a:endParaRPr lang="en-US" i="0"/>
            </a:p>
          </p:txBody>
        </p:sp>
        <p:sp>
          <p:nvSpPr>
            <p:cNvPr id="6" name="Text Box 41"/>
            <p:cNvSpPr txBox="1">
              <a:spLocks noChangeArrowheads="1"/>
            </p:cNvSpPr>
            <p:nvPr/>
          </p:nvSpPr>
          <p:spPr bwMode="auto">
            <a:xfrm>
              <a:off x="4512" y="917"/>
              <a:ext cx="864" cy="154"/>
            </a:xfrm>
            <a:prstGeom prst="rect">
              <a:avLst/>
            </a:prstGeom>
            <a:noFill/>
            <a:ln w="22225">
              <a:noFill/>
              <a:miter lim="800000"/>
              <a:headEnd/>
              <a:tailEnd/>
            </a:ln>
            <a:effectLst/>
          </p:spPr>
          <p:txBody>
            <a:bodyPr wrap="square" lIns="18288" tIns="18288" rIns="18288" bIns="18288">
              <a:spAutoFit/>
            </a:bodyPr>
            <a:lstStyle/>
            <a:p>
              <a:pPr algn="l">
                <a:lnSpc>
                  <a:spcPct val="75000"/>
                </a:lnSpc>
                <a:spcBef>
                  <a:spcPct val="0"/>
                </a:spcBef>
              </a:pPr>
              <a:r>
                <a:rPr lang="en-US" b="1" i="0" dirty="0"/>
                <a:t>Real Estate</a:t>
              </a:r>
            </a:p>
          </p:txBody>
        </p:sp>
      </p:grpSp>
      <p:grpSp>
        <p:nvGrpSpPr>
          <p:cNvPr id="4" name="Group 42"/>
          <p:cNvGrpSpPr>
            <a:grpSpLocks/>
          </p:cNvGrpSpPr>
          <p:nvPr/>
        </p:nvGrpSpPr>
        <p:grpSpPr bwMode="auto">
          <a:xfrm>
            <a:off x="4800600" y="3404175"/>
            <a:ext cx="1676400" cy="1066800"/>
            <a:chOff x="3024" y="2016"/>
            <a:chExt cx="1056" cy="672"/>
          </a:xfrm>
          <a:effectLst>
            <a:outerShdw blurRad="114300" dist="127000" dir="2700000" algn="tl" rotWithShape="0">
              <a:prstClr val="black">
                <a:alpha val="40000"/>
              </a:prstClr>
            </a:outerShdw>
          </a:effectLst>
        </p:grpSpPr>
        <p:sp>
          <p:nvSpPr>
            <p:cNvPr id="149547" name="Oval 43"/>
            <p:cNvSpPr>
              <a:spLocks noChangeArrowheads="1"/>
            </p:cNvSpPr>
            <p:nvPr/>
          </p:nvSpPr>
          <p:spPr bwMode="auto">
            <a:xfrm>
              <a:off x="3024" y="2016"/>
              <a:ext cx="1056" cy="672"/>
            </a:xfrm>
            <a:prstGeom prst="ellipse">
              <a:avLst/>
            </a:prstGeom>
            <a:solidFill>
              <a:schemeClr val="accent2">
                <a:lumMod val="50000"/>
                <a:alpha val="80000"/>
              </a:schemeClr>
            </a:solidFill>
            <a:ln w="28575">
              <a:solidFill>
                <a:srgbClr val="093757"/>
              </a:solidFill>
              <a:round/>
              <a:headEnd/>
              <a:tailEnd/>
            </a:ln>
            <a:scene3d>
              <a:camera prst="orthographicFront"/>
              <a:lightRig rig="threePt" dir="t"/>
            </a:scene3d>
            <a:sp3d>
              <a:bevelT/>
            </a:sp3d>
          </p:spPr>
          <p:txBody>
            <a:bodyPr wrap="none" anchor="ctr"/>
            <a:lstStyle/>
            <a:p>
              <a:endParaRPr lang="en-US" i="0"/>
            </a:p>
          </p:txBody>
        </p:sp>
        <p:sp>
          <p:nvSpPr>
            <p:cNvPr id="82988" name="Text Box 44"/>
            <p:cNvSpPr txBox="1">
              <a:spLocks noChangeArrowheads="1"/>
            </p:cNvSpPr>
            <p:nvPr/>
          </p:nvSpPr>
          <p:spPr bwMode="auto">
            <a:xfrm>
              <a:off x="3072" y="2208"/>
              <a:ext cx="960" cy="198"/>
            </a:xfrm>
            <a:prstGeom prst="rect">
              <a:avLst/>
            </a:prstGeom>
            <a:noFill/>
            <a:ln w="22225">
              <a:noFill/>
              <a:miter lim="800000"/>
              <a:headEnd/>
              <a:tailEnd/>
            </a:ln>
            <a:effectLst/>
          </p:spPr>
          <p:txBody>
            <a:bodyPr lIns="18288" tIns="18288" rIns="18288" bIns="18288">
              <a:spAutoFit/>
            </a:bodyPr>
            <a:lstStyle/>
            <a:p>
              <a:pPr algn="ctr">
                <a:spcBef>
                  <a:spcPct val="50000"/>
                </a:spcBef>
                <a:defRPr/>
              </a:pPr>
              <a:r>
                <a:rPr lang="en-US" b="1" i="0" dirty="0">
                  <a:solidFill>
                    <a:schemeClr val="bg2"/>
                  </a:solidFill>
                  <a:effectLst>
                    <a:outerShdw blurRad="38100" dist="38100" dir="2700000" algn="tl">
                      <a:srgbClr val="000000"/>
                    </a:outerShdw>
                  </a:effectLst>
                </a:rPr>
                <a:t>Insurance</a:t>
              </a:r>
            </a:p>
          </p:txBody>
        </p:sp>
      </p:grpSp>
      <p:grpSp>
        <p:nvGrpSpPr>
          <p:cNvPr id="5" name="Group 39"/>
          <p:cNvGrpSpPr>
            <a:grpSpLocks/>
          </p:cNvGrpSpPr>
          <p:nvPr/>
        </p:nvGrpSpPr>
        <p:grpSpPr bwMode="auto">
          <a:xfrm>
            <a:off x="4648200" y="2413576"/>
            <a:ext cx="2133600" cy="542925"/>
            <a:chOff x="4080" y="816"/>
            <a:chExt cx="1344" cy="342"/>
          </a:xfrm>
          <a:effectLst>
            <a:outerShdw blurRad="114300" dist="127000" dir="2700000" algn="tl" rotWithShape="0">
              <a:prstClr val="black">
                <a:alpha val="40000"/>
              </a:prstClr>
            </a:outerShdw>
          </a:effectLst>
        </p:grpSpPr>
        <p:sp>
          <p:nvSpPr>
            <p:cNvPr id="149550" name="Oval 40"/>
            <p:cNvSpPr>
              <a:spLocks noChangeArrowheads="1"/>
            </p:cNvSpPr>
            <p:nvPr/>
          </p:nvSpPr>
          <p:spPr bwMode="auto">
            <a:xfrm>
              <a:off x="4080" y="816"/>
              <a:ext cx="336" cy="336"/>
            </a:xfrm>
            <a:prstGeom prst="ellipse">
              <a:avLst/>
            </a:prstGeom>
            <a:solidFill>
              <a:schemeClr val="accent2">
                <a:lumMod val="50000"/>
                <a:alpha val="80000"/>
              </a:schemeClr>
            </a:solidFill>
            <a:ln w="28575">
              <a:solidFill>
                <a:srgbClr val="093757"/>
              </a:solidFill>
              <a:round/>
              <a:headEnd/>
              <a:tailEnd/>
            </a:ln>
            <a:scene3d>
              <a:camera prst="orthographicFront"/>
              <a:lightRig rig="threePt" dir="t"/>
            </a:scene3d>
            <a:sp3d>
              <a:bevelT/>
            </a:sp3d>
          </p:spPr>
          <p:txBody>
            <a:bodyPr wrap="none" anchor="ctr"/>
            <a:lstStyle/>
            <a:p>
              <a:endParaRPr lang="en-US" i="0"/>
            </a:p>
          </p:txBody>
        </p:sp>
        <p:sp>
          <p:nvSpPr>
            <p:cNvPr id="8" name="Text Box 41"/>
            <p:cNvSpPr txBox="1">
              <a:spLocks noChangeArrowheads="1"/>
            </p:cNvSpPr>
            <p:nvPr/>
          </p:nvSpPr>
          <p:spPr bwMode="auto">
            <a:xfrm>
              <a:off x="4416" y="960"/>
              <a:ext cx="1008" cy="198"/>
            </a:xfrm>
            <a:prstGeom prst="rect">
              <a:avLst/>
            </a:prstGeom>
            <a:noFill/>
            <a:ln w="22225">
              <a:noFill/>
              <a:miter lim="800000"/>
              <a:headEnd/>
              <a:tailEnd/>
            </a:ln>
            <a:effectLst/>
          </p:spPr>
          <p:txBody>
            <a:bodyPr lIns="18288" tIns="18288" rIns="18288" bIns="18288">
              <a:spAutoFit/>
            </a:bodyPr>
            <a:lstStyle/>
            <a:p>
              <a:pPr algn="l">
                <a:spcBef>
                  <a:spcPct val="50000"/>
                </a:spcBef>
              </a:pPr>
              <a:r>
                <a:rPr lang="en-US" b="1" i="0" dirty="0"/>
                <a:t>Brokerage</a:t>
              </a:r>
            </a:p>
          </p:txBody>
        </p:sp>
      </p:grpSp>
      <p:grpSp>
        <p:nvGrpSpPr>
          <p:cNvPr id="7" name="Group 39"/>
          <p:cNvGrpSpPr>
            <a:grpSpLocks/>
          </p:cNvGrpSpPr>
          <p:nvPr/>
        </p:nvGrpSpPr>
        <p:grpSpPr bwMode="auto">
          <a:xfrm>
            <a:off x="7162800" y="2674937"/>
            <a:ext cx="1752600" cy="677863"/>
            <a:chOff x="4080" y="725"/>
            <a:chExt cx="1104" cy="427"/>
          </a:xfrm>
          <a:effectLst>
            <a:outerShdw blurRad="114300" dist="127000" dir="2700000" algn="tl" rotWithShape="0">
              <a:prstClr val="black">
                <a:alpha val="40000"/>
              </a:prstClr>
            </a:outerShdw>
          </a:effectLst>
        </p:grpSpPr>
        <p:sp>
          <p:nvSpPr>
            <p:cNvPr id="149553" name="Oval 40"/>
            <p:cNvSpPr>
              <a:spLocks noChangeArrowheads="1"/>
            </p:cNvSpPr>
            <p:nvPr/>
          </p:nvSpPr>
          <p:spPr bwMode="auto">
            <a:xfrm>
              <a:off x="4080" y="816"/>
              <a:ext cx="336" cy="336"/>
            </a:xfrm>
            <a:prstGeom prst="ellipse">
              <a:avLst/>
            </a:prstGeom>
            <a:solidFill>
              <a:schemeClr val="accent2">
                <a:lumMod val="50000"/>
                <a:alpha val="80000"/>
              </a:schemeClr>
            </a:solidFill>
            <a:ln w="28575">
              <a:solidFill>
                <a:srgbClr val="093757"/>
              </a:solidFill>
              <a:round/>
              <a:headEnd/>
              <a:tailEnd/>
            </a:ln>
            <a:scene3d>
              <a:camera prst="orthographicFront"/>
              <a:lightRig rig="threePt" dir="t"/>
            </a:scene3d>
            <a:sp3d>
              <a:bevelT/>
            </a:sp3d>
          </p:spPr>
          <p:txBody>
            <a:bodyPr wrap="none" anchor="ctr"/>
            <a:lstStyle/>
            <a:p>
              <a:endParaRPr lang="en-US" i="0"/>
            </a:p>
          </p:txBody>
        </p:sp>
        <p:sp>
          <p:nvSpPr>
            <p:cNvPr id="82985" name="Text Box 41"/>
            <p:cNvSpPr txBox="1">
              <a:spLocks noChangeArrowheads="1"/>
            </p:cNvSpPr>
            <p:nvPr/>
          </p:nvSpPr>
          <p:spPr bwMode="auto">
            <a:xfrm>
              <a:off x="4464" y="725"/>
              <a:ext cx="720" cy="198"/>
            </a:xfrm>
            <a:prstGeom prst="rect">
              <a:avLst/>
            </a:prstGeom>
            <a:noFill/>
            <a:ln w="22225">
              <a:noFill/>
              <a:miter lim="800000"/>
              <a:headEnd/>
              <a:tailEnd/>
            </a:ln>
            <a:effectLst/>
          </p:spPr>
          <p:txBody>
            <a:bodyPr wrap="square" lIns="18288" tIns="18288" rIns="18288" bIns="18288">
              <a:spAutoFit/>
            </a:bodyPr>
            <a:lstStyle/>
            <a:p>
              <a:pPr algn="l">
                <a:spcBef>
                  <a:spcPct val="50000"/>
                </a:spcBef>
              </a:pPr>
              <a:r>
                <a:rPr lang="en-US" b="1" i="0" dirty="0"/>
                <a:t>Banking</a:t>
              </a:r>
            </a:p>
          </p:txBody>
        </p:sp>
      </p:grpSp>
      <p:grpSp>
        <p:nvGrpSpPr>
          <p:cNvPr id="9" name="Group 13"/>
          <p:cNvGrpSpPr>
            <a:grpSpLocks/>
          </p:cNvGrpSpPr>
          <p:nvPr/>
        </p:nvGrpSpPr>
        <p:grpSpPr bwMode="auto">
          <a:xfrm>
            <a:off x="2181225" y="5004375"/>
            <a:ext cx="1066800" cy="838200"/>
            <a:chOff x="1440" y="3168"/>
            <a:chExt cx="672" cy="528"/>
          </a:xfrm>
          <a:effectLst>
            <a:outerShdw blurRad="114300" dist="127000" dir="2700000" algn="tl" rotWithShape="0">
              <a:prstClr val="black">
                <a:alpha val="40000"/>
              </a:prstClr>
            </a:outerShdw>
          </a:effectLst>
        </p:grpSpPr>
        <p:sp>
          <p:nvSpPr>
            <p:cNvPr id="149518" name="Oval 14"/>
            <p:cNvSpPr>
              <a:spLocks noChangeArrowheads="1"/>
            </p:cNvSpPr>
            <p:nvPr/>
          </p:nvSpPr>
          <p:spPr bwMode="auto">
            <a:xfrm>
              <a:off x="1440" y="3168"/>
              <a:ext cx="672" cy="528"/>
            </a:xfrm>
            <a:prstGeom prst="ellipse">
              <a:avLst/>
            </a:prstGeom>
            <a:solidFill>
              <a:schemeClr val="accent2">
                <a:lumMod val="50000"/>
                <a:alpha val="80000"/>
              </a:schemeClr>
            </a:solidFill>
            <a:ln w="28575">
              <a:solidFill>
                <a:srgbClr val="093757"/>
              </a:solidFill>
              <a:round/>
              <a:headEnd/>
              <a:tailEnd/>
            </a:ln>
            <a:scene3d>
              <a:camera prst="orthographicFront"/>
              <a:lightRig rig="threePt" dir="t"/>
            </a:scene3d>
            <a:sp3d>
              <a:bevelT/>
            </a:sp3d>
          </p:spPr>
          <p:txBody>
            <a:bodyPr wrap="none" anchor="ctr"/>
            <a:lstStyle/>
            <a:p>
              <a:endParaRPr lang="en-US" i="0"/>
            </a:p>
          </p:txBody>
        </p:sp>
        <p:sp>
          <p:nvSpPr>
            <p:cNvPr id="82959" name="Text Box 15"/>
            <p:cNvSpPr txBox="1">
              <a:spLocks noChangeArrowheads="1"/>
            </p:cNvSpPr>
            <p:nvPr/>
          </p:nvSpPr>
          <p:spPr bwMode="auto">
            <a:xfrm>
              <a:off x="1440" y="3306"/>
              <a:ext cx="624" cy="198"/>
            </a:xfrm>
            <a:prstGeom prst="rect">
              <a:avLst/>
            </a:prstGeom>
            <a:noFill/>
            <a:ln w="22225">
              <a:noFill/>
              <a:miter lim="800000"/>
              <a:headEnd/>
              <a:tailEnd/>
            </a:ln>
            <a:effectLst/>
          </p:spPr>
          <p:txBody>
            <a:bodyPr lIns="18288" tIns="18288" rIns="18288" bIns="18288">
              <a:spAutoFit/>
            </a:bodyPr>
            <a:lstStyle/>
            <a:p>
              <a:pPr algn="ctr">
                <a:spcBef>
                  <a:spcPct val="50000"/>
                </a:spcBef>
                <a:defRPr/>
              </a:pPr>
              <a:r>
                <a:rPr lang="en-US" b="1" i="0" dirty="0">
                  <a:solidFill>
                    <a:schemeClr val="bg2"/>
                  </a:solidFill>
                  <a:effectLst>
                    <a:outerShdw blurRad="38100" dist="38100" dir="2700000" algn="tl">
                      <a:srgbClr val="000000"/>
                    </a:outerShdw>
                  </a:effectLst>
                </a:rPr>
                <a:t>Credit</a:t>
              </a:r>
            </a:p>
          </p:txBody>
        </p:sp>
      </p:grpSp>
    </p:spTree>
    <p:extLst>
      <p:ext uri="{BB962C8B-B14F-4D97-AF65-F5344CB8AC3E}">
        <p14:creationId xmlns:p14="http://schemas.microsoft.com/office/powerpoint/2010/main" val="771861871"/>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afterEffect">
                                  <p:stCondLst>
                                    <p:cond delay="0"/>
                                  </p:stCondLst>
                                  <p:childTnLst>
                                    <p:set>
                                      <p:cBhvr>
                                        <p:cTn id="6" dur="1" fill="hold">
                                          <p:stCondLst>
                                            <p:cond delay="0"/>
                                          </p:stCondLst>
                                        </p:cTn>
                                        <p:tgtEl>
                                          <p:spTgt spid="149556"/>
                                        </p:tgtEl>
                                        <p:attrNameLst>
                                          <p:attrName>style.visibility</p:attrName>
                                        </p:attrNameLst>
                                      </p:cBhvr>
                                      <p:to>
                                        <p:strVal val="visible"/>
                                      </p:to>
                                    </p:set>
                                    <p:animEffect transition="in" filter="box(out)">
                                      <p:cBhvr>
                                        <p:cTn id="7" dur="500"/>
                                        <p:tgtEl>
                                          <p:spTgt spid="149556"/>
                                        </p:tgtEl>
                                      </p:cBhvr>
                                    </p:animEffect>
                                  </p:childTnLst>
                                </p:cTn>
                              </p:par>
                            </p:childTnLst>
                          </p:cTn>
                        </p:par>
                        <p:par>
                          <p:cTn id="8" fill="hold">
                            <p:stCondLst>
                              <p:cond delay="500"/>
                            </p:stCondLst>
                            <p:childTnLst>
                              <p:par>
                                <p:cTn id="9" presetID="23" presetClass="entr" presetSubtype="52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anim calcmode="lin" valueType="num">
                                      <p:cBhvr>
                                        <p:cTn id="13" dur="500" fill="hold"/>
                                        <p:tgtEl>
                                          <p:spTgt spid="9"/>
                                        </p:tgtEl>
                                        <p:attrNameLst>
                                          <p:attrName>ppt_x</p:attrName>
                                        </p:attrNameLst>
                                      </p:cBhvr>
                                      <p:tavLst>
                                        <p:tav tm="0">
                                          <p:val>
                                            <p:fltVal val="0.5"/>
                                          </p:val>
                                        </p:tav>
                                        <p:tav tm="100000">
                                          <p:val>
                                            <p:strVal val="#ppt_x"/>
                                          </p:val>
                                        </p:tav>
                                      </p:tavLst>
                                    </p:anim>
                                    <p:anim calcmode="lin" valueType="num">
                                      <p:cBhvr>
                                        <p:cTn id="14" dur="500" fill="hold"/>
                                        <p:tgtEl>
                                          <p:spTgt spid="9"/>
                                        </p:tgtEl>
                                        <p:attrNameLst>
                                          <p:attrName>ppt_y</p:attrName>
                                        </p:attrNameLst>
                                      </p:cBhvr>
                                      <p:tavLst>
                                        <p:tav tm="0">
                                          <p:val>
                                            <p:fltVal val="0.5"/>
                                          </p:val>
                                        </p:tav>
                                        <p:tav tm="100000">
                                          <p:val>
                                            <p:strVal val="#ppt_y"/>
                                          </p:val>
                                        </p:tav>
                                      </p:tavLst>
                                    </p:anim>
                                  </p:childTnLst>
                                </p:cTn>
                              </p:par>
                              <p:par>
                                <p:cTn id="15" presetID="23" presetClass="entr" presetSubtype="528"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 calcmode="lin" valueType="num">
                                      <p:cBhvr>
                                        <p:cTn id="19" dur="500" fill="hold"/>
                                        <p:tgtEl>
                                          <p:spTgt spid="3"/>
                                        </p:tgtEl>
                                        <p:attrNameLst>
                                          <p:attrName>ppt_x</p:attrName>
                                        </p:attrNameLst>
                                      </p:cBhvr>
                                      <p:tavLst>
                                        <p:tav tm="0">
                                          <p:val>
                                            <p:fltVal val="0.5"/>
                                          </p:val>
                                        </p:tav>
                                        <p:tav tm="100000">
                                          <p:val>
                                            <p:strVal val="#ppt_x"/>
                                          </p:val>
                                        </p:tav>
                                      </p:tavLst>
                                    </p:anim>
                                    <p:anim calcmode="lin" valueType="num">
                                      <p:cBhvr>
                                        <p:cTn id="20" dur="500" fill="hold"/>
                                        <p:tgtEl>
                                          <p:spTgt spid="3"/>
                                        </p:tgtEl>
                                        <p:attrNameLst>
                                          <p:attrName>ppt_y</p:attrName>
                                        </p:attrNameLst>
                                      </p:cBhvr>
                                      <p:tavLst>
                                        <p:tav tm="0">
                                          <p:val>
                                            <p:fltVal val="0.5"/>
                                          </p:val>
                                        </p:tav>
                                        <p:tav tm="100000">
                                          <p:val>
                                            <p:strVal val="#ppt_y"/>
                                          </p:val>
                                        </p:tav>
                                      </p:tavLst>
                                    </p:anim>
                                  </p:childTnLst>
                                </p:cTn>
                              </p:par>
                              <p:par>
                                <p:cTn id="21" presetID="23" presetClass="entr" presetSubtype="528" fill="hold" nodeType="with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p:cTn id="23" dur="500" fill="hold"/>
                                        <p:tgtEl>
                                          <p:spTgt spid="2"/>
                                        </p:tgtEl>
                                        <p:attrNameLst>
                                          <p:attrName>ppt_w</p:attrName>
                                        </p:attrNameLst>
                                      </p:cBhvr>
                                      <p:tavLst>
                                        <p:tav tm="0">
                                          <p:val>
                                            <p:fltVal val="0"/>
                                          </p:val>
                                        </p:tav>
                                        <p:tav tm="100000">
                                          <p:val>
                                            <p:strVal val="#ppt_w"/>
                                          </p:val>
                                        </p:tav>
                                      </p:tavLst>
                                    </p:anim>
                                    <p:anim calcmode="lin" valueType="num">
                                      <p:cBhvr>
                                        <p:cTn id="24" dur="500" fill="hold"/>
                                        <p:tgtEl>
                                          <p:spTgt spid="2"/>
                                        </p:tgtEl>
                                        <p:attrNameLst>
                                          <p:attrName>ppt_h</p:attrName>
                                        </p:attrNameLst>
                                      </p:cBhvr>
                                      <p:tavLst>
                                        <p:tav tm="0">
                                          <p:val>
                                            <p:fltVal val="0"/>
                                          </p:val>
                                        </p:tav>
                                        <p:tav tm="100000">
                                          <p:val>
                                            <p:strVal val="#ppt_h"/>
                                          </p:val>
                                        </p:tav>
                                      </p:tavLst>
                                    </p:anim>
                                    <p:anim calcmode="lin" valueType="num">
                                      <p:cBhvr>
                                        <p:cTn id="25" dur="500" fill="hold"/>
                                        <p:tgtEl>
                                          <p:spTgt spid="2"/>
                                        </p:tgtEl>
                                        <p:attrNameLst>
                                          <p:attrName>ppt_x</p:attrName>
                                        </p:attrNameLst>
                                      </p:cBhvr>
                                      <p:tavLst>
                                        <p:tav tm="0">
                                          <p:val>
                                            <p:fltVal val="0.5"/>
                                          </p:val>
                                        </p:tav>
                                        <p:tav tm="100000">
                                          <p:val>
                                            <p:strVal val="#ppt_x"/>
                                          </p:val>
                                        </p:tav>
                                      </p:tavLst>
                                    </p:anim>
                                    <p:anim calcmode="lin" valueType="num">
                                      <p:cBhvr>
                                        <p:cTn id="26" dur="500" fill="hold"/>
                                        <p:tgtEl>
                                          <p:spTgt spid="2"/>
                                        </p:tgtEl>
                                        <p:attrNameLst>
                                          <p:attrName>ppt_y</p:attrName>
                                        </p:attrNameLst>
                                      </p:cBhvr>
                                      <p:tavLst>
                                        <p:tav tm="0">
                                          <p:val>
                                            <p:fltVal val="0.5"/>
                                          </p:val>
                                        </p:tav>
                                        <p:tav tm="100000">
                                          <p:val>
                                            <p:strVal val="#ppt_y"/>
                                          </p:val>
                                        </p:tav>
                                      </p:tavLst>
                                    </p:anim>
                                  </p:childTnLst>
                                </p:cTn>
                              </p:par>
                              <p:par>
                                <p:cTn id="27" presetID="23" presetClass="entr" presetSubtype="528" fill="hold" nodeType="with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p:cTn id="29" dur="500" fill="hold"/>
                                        <p:tgtEl>
                                          <p:spTgt spid="4"/>
                                        </p:tgtEl>
                                        <p:attrNameLst>
                                          <p:attrName>ppt_w</p:attrName>
                                        </p:attrNameLst>
                                      </p:cBhvr>
                                      <p:tavLst>
                                        <p:tav tm="0">
                                          <p:val>
                                            <p:fltVal val="0"/>
                                          </p:val>
                                        </p:tav>
                                        <p:tav tm="100000">
                                          <p:val>
                                            <p:strVal val="#ppt_w"/>
                                          </p:val>
                                        </p:tav>
                                      </p:tavLst>
                                    </p:anim>
                                    <p:anim calcmode="lin" valueType="num">
                                      <p:cBhvr>
                                        <p:cTn id="30" dur="500" fill="hold"/>
                                        <p:tgtEl>
                                          <p:spTgt spid="4"/>
                                        </p:tgtEl>
                                        <p:attrNameLst>
                                          <p:attrName>ppt_h</p:attrName>
                                        </p:attrNameLst>
                                      </p:cBhvr>
                                      <p:tavLst>
                                        <p:tav tm="0">
                                          <p:val>
                                            <p:fltVal val="0"/>
                                          </p:val>
                                        </p:tav>
                                        <p:tav tm="100000">
                                          <p:val>
                                            <p:strVal val="#ppt_h"/>
                                          </p:val>
                                        </p:tav>
                                      </p:tavLst>
                                    </p:anim>
                                    <p:anim calcmode="lin" valueType="num">
                                      <p:cBhvr>
                                        <p:cTn id="31" dur="500" fill="hold"/>
                                        <p:tgtEl>
                                          <p:spTgt spid="4"/>
                                        </p:tgtEl>
                                        <p:attrNameLst>
                                          <p:attrName>ppt_x</p:attrName>
                                        </p:attrNameLst>
                                      </p:cBhvr>
                                      <p:tavLst>
                                        <p:tav tm="0">
                                          <p:val>
                                            <p:fltVal val="0.5"/>
                                          </p:val>
                                        </p:tav>
                                        <p:tav tm="100000">
                                          <p:val>
                                            <p:strVal val="#ppt_x"/>
                                          </p:val>
                                        </p:tav>
                                      </p:tavLst>
                                    </p:anim>
                                    <p:anim calcmode="lin" valueType="num">
                                      <p:cBhvr>
                                        <p:cTn id="32" dur="500" fill="hold"/>
                                        <p:tgtEl>
                                          <p:spTgt spid="4"/>
                                        </p:tgtEl>
                                        <p:attrNameLst>
                                          <p:attrName>ppt_y</p:attrName>
                                        </p:attrNameLst>
                                      </p:cBhvr>
                                      <p:tavLst>
                                        <p:tav tm="0">
                                          <p:val>
                                            <p:fltVal val="0.5"/>
                                          </p:val>
                                        </p:tav>
                                        <p:tav tm="100000">
                                          <p:val>
                                            <p:strVal val="#ppt_y"/>
                                          </p:val>
                                        </p:tav>
                                      </p:tavLst>
                                    </p:anim>
                                  </p:childTnLst>
                                </p:cTn>
                              </p:par>
                              <p:par>
                                <p:cTn id="33" presetID="23" presetClass="entr" presetSubtype="528" fill="hold" nodeType="with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p:cTn id="35" dur="500" fill="hold"/>
                                        <p:tgtEl>
                                          <p:spTgt spid="5"/>
                                        </p:tgtEl>
                                        <p:attrNameLst>
                                          <p:attrName>ppt_w</p:attrName>
                                        </p:attrNameLst>
                                      </p:cBhvr>
                                      <p:tavLst>
                                        <p:tav tm="0">
                                          <p:val>
                                            <p:fltVal val="0"/>
                                          </p:val>
                                        </p:tav>
                                        <p:tav tm="100000">
                                          <p:val>
                                            <p:strVal val="#ppt_w"/>
                                          </p:val>
                                        </p:tav>
                                      </p:tavLst>
                                    </p:anim>
                                    <p:anim calcmode="lin" valueType="num">
                                      <p:cBhvr>
                                        <p:cTn id="36" dur="500" fill="hold"/>
                                        <p:tgtEl>
                                          <p:spTgt spid="5"/>
                                        </p:tgtEl>
                                        <p:attrNameLst>
                                          <p:attrName>ppt_h</p:attrName>
                                        </p:attrNameLst>
                                      </p:cBhvr>
                                      <p:tavLst>
                                        <p:tav tm="0">
                                          <p:val>
                                            <p:fltVal val="0"/>
                                          </p:val>
                                        </p:tav>
                                        <p:tav tm="100000">
                                          <p:val>
                                            <p:strVal val="#ppt_h"/>
                                          </p:val>
                                        </p:tav>
                                      </p:tavLst>
                                    </p:anim>
                                    <p:anim calcmode="lin" valueType="num">
                                      <p:cBhvr>
                                        <p:cTn id="37" dur="500" fill="hold"/>
                                        <p:tgtEl>
                                          <p:spTgt spid="5"/>
                                        </p:tgtEl>
                                        <p:attrNameLst>
                                          <p:attrName>ppt_x</p:attrName>
                                        </p:attrNameLst>
                                      </p:cBhvr>
                                      <p:tavLst>
                                        <p:tav tm="0">
                                          <p:val>
                                            <p:fltVal val="0.5"/>
                                          </p:val>
                                        </p:tav>
                                        <p:tav tm="100000">
                                          <p:val>
                                            <p:strVal val="#ppt_x"/>
                                          </p:val>
                                        </p:tav>
                                      </p:tavLst>
                                    </p:anim>
                                    <p:anim calcmode="lin" valueType="num">
                                      <p:cBhvr>
                                        <p:cTn id="38" dur="500" fill="hold"/>
                                        <p:tgtEl>
                                          <p:spTgt spid="5"/>
                                        </p:tgtEl>
                                        <p:attrNameLst>
                                          <p:attrName>ppt_y</p:attrName>
                                        </p:attrNameLst>
                                      </p:cBhvr>
                                      <p:tavLst>
                                        <p:tav tm="0">
                                          <p:val>
                                            <p:fltVal val="0.5"/>
                                          </p:val>
                                        </p:tav>
                                        <p:tav tm="100000">
                                          <p:val>
                                            <p:strVal val="#ppt_y"/>
                                          </p:val>
                                        </p:tav>
                                      </p:tavLst>
                                    </p:anim>
                                  </p:childTnLst>
                                </p:cTn>
                              </p:par>
                              <p:par>
                                <p:cTn id="39" presetID="23" presetClass="entr" presetSubtype="528" fill="hold" nodeType="with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p:cTn id="41" dur="500" fill="hold"/>
                                        <p:tgtEl>
                                          <p:spTgt spid="7"/>
                                        </p:tgtEl>
                                        <p:attrNameLst>
                                          <p:attrName>ppt_w</p:attrName>
                                        </p:attrNameLst>
                                      </p:cBhvr>
                                      <p:tavLst>
                                        <p:tav tm="0">
                                          <p:val>
                                            <p:fltVal val="0"/>
                                          </p:val>
                                        </p:tav>
                                        <p:tav tm="100000">
                                          <p:val>
                                            <p:strVal val="#ppt_w"/>
                                          </p:val>
                                        </p:tav>
                                      </p:tavLst>
                                    </p:anim>
                                    <p:anim calcmode="lin" valueType="num">
                                      <p:cBhvr>
                                        <p:cTn id="42" dur="500" fill="hold"/>
                                        <p:tgtEl>
                                          <p:spTgt spid="7"/>
                                        </p:tgtEl>
                                        <p:attrNameLst>
                                          <p:attrName>ppt_h</p:attrName>
                                        </p:attrNameLst>
                                      </p:cBhvr>
                                      <p:tavLst>
                                        <p:tav tm="0">
                                          <p:val>
                                            <p:fltVal val="0"/>
                                          </p:val>
                                        </p:tav>
                                        <p:tav tm="100000">
                                          <p:val>
                                            <p:strVal val="#ppt_h"/>
                                          </p:val>
                                        </p:tav>
                                      </p:tavLst>
                                    </p:anim>
                                    <p:anim calcmode="lin" valueType="num">
                                      <p:cBhvr>
                                        <p:cTn id="43" dur="500" fill="hold"/>
                                        <p:tgtEl>
                                          <p:spTgt spid="7"/>
                                        </p:tgtEl>
                                        <p:attrNameLst>
                                          <p:attrName>ppt_x</p:attrName>
                                        </p:attrNameLst>
                                      </p:cBhvr>
                                      <p:tavLst>
                                        <p:tav tm="0">
                                          <p:val>
                                            <p:fltVal val="0.5"/>
                                          </p:val>
                                        </p:tav>
                                        <p:tav tm="100000">
                                          <p:val>
                                            <p:strVal val="#ppt_x"/>
                                          </p:val>
                                        </p:tav>
                                      </p:tavLst>
                                    </p:anim>
                                    <p:anim calcmode="lin" valueType="num">
                                      <p:cBhvr>
                                        <p:cTn id="44" dur="500" fill="hold"/>
                                        <p:tgtEl>
                                          <p:spTgt spid="7"/>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p:cNvSpPr>
            <a:spLocks noGrp="1"/>
          </p:cNvSpPr>
          <p:nvPr>
            <p:ph type="title"/>
          </p:nvPr>
        </p:nvSpPr>
        <p:spPr>
          <a:xfrm>
            <a:off x="304800" y="228600"/>
            <a:ext cx="8610600" cy="838200"/>
          </a:xfrm>
        </p:spPr>
        <p:txBody>
          <a:bodyPr/>
          <a:lstStyle/>
          <a:p>
            <a:pPr>
              <a:lnSpc>
                <a:spcPct val="75000"/>
              </a:lnSpc>
              <a:defRPr/>
            </a:pPr>
            <a:r>
              <a:rPr lang="en-US" dirty="0" smtClean="0">
                <a:solidFill>
                  <a:srgbClr val="1B6191"/>
                </a:solidFill>
              </a:rPr>
              <a:t>Intelligent Clean Room: Best Practices</a:t>
            </a:r>
            <a:endParaRPr lang="en-US" dirty="0">
              <a:solidFill>
                <a:srgbClr val="1B6191"/>
              </a:solidFill>
            </a:endParaRPr>
          </a:p>
        </p:txBody>
      </p:sp>
      <p:sp>
        <p:nvSpPr>
          <p:cNvPr id="15363" name="Content Placeholder 5"/>
          <p:cNvSpPr>
            <a:spLocks noGrp="1"/>
          </p:cNvSpPr>
          <p:nvPr>
            <p:ph idx="1"/>
          </p:nvPr>
        </p:nvSpPr>
        <p:spPr>
          <a:xfrm>
            <a:off x="533400" y="1600200"/>
            <a:ext cx="8001000" cy="4114800"/>
          </a:xfrm>
        </p:spPr>
        <p:txBody>
          <a:bodyPr/>
          <a:lstStyle/>
          <a:p>
            <a:pPr>
              <a:lnSpc>
                <a:spcPct val="75000"/>
              </a:lnSpc>
              <a:spcBef>
                <a:spcPts val="1800"/>
              </a:spcBef>
            </a:pPr>
            <a:r>
              <a:rPr lang="en-US" dirty="0" smtClean="0"/>
              <a:t>Overlap in valuation &amp; implementation teams.</a:t>
            </a:r>
          </a:p>
          <a:p>
            <a:pPr>
              <a:lnSpc>
                <a:spcPct val="75000"/>
              </a:lnSpc>
              <a:spcBef>
                <a:spcPts val="1800"/>
              </a:spcBef>
            </a:pPr>
            <a:r>
              <a:rPr lang="en-US" dirty="0" smtClean="0"/>
              <a:t>Formally incorporate time-delay calculations in valuation.</a:t>
            </a:r>
          </a:p>
          <a:p>
            <a:pPr>
              <a:lnSpc>
                <a:spcPct val="75000"/>
              </a:lnSpc>
              <a:spcBef>
                <a:spcPts val="1800"/>
              </a:spcBef>
            </a:pPr>
            <a:r>
              <a:rPr lang="en-US" dirty="0" smtClean="0"/>
              <a:t>Define synergies around activities not functions (e.g., supply chain savings not purchasing).</a:t>
            </a:r>
          </a:p>
          <a:p>
            <a:pPr>
              <a:lnSpc>
                <a:spcPct val="75000"/>
              </a:lnSpc>
              <a:spcBef>
                <a:spcPts val="1800"/>
              </a:spcBef>
            </a:pPr>
            <a:r>
              <a:rPr lang="en-US" i="1" dirty="0" smtClean="0"/>
              <a:t>Re-recruit</a:t>
            </a:r>
            <a:r>
              <a:rPr lang="en-US" dirty="0" smtClean="0"/>
              <a:t> the best from both firms early on.</a:t>
            </a:r>
          </a:p>
          <a:p>
            <a:pPr>
              <a:lnSpc>
                <a:spcPct val="75000"/>
              </a:lnSpc>
              <a:spcBef>
                <a:spcPts val="1800"/>
              </a:spcBef>
            </a:pPr>
            <a:r>
              <a:rPr lang="en-US" dirty="0" smtClean="0"/>
              <a:t>Clear measurable goals for value creation.</a:t>
            </a:r>
          </a:p>
        </p:txBody>
      </p:sp>
    </p:spTree>
    <p:extLst>
      <p:ext uri="{BB962C8B-B14F-4D97-AF65-F5344CB8AC3E}">
        <p14:creationId xmlns:p14="http://schemas.microsoft.com/office/powerpoint/2010/main" val="4267520395"/>
      </p:ext>
    </p:extLst>
  </p:cSld>
  <p:clrMapOvr>
    <a:masterClrMapping/>
  </p:clrMapOvr>
  <p:transition>
    <p:fade thruBlk="1"/>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257026" name="Rectangle 2"/>
          <p:cNvSpPr>
            <a:spLocks noGrp="1" noChangeArrowheads="1"/>
          </p:cNvSpPr>
          <p:nvPr>
            <p:ph type="title"/>
          </p:nvPr>
        </p:nvSpPr>
        <p:spPr>
          <a:xfrm>
            <a:off x="228600" y="152400"/>
            <a:ext cx="8763000" cy="838200"/>
          </a:xfrm>
        </p:spPr>
        <p:txBody>
          <a:bodyPr/>
          <a:lstStyle/>
          <a:p>
            <a:pPr>
              <a:lnSpc>
                <a:spcPct val="80000"/>
              </a:lnSpc>
              <a:defRPr/>
            </a:pPr>
            <a:r>
              <a:rPr lang="en-US" dirty="0" smtClean="0">
                <a:solidFill>
                  <a:srgbClr val="195985"/>
                </a:solidFill>
              </a:rPr>
              <a:t>Take-</a:t>
            </a:r>
            <a:r>
              <a:rPr lang="en-US" dirty="0" err="1" smtClean="0">
                <a:solidFill>
                  <a:srgbClr val="195985"/>
                </a:solidFill>
              </a:rPr>
              <a:t>Aways</a:t>
            </a:r>
            <a:r>
              <a:rPr lang="en-US" dirty="0" smtClean="0">
                <a:solidFill>
                  <a:srgbClr val="195985"/>
                </a:solidFill>
              </a:rPr>
              <a:t> from GBS Acquisition</a:t>
            </a:r>
          </a:p>
        </p:txBody>
      </p:sp>
      <p:sp>
        <p:nvSpPr>
          <p:cNvPr id="257027" name="Rectangle 3"/>
          <p:cNvSpPr>
            <a:spLocks noGrp="1" noChangeArrowheads="1"/>
          </p:cNvSpPr>
          <p:nvPr>
            <p:ph type="body" sz="half" idx="1"/>
          </p:nvPr>
        </p:nvSpPr>
        <p:spPr>
          <a:xfrm>
            <a:off x="609600" y="1295400"/>
            <a:ext cx="8321040" cy="2286000"/>
          </a:xfrm>
        </p:spPr>
        <p:txBody>
          <a:bodyPr lIns="0" rIns="0"/>
          <a:lstStyle/>
          <a:p>
            <a:pPr>
              <a:lnSpc>
                <a:spcPct val="70000"/>
              </a:lnSpc>
              <a:spcBef>
                <a:spcPts val="2400"/>
              </a:spcBef>
              <a:buClrTx/>
              <a:buSzPct val="100000"/>
              <a:buFont typeface="Wingdings" pitchFamily="2" charset="2"/>
              <a:buChar char="§"/>
              <a:defRPr/>
            </a:pPr>
            <a:r>
              <a:rPr lang="en-US" sz="3200" b="1" dirty="0" smtClean="0"/>
              <a:t>Evaluating synergies &amp; gains:</a:t>
            </a:r>
          </a:p>
          <a:p>
            <a:pPr marL="579438" lvl="1" indent="-295275">
              <a:lnSpc>
                <a:spcPct val="70000"/>
              </a:lnSpc>
              <a:spcBef>
                <a:spcPts val="1200"/>
              </a:spcBef>
              <a:buSzPct val="100000"/>
              <a:buFont typeface="Wingdings" pitchFamily="2" charset="2"/>
              <a:buChar char="§"/>
              <a:defRPr/>
            </a:pPr>
            <a:r>
              <a:rPr lang="en-US" sz="2800" b="1" dirty="0" smtClean="0"/>
              <a:t>Value creation strategy</a:t>
            </a:r>
            <a:r>
              <a:rPr lang="en-US" sz="2800" dirty="0" smtClean="0"/>
              <a:t> must be clear up front (before considering specific targets). </a:t>
            </a:r>
          </a:p>
          <a:p>
            <a:pPr marL="579438" lvl="1" indent="-295275">
              <a:lnSpc>
                <a:spcPct val="70000"/>
              </a:lnSpc>
              <a:spcBef>
                <a:spcPts val="1200"/>
              </a:spcBef>
              <a:buSzPct val="100000"/>
              <a:buFont typeface="Wingdings" pitchFamily="2" charset="2"/>
              <a:buChar char="§"/>
              <a:defRPr/>
            </a:pPr>
            <a:r>
              <a:rPr lang="en-US" sz="2800" b="1" dirty="0" smtClean="0"/>
              <a:t>Sensitivity analysis on implementation</a:t>
            </a:r>
            <a:r>
              <a:rPr lang="en-US" sz="2800" dirty="0" smtClean="0"/>
              <a:t> (timing of gains, etc.) to determine bid range.</a:t>
            </a:r>
          </a:p>
          <a:p>
            <a:pPr marL="579438" lvl="2" indent="-295275">
              <a:lnSpc>
                <a:spcPct val="70000"/>
              </a:lnSpc>
              <a:spcBef>
                <a:spcPts val="1200"/>
              </a:spcBef>
              <a:buClr>
                <a:srgbClr val="1B6191"/>
              </a:buClr>
              <a:buSzPct val="100000"/>
              <a:buFont typeface="Wingdings" pitchFamily="2" charset="2"/>
              <a:buChar char="§"/>
              <a:defRPr/>
            </a:pPr>
            <a:r>
              <a:rPr lang="en-US" sz="2800" b="1" dirty="0" smtClean="0"/>
              <a:t>Involve operations</a:t>
            </a:r>
            <a:r>
              <a:rPr lang="en-US" sz="2800" dirty="0" smtClean="0"/>
              <a:t> people up front to assess.</a:t>
            </a:r>
          </a:p>
          <a:p>
            <a:pPr marL="579438" lvl="2" indent="-295275">
              <a:lnSpc>
                <a:spcPct val="70000"/>
              </a:lnSpc>
              <a:spcBef>
                <a:spcPts val="1200"/>
              </a:spcBef>
              <a:buClr>
                <a:srgbClr val="1B6191"/>
              </a:buClr>
              <a:buSzPct val="100000"/>
              <a:buFont typeface="Wingdings" pitchFamily="2" charset="2"/>
              <a:buChar char="§"/>
              <a:defRPr/>
            </a:pPr>
            <a:r>
              <a:rPr lang="en-US" sz="2800" b="1" dirty="0" smtClean="0"/>
              <a:t>Unique synergies &amp; bidding wars</a:t>
            </a:r>
            <a:r>
              <a:rPr lang="en-US" sz="2800" dirty="0" smtClean="0"/>
              <a:t>: Identify firm-specific value that rivals cannot realize.</a:t>
            </a:r>
          </a:p>
          <a:p>
            <a:pPr marL="342900" lvl="0" indent="-342900" eaLnBrk="0" hangingPunct="0">
              <a:lnSpc>
                <a:spcPct val="70000"/>
              </a:lnSpc>
              <a:spcBef>
                <a:spcPts val="2400"/>
              </a:spcBef>
              <a:buSzTx/>
              <a:buFont typeface="Wingdings" pitchFamily="2" charset="2"/>
              <a:buChar char="§"/>
              <a:defRPr/>
            </a:pPr>
            <a:r>
              <a:rPr lang="en-US" sz="3200" b="1" dirty="0" smtClean="0"/>
              <a:t>Long-term acquisition program</a:t>
            </a:r>
            <a:r>
              <a:rPr lang="en-US" sz="3200" dirty="0" smtClean="0"/>
              <a:t>:</a:t>
            </a:r>
          </a:p>
          <a:p>
            <a:pPr marL="627063" lvl="1" indent="-342900" eaLnBrk="0" hangingPunct="0">
              <a:lnSpc>
                <a:spcPct val="70000"/>
              </a:lnSpc>
              <a:spcBef>
                <a:spcPts val="1200"/>
              </a:spcBef>
              <a:buSzTx/>
              <a:buFont typeface="Wingdings" pitchFamily="2" charset="2"/>
              <a:buChar char="§"/>
              <a:defRPr/>
            </a:pPr>
            <a:r>
              <a:rPr lang="en-US" sz="2800" b="1" dirty="0" smtClean="0"/>
              <a:t>Exit</a:t>
            </a:r>
            <a:r>
              <a:rPr lang="en-US" sz="2800" dirty="0" smtClean="0"/>
              <a:t> strategy linked to value creation.</a:t>
            </a:r>
          </a:p>
          <a:p>
            <a:pPr marL="627063" lvl="1" indent="-342900" eaLnBrk="0" hangingPunct="0">
              <a:lnSpc>
                <a:spcPct val="70000"/>
              </a:lnSpc>
              <a:spcBef>
                <a:spcPts val="1200"/>
              </a:spcBef>
              <a:buSzTx/>
              <a:buFont typeface="Wingdings" pitchFamily="2" charset="2"/>
              <a:buChar char="§"/>
              <a:defRPr/>
            </a:pPr>
            <a:r>
              <a:rPr lang="en-US" sz="2800" b="1" dirty="0" smtClean="0"/>
              <a:t>New core competence</a:t>
            </a:r>
            <a:r>
              <a:rPr lang="en-US" sz="2800" dirty="0" smtClean="0"/>
              <a:t>: How to assess value…</a:t>
            </a:r>
          </a:p>
        </p:txBody>
      </p:sp>
      <p:sp>
        <p:nvSpPr>
          <p:cNvPr id="257032" name="Line 8"/>
          <p:cNvSpPr>
            <a:spLocks noChangeShapeType="1"/>
          </p:cNvSpPr>
          <p:nvPr/>
        </p:nvSpPr>
        <p:spPr bwMode="auto">
          <a:xfrm>
            <a:off x="152400" y="762000"/>
            <a:ext cx="8686800" cy="0"/>
          </a:xfrm>
          <a:prstGeom prst="line">
            <a:avLst/>
          </a:prstGeom>
          <a:noFill/>
          <a:ln w="31750">
            <a:gradFill flip="none" rotWithShape="1">
              <a:gsLst>
                <a:gs pos="0">
                  <a:srgbClr val="1B6191"/>
                </a:gs>
                <a:gs pos="50000">
                  <a:srgbClr val="093757"/>
                </a:gs>
                <a:gs pos="100000">
                  <a:srgbClr val="1B6191"/>
                </a:gs>
              </a:gsLst>
              <a:lin ang="0" scaled="1"/>
              <a:tileRect/>
            </a:gradFill>
            <a:round/>
            <a:headEnd/>
            <a:tailEnd/>
          </a:ln>
        </p:spPr>
        <p:txBody>
          <a:bodyPr wrap="none" anchor="ctr"/>
          <a:lstStyle/>
          <a:p>
            <a:endParaRPr lang="en-US"/>
          </a:p>
        </p:txBody>
      </p:sp>
    </p:spTree>
    <p:extLst>
      <p:ext uri="{BB962C8B-B14F-4D97-AF65-F5344CB8AC3E}">
        <p14:creationId xmlns:p14="http://schemas.microsoft.com/office/powerpoint/2010/main" val="1693897901"/>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257032"/>
                                        </p:tgtEl>
                                        <p:attrNameLst>
                                          <p:attrName>style.visibility</p:attrName>
                                        </p:attrNameLst>
                                      </p:cBhvr>
                                      <p:to>
                                        <p:strVal val="visible"/>
                                      </p:to>
                                    </p:set>
                                    <p:anim calcmode="lin" valueType="num">
                                      <p:cBhvr>
                                        <p:cTn id="7" dur="500" fill="hold"/>
                                        <p:tgtEl>
                                          <p:spTgt spid="257032"/>
                                        </p:tgtEl>
                                        <p:attrNameLst>
                                          <p:attrName>ppt_w</p:attrName>
                                        </p:attrNameLst>
                                      </p:cBhvr>
                                      <p:tavLst>
                                        <p:tav tm="0">
                                          <p:val>
                                            <p:fltVal val="0"/>
                                          </p:val>
                                        </p:tav>
                                        <p:tav tm="100000">
                                          <p:val>
                                            <p:strVal val="#ppt_w"/>
                                          </p:val>
                                        </p:tav>
                                      </p:tavLst>
                                    </p:anim>
                                    <p:anim calcmode="lin" valueType="num">
                                      <p:cBhvr>
                                        <p:cTn id="8" dur="500" fill="hold"/>
                                        <p:tgtEl>
                                          <p:spTgt spid="25703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7032" grpId="0" animBg="1"/>
    </p:bld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195985"/>
                </a:solidFill>
              </a:rPr>
              <a:t>GE Managers in Action</a:t>
            </a:r>
            <a:endParaRPr lang="en-US" dirty="0">
              <a:solidFill>
                <a:srgbClr val="195985"/>
              </a:solidFill>
            </a:endParaRPr>
          </a:p>
        </p:txBody>
      </p:sp>
      <p:pic>
        <p:nvPicPr>
          <p:cNvPr id="5" name="GLM_30ROCK_300K.wmv">
            <a:hlinkClick r:id="" action="ppaction://media"/>
          </p:cNvPr>
          <p:cNvPicPr>
            <a:picLocks noRot="1" noChangeAspect="1"/>
          </p:cNvPicPr>
          <p:nvPr>
            <a:videoFile r:link="rId1"/>
          </p:nvPr>
        </p:nvPicPr>
        <p:blipFill>
          <a:blip r:embed="rId3" cstate="print"/>
          <a:stretch>
            <a:fillRect/>
          </a:stretch>
        </p:blipFill>
        <p:spPr>
          <a:xfrm>
            <a:off x="1143000" y="762000"/>
            <a:ext cx="6934200" cy="520065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694864226"/>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3973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90000">
                <p:cTn id="7" fill="hold" display="0">
                  <p:stCondLst>
                    <p:cond delay="indefinite"/>
                  </p:stCondLst>
                  <p:endCondLst>
                    <p:cond evt="onNext" delay="0">
                      <p:tgtEl>
                        <p:sldTgt/>
                      </p:tgtEl>
                    </p:cond>
                    <p:cond evt="onPrev" delay="0">
                      <p:tgtEl>
                        <p:sldTgt/>
                      </p:tgtEl>
                    </p:cond>
                  </p:end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after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theme/theme1.xml><?xml version="1.0" encoding="utf-8"?>
<a:theme xmlns:a="http://schemas.openxmlformats.org/drawingml/2006/main" name="Human">
  <a:themeElements>
    <a:clrScheme name="Russ Colors">
      <a:dk1>
        <a:sysClr val="windowText" lastClr="000000"/>
      </a:dk1>
      <a:lt1>
        <a:sysClr val="window" lastClr="FFFFFF"/>
      </a:lt1>
      <a:dk2>
        <a:srgbClr val="795339"/>
      </a:dk2>
      <a:lt2>
        <a:srgbClr val="F7EEDD"/>
      </a:lt2>
      <a:accent1>
        <a:srgbClr val="0B283D"/>
      </a:accent1>
      <a:accent2>
        <a:srgbClr val="17517A"/>
      </a:accent2>
      <a:accent3>
        <a:srgbClr val="1A5F92"/>
      </a:accent3>
      <a:accent4>
        <a:srgbClr val="877E48"/>
      </a:accent4>
      <a:accent5>
        <a:srgbClr val="AF8B1E"/>
      </a:accent5>
      <a:accent6>
        <a:srgbClr val="A35E21"/>
      </a:accent6>
      <a:hlink>
        <a:srgbClr val="9B7300"/>
      </a:hlink>
      <a:folHlink>
        <a:srgbClr val="6B9DCF"/>
      </a:folHlink>
    </a:clrScheme>
    <a:fontScheme name="Human">
      <a:majorFont>
        <a:latin typeface="Candara"/>
        <a:ea typeface=""/>
        <a:cs typeface=""/>
        <a:font script="Jpan" typeface="ＭＳ Ｐゴシック"/>
        <a:font script="Hang" typeface="HY견명조"/>
        <a:font script="Hans" typeface="华文新魏"/>
        <a:font script="Hant" typeface="新細明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andara"/>
        <a:ea typeface=""/>
        <a:cs typeface=""/>
        <a:font script="Jpan" typeface="ＭＳ Ｐゴシック"/>
        <a:font script="Hang" typeface="HY견명조"/>
        <a:font script="Hans" typeface="华文楷体"/>
        <a:font script="Hant" typeface="新細明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Human">
      <a:fillStyleLst>
        <a:solidFill>
          <a:schemeClr val="phClr"/>
        </a:solidFill>
        <a:gradFill>
          <a:gsLst>
            <a:gs pos="0">
              <a:schemeClr val="phClr">
                <a:tint val="30000"/>
                <a:satMod val="175000"/>
              </a:schemeClr>
            </a:gs>
            <a:gs pos="50000">
              <a:schemeClr val="phClr">
                <a:tint val="55000"/>
                <a:satMod val="200000"/>
              </a:schemeClr>
            </a:gs>
            <a:gs pos="70000">
              <a:schemeClr val="phClr">
                <a:tint val="70000"/>
                <a:satMod val="175000"/>
              </a:schemeClr>
            </a:gs>
            <a:gs pos="100000">
              <a:schemeClr val="phClr">
                <a:tint val="85000"/>
                <a:satMod val="175000"/>
              </a:schemeClr>
            </a:gs>
          </a:gsLst>
          <a:lin ang="8000000" scaled="1"/>
        </a:gradFill>
        <a:gradFill>
          <a:gsLst>
            <a:gs pos="0">
              <a:schemeClr val="phClr">
                <a:shade val="100000"/>
                <a:satMod val="140000"/>
              </a:schemeClr>
            </a:gs>
            <a:gs pos="40000">
              <a:schemeClr val="phClr">
                <a:shade val="65000"/>
                <a:satMod val="140000"/>
              </a:schemeClr>
            </a:gs>
            <a:gs pos="70000">
              <a:schemeClr val="phClr">
                <a:shade val="40000"/>
                <a:satMod val="115000"/>
              </a:schemeClr>
            </a:gs>
            <a:gs pos="100000">
              <a:schemeClr val="phClr">
                <a:shade val="20000"/>
                <a:satMod val="115000"/>
              </a:schemeClr>
            </a:gs>
          </a:gsLst>
          <a:lin ang="8000000" scaled="1"/>
        </a:gradFill>
      </a:fillStyleLst>
      <a:lnStyleLst>
        <a:ln w="5000" cap="rnd" cmpd="sng" algn="ctr">
          <a:solidFill>
            <a:schemeClr val="phClr"/>
          </a:solidFill>
          <a:prstDash val="solid"/>
        </a:ln>
        <a:ln w="12700" cap="rnd" cmpd="sng" algn="ctr">
          <a:solidFill>
            <a:schemeClr val="phClr"/>
          </a:solidFill>
          <a:prstDash val="solid"/>
        </a:ln>
        <a:ln w="28100" cap="rnd" cmpd="sng" algn="ctr">
          <a:solidFill>
            <a:schemeClr val="phClr"/>
          </a:solidFill>
          <a:prstDash val="solid"/>
        </a:ln>
      </a:lnStyleLst>
      <a:effectStyleLst>
        <a:effectStyle>
          <a:effectLst>
            <a:outerShdw blurRad="39000" dist="25400" dir="9000000" rotWithShape="0">
              <a:srgbClr val="1A0000">
                <a:alpha val="35000"/>
              </a:srgbClr>
            </a:outerShdw>
          </a:effectLst>
        </a:effectStyle>
        <a:effectStyle>
          <a:effectLst>
            <a:outerShdw blurRad="39000" dist="25400" dir="9000000" rotWithShape="0">
              <a:srgbClr val="1A0000">
                <a:alpha val="40000"/>
              </a:srgbClr>
            </a:outerShdw>
          </a:effectLst>
        </a:effectStyle>
        <a:effectStyle>
          <a:effectLst>
            <a:outerShdw blurRad="39000" dist="25400" dir="9000000" rotWithShape="0">
              <a:srgbClr val="000000">
                <a:alpha val="40000"/>
              </a:srgbClr>
            </a:outerShdw>
          </a:effectLst>
          <a:scene3d>
            <a:camera prst="orthographicFront">
              <a:rot lat="0" lon="0" rev="0"/>
            </a:camera>
            <a:lightRig rig="brightRoom" dir="tr">
              <a:rot lat="0" lon="0" rev="3540000"/>
            </a:lightRig>
          </a:scene3d>
          <a:sp3d prstMaterial="matte">
            <a:bevelT w="190500" h="44450" prst="cross"/>
          </a:sp3d>
        </a:effectStyle>
      </a:effectStyleLst>
      <a:bgFillStyleLst>
        <a:solidFill>
          <a:schemeClr val="phClr"/>
        </a:solidFill>
        <a:gradFill rotWithShape="1">
          <a:gsLst>
            <a:gs pos="0">
              <a:schemeClr val="phClr">
                <a:tint val="85000"/>
                <a:satMod val="275000"/>
              </a:schemeClr>
            </a:gs>
            <a:gs pos="3000">
              <a:schemeClr val="phClr">
                <a:tint val="87000"/>
                <a:satMod val="275000"/>
              </a:schemeClr>
            </a:gs>
            <a:gs pos="10000">
              <a:schemeClr val="phClr">
                <a:tint val="90000"/>
                <a:satMod val="275000"/>
              </a:schemeClr>
            </a:gs>
            <a:gs pos="70000">
              <a:schemeClr val="phClr">
                <a:shade val="38000"/>
                <a:satMod val="275000"/>
              </a:schemeClr>
            </a:gs>
            <a:gs pos="90000">
              <a:schemeClr val="phClr">
                <a:shade val="25000"/>
                <a:satMod val="300000"/>
              </a:schemeClr>
            </a:gs>
            <a:gs pos="100000">
              <a:schemeClr val="phClr">
                <a:shade val="22000"/>
                <a:satMod val="300000"/>
              </a:schemeClr>
            </a:gs>
          </a:gsLst>
          <a:path path="circle">
            <a:fillToRect l="60000" t="-3300" b="200000"/>
          </a:path>
        </a:gradFill>
        <a:gradFill rotWithShape="1">
          <a:gsLst>
            <a:gs pos="0">
              <a:schemeClr val="phClr">
                <a:tint val="57000"/>
                <a:satMod val="400000"/>
              </a:schemeClr>
            </a:gs>
            <a:gs pos="100000">
              <a:schemeClr val="phClr">
                <a:tint val="87000"/>
                <a:shade val="40000"/>
                <a:satMod val="5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Human</Template>
  <TotalTime>5162</TotalTime>
  <Words>2055</Words>
  <Application>Microsoft Office PowerPoint</Application>
  <PresentationFormat>On-screen Show (4:3)</PresentationFormat>
  <Paragraphs>354</Paragraphs>
  <Slides>38</Slides>
  <Notes>35</Notes>
  <HiddenSlides>20</HiddenSlides>
  <MMClips>3</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38</vt:i4>
      </vt:variant>
    </vt:vector>
  </HeadingPairs>
  <TitlesOfParts>
    <vt:vector size="40" baseType="lpstr">
      <vt:lpstr>Human</vt:lpstr>
      <vt:lpstr>Clip</vt:lpstr>
      <vt:lpstr>Competitive Bidding in M&amp;A</vt:lpstr>
      <vt:lpstr>Bidding Wars under Uncertainty</vt:lpstr>
      <vt:lpstr>Agenda</vt:lpstr>
      <vt:lpstr>Elements of Strategic Management</vt:lpstr>
      <vt:lpstr>PowerPoint Presentation</vt:lpstr>
      <vt:lpstr>PowerPoint Presentation</vt:lpstr>
      <vt:lpstr>Case Example: Jack &amp; Me</vt:lpstr>
      <vt:lpstr>GE/NBC Acquisition Scenario</vt:lpstr>
      <vt:lpstr>Winning at Bidding Wars</vt:lpstr>
      <vt:lpstr>Gourmet Adventures</vt:lpstr>
      <vt:lpstr>The Winners’ Curse in Oil</vt:lpstr>
      <vt:lpstr>The Winners’ Curse</vt:lpstr>
      <vt:lpstr>Gourmet Adventures Debrief</vt:lpstr>
      <vt:lpstr>Why Buyers Pay a Premium Over the Target’s Market Value?</vt:lpstr>
      <vt:lpstr>Coping with Strategic Uncertainty &amp; The Winners’ Curse</vt:lpstr>
      <vt:lpstr>M&amp;A Stock Mkt Returns</vt:lpstr>
      <vt:lpstr>What Determines the Risk of Winner’s Curse?</vt:lpstr>
      <vt:lpstr>Information Structures in Auctions</vt:lpstr>
      <vt:lpstr>Gourmet Adventures Debrief</vt:lpstr>
      <vt:lpstr>PowerPoint Presentation</vt:lpstr>
      <vt:lpstr>Who captures the value of synergy?</vt:lpstr>
      <vt:lpstr>Anticipating Integration Dilemmas at Pinnacle</vt:lpstr>
      <vt:lpstr>Writing off Human Assets in an Acquired Brokerage Firm</vt:lpstr>
      <vt:lpstr>Post Acquisition Integration and Shareholder Value</vt:lpstr>
      <vt:lpstr>PowerPoint Presentation</vt:lpstr>
      <vt:lpstr>When can buyers capture the value of synergy?</vt:lpstr>
      <vt:lpstr>Reducing the Risk of the Winner’s Curse</vt:lpstr>
      <vt:lpstr>Managing the Acquisition Process to Avoid Being Cursed</vt:lpstr>
      <vt:lpstr>Take-Aways from Gourmet Adventures</vt:lpstr>
      <vt:lpstr>Alignment and Corporate Strategy</vt:lpstr>
      <vt:lpstr>Strategies Serve Different Stakeholders</vt:lpstr>
      <vt:lpstr>What is Corporate Value? A Shareholder Perspective</vt:lpstr>
      <vt:lpstr>Anticipated Integration Plan</vt:lpstr>
      <vt:lpstr>Case Example: Jack &amp; Me</vt:lpstr>
      <vt:lpstr>Tools That Don’t Work 2: McKinsey/GE Matrix</vt:lpstr>
      <vt:lpstr>Intelligent Clean Room: Best Practices</vt:lpstr>
      <vt:lpstr>Take-Aways from GBS Acquisition</vt:lpstr>
      <vt:lpstr>GE Managers in Action</vt:lpstr>
    </vt:vector>
  </TitlesOfParts>
  <Company>Sony Electronics,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Monica</dc:creator>
  <cp:lastModifiedBy>Russ Coff</cp:lastModifiedBy>
  <cp:revision>415</cp:revision>
  <cp:lastPrinted>2011-11-02T13:14:25Z</cp:lastPrinted>
  <dcterms:created xsi:type="dcterms:W3CDTF">2008-09-09T01:07:19Z</dcterms:created>
  <dcterms:modified xsi:type="dcterms:W3CDTF">2011-11-29T22:40:09Z</dcterms:modified>
</cp:coreProperties>
</file>