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6"/>
  </p:notesMasterIdLst>
  <p:handoutMasterIdLst>
    <p:handoutMasterId r:id="rId27"/>
  </p:handoutMasterIdLst>
  <p:sldIdLst>
    <p:sldId id="481" r:id="rId2"/>
    <p:sldId id="531" r:id="rId3"/>
    <p:sldId id="486" r:id="rId4"/>
    <p:sldId id="487" r:id="rId5"/>
    <p:sldId id="485" r:id="rId6"/>
    <p:sldId id="491" r:id="rId7"/>
    <p:sldId id="493" r:id="rId8"/>
    <p:sldId id="494" r:id="rId9"/>
    <p:sldId id="495" r:id="rId10"/>
    <p:sldId id="490" r:id="rId11"/>
    <p:sldId id="503" r:id="rId12"/>
    <p:sldId id="547" r:id="rId13"/>
    <p:sldId id="496" r:id="rId14"/>
    <p:sldId id="497" r:id="rId15"/>
    <p:sldId id="541" r:id="rId16"/>
    <p:sldId id="500" r:id="rId17"/>
    <p:sldId id="537" r:id="rId18"/>
    <p:sldId id="501" r:id="rId19"/>
    <p:sldId id="540" r:id="rId20"/>
    <p:sldId id="521" r:id="rId21"/>
    <p:sldId id="548" r:id="rId22"/>
    <p:sldId id="502" r:id="rId23"/>
    <p:sldId id="546" r:id="rId24"/>
    <p:sldId id="545" r:id="rId25"/>
  </p:sldIdLst>
  <p:sldSz cx="9144000" cy="6858000" type="screen4x3"/>
  <p:notesSz cx="9312275" cy="7026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3E7"/>
    <a:srgbClr val="FAF4EA"/>
    <a:srgbClr val="DFBA77"/>
    <a:srgbClr val="E6C996"/>
    <a:srgbClr val="175077"/>
    <a:srgbClr val="195985"/>
    <a:srgbClr val="F5EBD7"/>
    <a:srgbClr val="F8F0E4"/>
    <a:srgbClr val="F7EEDD"/>
    <a:srgbClr val="F4E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035320" cy="351314"/>
          </a:xfrm>
          <a:prstGeom prst="rect">
            <a:avLst/>
          </a:prstGeom>
        </p:spPr>
        <p:txBody>
          <a:bodyPr vert="horz" lIns="93749" tIns="46878" rIns="93749" bIns="468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4804" y="4"/>
            <a:ext cx="4035320" cy="351314"/>
          </a:xfrm>
          <a:prstGeom prst="rect">
            <a:avLst/>
          </a:prstGeom>
        </p:spPr>
        <p:txBody>
          <a:bodyPr vert="horz" lIns="93749" tIns="46878" rIns="93749" bIns="46878" rtlCol="0"/>
          <a:lstStyle>
            <a:lvl1pPr algn="r">
              <a:defRPr sz="1200"/>
            </a:lvl1pPr>
          </a:lstStyle>
          <a:p>
            <a:fld id="{08449A50-C6F7-4D6A-9AEE-11DB5627F87A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673744"/>
            <a:ext cx="4035320" cy="351314"/>
          </a:xfrm>
          <a:prstGeom prst="rect">
            <a:avLst/>
          </a:prstGeom>
        </p:spPr>
        <p:txBody>
          <a:bodyPr vert="horz" lIns="93749" tIns="46878" rIns="93749" bIns="468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4804" y="6673744"/>
            <a:ext cx="4035320" cy="351314"/>
          </a:xfrm>
          <a:prstGeom prst="rect">
            <a:avLst/>
          </a:prstGeom>
        </p:spPr>
        <p:txBody>
          <a:bodyPr vert="horz" lIns="93749" tIns="46878" rIns="93749" bIns="46878" rtlCol="0" anchor="b"/>
          <a:lstStyle>
            <a:lvl1pPr algn="r">
              <a:defRPr sz="1200"/>
            </a:lvl1pPr>
          </a:lstStyle>
          <a:p>
            <a:fld id="{0D8F552F-E4EB-4D91-9C14-3321473E9D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245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4035320" cy="35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9" tIns="46878" rIns="93749" bIns="4687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ndara" pitchFamily="34" charset="0"/>
              </a:defRPr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4804" y="4"/>
            <a:ext cx="4035320" cy="35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9" tIns="46878" rIns="93749" bIns="4687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ndara" pitchFamily="34" charset="0"/>
              </a:defRPr>
            </a:lvl1pPr>
          </a:lstStyle>
          <a:p>
            <a:fld id="{DE652645-254F-46E1-8102-C8920B498343}" type="datetimeFigureOut">
              <a:rPr lang="en-US"/>
              <a:pPr/>
              <a:t>11/28/2012</a:t>
            </a:fld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1950" y="527050"/>
            <a:ext cx="3508375" cy="2632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231" y="3337484"/>
            <a:ext cx="7449820" cy="31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9" tIns="46878" rIns="93749" bIns="468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6673744"/>
            <a:ext cx="4035320" cy="35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9" tIns="46878" rIns="93749" bIns="4687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ndara" pitchFamily="34" charset="0"/>
              </a:defRPr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4804" y="6673744"/>
            <a:ext cx="4035320" cy="35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49" tIns="46878" rIns="93749" bIns="4687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ndara" pitchFamily="34" charset="0"/>
              </a:defRPr>
            </a:lvl1pPr>
          </a:lstStyle>
          <a:p>
            <a:fld id="{6C7DD2F3-A5B8-4028-903B-8F2131776E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4508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241374-1EDF-474E-AEBE-86AF4FA41E8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 txBox="1">
            <a:spLocks noGrp="1" noChangeArrowheads="1"/>
          </p:cNvSpPr>
          <p:nvPr/>
        </p:nvSpPr>
        <p:spPr bwMode="auto">
          <a:xfrm>
            <a:off x="5276259" y="6674961"/>
            <a:ext cx="4036024" cy="35131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lIns="94614" tIns="47308" rIns="94614" bIns="47308" anchor="b"/>
          <a:lstStyle/>
          <a:p>
            <a:pPr algn="r" defTabSz="945995"/>
            <a:fld id="{D7C6F0A5-66CC-470B-B745-C2BBEEB2A614}" type="slidenum">
              <a:rPr lang="en-US" sz="1200"/>
              <a:pPr algn="r" defTabSz="945995"/>
              <a:t>2</a:t>
            </a:fld>
            <a:endParaRPr lang="en-US" sz="1200" dirty="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D08BDF-6ADD-47AB-B6E7-1D53D0F23670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0CC7-2B86-4A62-92A2-833661729FBB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84CE64-EBB0-473C-B420-D690294DBFDF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2F1D5-498E-4FEE-B48A-3B29B4A558D0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BE59B5-1C86-4EDA-B136-69DD1CBE93B5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F04AD3-7160-4A9C-B916-71EBF597222B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7131AC-08F7-4A46-A63F-1FA93C36776C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C578EC-6FB2-4E24-B240-CBF01EB40112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159"/>
            <a:fld id="{E0F107A7-5F75-4FC8-A804-0A4D386957A5}" type="slidenum">
              <a:rPr lang="en-US" smtClean="0"/>
              <a:pPr defTabSz="930159"/>
              <a:t>11</a:t>
            </a:fld>
            <a:endParaRPr lang="en-US" dirty="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 txBox="1">
            <a:spLocks noGrp="1" noChangeArrowheads="1"/>
          </p:cNvSpPr>
          <p:nvPr/>
        </p:nvSpPr>
        <p:spPr bwMode="auto">
          <a:xfrm>
            <a:off x="5276259" y="6674961"/>
            <a:ext cx="4036024" cy="35131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lIns="94614" tIns="47308" rIns="94614" bIns="47308" anchor="b"/>
          <a:lstStyle/>
          <a:p>
            <a:pPr algn="r" defTabSz="945995"/>
            <a:fld id="{D7C6F0A5-66CC-470B-B745-C2BBEEB2A614}" type="slidenum">
              <a:rPr lang="en-US" sz="1200"/>
              <a:pPr algn="r" defTabSz="945995"/>
              <a:t>12</a:t>
            </a:fld>
            <a:endParaRPr lang="en-US" sz="1200" dirty="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758E71-9163-4A4E-A47D-DF5F0664910F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92575" tIns="46288" rIns="92575" bIns="46288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2236F-50EE-472D-96FE-0F6395C94850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C67FC-FB40-41FC-8C63-CD2697887224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92575" tIns="46288" rIns="92575" bIns="46288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1F4C74-D402-4A1D-A2DB-3EF86DD0BC57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78851" name="Rectangle 7"/>
          <p:cNvSpPr txBox="1">
            <a:spLocks noGrp="1" noChangeArrowheads="1"/>
          </p:cNvSpPr>
          <p:nvPr/>
        </p:nvSpPr>
        <p:spPr bwMode="auto">
          <a:xfrm>
            <a:off x="5276324" y="6674562"/>
            <a:ext cx="4035957" cy="35171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lIns="94134" tIns="47067" rIns="94134" bIns="47067" anchor="b"/>
          <a:lstStyle/>
          <a:p>
            <a:pPr algn="r" defTabSz="936705">
              <a:spcBef>
                <a:spcPct val="20000"/>
              </a:spcBef>
            </a:pPr>
            <a:fld id="{27F5F2E9-0A63-46B6-8F3A-160F3804F11C}" type="slidenum">
              <a:rPr lang="en-US" sz="1200"/>
              <a:pPr algn="r" defTabSz="936705">
                <a:spcBef>
                  <a:spcPct val="20000"/>
                </a:spcBef>
              </a:pPr>
              <a:t>16</a:t>
            </a:fld>
            <a:endParaRPr lang="en-US" sz="1200" dirty="0"/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0363" y="525463"/>
            <a:ext cx="3517900" cy="2638425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1961" y="3338906"/>
            <a:ext cx="6828366" cy="3162229"/>
          </a:xfrm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64906A-DBEC-41A1-B627-BCDCB7313D36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90115" name="Rectangle 7"/>
          <p:cNvSpPr txBox="1">
            <a:spLocks noGrp="1" noChangeArrowheads="1"/>
          </p:cNvSpPr>
          <p:nvPr/>
        </p:nvSpPr>
        <p:spPr bwMode="auto">
          <a:xfrm>
            <a:off x="5276324" y="6674562"/>
            <a:ext cx="4035957" cy="35171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lIns="94134" tIns="47067" rIns="94134" bIns="47067" anchor="b"/>
          <a:lstStyle/>
          <a:p>
            <a:pPr algn="r" defTabSz="936705">
              <a:spcBef>
                <a:spcPct val="20000"/>
              </a:spcBef>
            </a:pPr>
            <a:fld id="{407D7A86-748D-4DE2-8E42-FE687BC405D1}" type="slidenum">
              <a:rPr lang="en-US" sz="1200"/>
              <a:pPr algn="r" defTabSz="936705">
                <a:spcBef>
                  <a:spcPct val="20000"/>
                </a:spcBef>
              </a:pPr>
              <a:t>17</a:t>
            </a:fld>
            <a:endParaRPr lang="en-US" sz="1200" dirty="0"/>
          </a:p>
        </p:txBody>
      </p:sp>
      <p:sp>
        <p:nvSpPr>
          <p:cNvPr id="901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0363" y="525463"/>
            <a:ext cx="3517900" cy="2638425"/>
          </a:xfrm>
          <a:ln/>
        </p:spPr>
      </p:sp>
      <p:sp>
        <p:nvSpPr>
          <p:cNvPr id="901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1961" y="3338906"/>
            <a:ext cx="6828366" cy="3162229"/>
          </a:xfrm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E9B43A-63BE-44F8-BEEE-D15A13A7C3E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D50DD2-09A3-41DE-B71E-EAB6E794F8BB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83971" name="Rectangle 7"/>
          <p:cNvSpPr txBox="1">
            <a:spLocks noGrp="1" noChangeArrowheads="1"/>
          </p:cNvSpPr>
          <p:nvPr/>
        </p:nvSpPr>
        <p:spPr bwMode="auto">
          <a:xfrm>
            <a:off x="5276324" y="6674562"/>
            <a:ext cx="4035957" cy="35171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lIns="94134" tIns="47067" rIns="94134" bIns="47067" anchor="b"/>
          <a:lstStyle/>
          <a:p>
            <a:pPr algn="r" defTabSz="936705">
              <a:spcBef>
                <a:spcPct val="20000"/>
              </a:spcBef>
            </a:pPr>
            <a:fld id="{58B14A35-B2A3-471C-8D3C-78F0265BAACB}" type="slidenum">
              <a:rPr lang="en-US" sz="1200"/>
              <a:pPr algn="r" defTabSz="936705">
                <a:spcBef>
                  <a:spcPct val="20000"/>
                </a:spcBef>
              </a:pPr>
              <a:t>19</a:t>
            </a:fld>
            <a:endParaRPr lang="en-US" sz="1200" dirty="0"/>
          </a:p>
        </p:txBody>
      </p:sp>
      <p:sp>
        <p:nvSpPr>
          <p:cNvPr id="839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0363" y="525463"/>
            <a:ext cx="3517900" cy="2638425"/>
          </a:xfrm>
          <a:ln/>
        </p:spPr>
      </p:sp>
      <p:sp>
        <p:nvSpPr>
          <p:cNvPr id="839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1961" y="3338906"/>
            <a:ext cx="6828366" cy="3162229"/>
          </a:xfrm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 txBox="1">
            <a:spLocks noGrp="1" noChangeArrowheads="1"/>
          </p:cNvSpPr>
          <p:nvPr/>
        </p:nvSpPr>
        <p:spPr bwMode="auto">
          <a:xfrm>
            <a:off x="5276259" y="6674961"/>
            <a:ext cx="4036024" cy="35131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lIns="94614" tIns="47308" rIns="94614" bIns="47308" anchor="b"/>
          <a:lstStyle/>
          <a:p>
            <a:pPr algn="r" defTabSz="945995"/>
            <a:fld id="{D7C6F0A5-66CC-470B-B745-C2BBEEB2A614}" type="slidenum">
              <a:rPr lang="en-US" sz="1200"/>
              <a:pPr algn="r" defTabSz="945995"/>
              <a:t>21</a:t>
            </a:fld>
            <a:endParaRPr lang="en-US" sz="1200" dirty="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918471-3A49-4F83-966E-5C7D0B86C645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50" y="3338903"/>
            <a:ext cx="7442189" cy="3160608"/>
          </a:xfrm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445CAA-EE00-434D-92A1-3058A5391B96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91139" name="Rectangle 7"/>
          <p:cNvSpPr txBox="1">
            <a:spLocks noGrp="1" noChangeArrowheads="1"/>
          </p:cNvSpPr>
          <p:nvPr/>
        </p:nvSpPr>
        <p:spPr bwMode="auto">
          <a:xfrm>
            <a:off x="5276324" y="6674566"/>
            <a:ext cx="4035957" cy="351718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lIns="94098" tIns="47047" rIns="94098" bIns="47047" anchor="b"/>
          <a:lstStyle/>
          <a:p>
            <a:pPr algn="r" defTabSz="936339">
              <a:spcBef>
                <a:spcPct val="20000"/>
              </a:spcBef>
            </a:pPr>
            <a:fld id="{E1CFEE2F-6D62-4A0C-9F60-52DCEF8D2848}" type="slidenum">
              <a:rPr lang="en-US" sz="1200"/>
              <a:pPr algn="r" defTabSz="936339">
                <a:spcBef>
                  <a:spcPct val="20000"/>
                </a:spcBef>
              </a:pPr>
              <a:t>24</a:t>
            </a:fld>
            <a:endParaRPr lang="en-US" sz="1200" dirty="0"/>
          </a:p>
        </p:txBody>
      </p:sp>
      <p:sp>
        <p:nvSpPr>
          <p:cNvPr id="911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17900" cy="2638425"/>
          </a:xfrm>
          <a:ln/>
        </p:spPr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1966" y="3338915"/>
            <a:ext cx="6828366" cy="3162229"/>
          </a:xfrm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>
            <a:noAutofit/>
            <a:sp3d prstMaterial="matte">
              <a:bevelT w="38100" h="38100"/>
              <a:contourClr>
                <a:srgbClr val="FFFFFF"/>
              </a:contourClr>
            </a:sp3d>
          </a:bodyPr>
          <a:lstStyle>
            <a:lvl1pPr algn="ctr">
              <a:lnSpc>
                <a:spcPct val="80000"/>
              </a:lnSpc>
              <a:defRPr lang="en-US" sz="5800" dirty="0" smtClean="0">
                <a:ln w="9525">
                  <a:noFill/>
                </a:ln>
                <a:effectLst>
                  <a:outerShdw blurRad="50800" dist="38100" dir="822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967089"/>
          </a:xfrm>
        </p:spPr>
        <p:txBody>
          <a:bodyPr>
            <a:normAutofit/>
          </a:bodyPr>
          <a:lstStyle>
            <a:lvl1pPr marL="0" indent="0" algn="ctr">
              <a:buNone/>
              <a:defRPr lang="en-US" sz="3000" b="0">
                <a:solidFill>
                  <a:schemeClr val="tx2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600"/>
          </a:xfrm>
        </p:spPr>
        <p:txBody>
          <a:bodyPr/>
          <a:lstStyle>
            <a:lvl1pPr>
              <a:spcBef>
                <a:spcPts val="1800"/>
              </a:spcBef>
              <a:buClr>
                <a:srgbClr val="093757"/>
              </a:buClr>
              <a:buSzPct val="100000"/>
              <a:buFont typeface="Wingdings" pitchFamily="2" charset="2"/>
              <a:buChar char="§"/>
              <a:defRPr sz="2800">
                <a:solidFill>
                  <a:srgbClr val="093757"/>
                </a:solidFill>
              </a:defRPr>
            </a:lvl1pPr>
            <a:lvl2pPr>
              <a:buClr>
                <a:srgbClr val="195985"/>
              </a:buClr>
              <a:buSzPct val="100000"/>
              <a:buFont typeface="Wingdings" pitchFamily="2" charset="2"/>
              <a:buChar char="§"/>
              <a:defRPr sz="2500">
                <a:solidFill>
                  <a:srgbClr val="093757"/>
                </a:solidFill>
              </a:defRPr>
            </a:lvl2pPr>
            <a:lvl3pPr>
              <a:buClr>
                <a:srgbClr val="2587C9"/>
              </a:buClr>
              <a:buSzPct val="100000"/>
              <a:buFont typeface="Wingdings" pitchFamily="2" charset="2"/>
              <a:buChar char="§"/>
              <a:defRPr sz="2200">
                <a:solidFill>
                  <a:srgbClr val="093757"/>
                </a:solidFill>
              </a:defRPr>
            </a:lvl3pPr>
            <a:lvl4pPr>
              <a:buClr>
                <a:schemeClr val="accent3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§"/>
              <a:defRPr sz="1800">
                <a:solidFill>
                  <a:srgbClr val="093757"/>
                </a:solidFill>
              </a:defRPr>
            </a:lvl4pPr>
            <a:lvl5pPr>
              <a:buClr>
                <a:schemeClr val="accent3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800">
                <a:solidFill>
                  <a:srgbClr val="093757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22313" y="2685391"/>
            <a:ext cx="7772400" cy="3112843"/>
          </a:xfrm>
        </p:spPr>
        <p:txBody>
          <a:bodyPr anchor="t"/>
          <a:lstStyle>
            <a:lvl1pPr algn="ctr">
              <a:buNone/>
              <a:defRPr lang="en-US" sz="6000" b="1" dirty="0">
                <a:solidFill>
                  <a:schemeClr val="accent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22313" y="1128932"/>
            <a:ext cx="7772400" cy="1509712"/>
          </a:xfrm>
        </p:spPr>
        <p:txBody>
          <a:bodyPr anchor="b">
            <a:normAutofit/>
          </a:bodyPr>
          <a:lstStyle>
            <a:lvl1pPr algn="ctr">
              <a:buNone/>
              <a:defRPr lang="en-US" sz="24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F7C61-C152-4F0C-8E67-BB4964B6F456}" type="datetimeFigureOut">
              <a:rPr/>
              <a:pPr>
                <a:defRPr/>
              </a:pPr>
              <a:t>9/9/2008</a:t>
            </a:fld>
            <a:endParaRPr/>
          </a:p>
        </p:txBody>
      </p:sp>
      <p:sp>
        <p:nvSpPr>
          <p:cNvPr id="5" name="Rectangle 18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2"/>
          </p:nvPr>
        </p:nvSpPr>
        <p:spPr>
          <a:xfrm>
            <a:off x="6553200" y="56388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71A22-433D-438E-8938-569C13BC363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6F8C1-F50A-461E-AB25-EB98EF9A4E49}" type="datetimeFigureOut">
              <a:rPr/>
              <a:pPr>
                <a:defRPr/>
              </a:pPr>
              <a:t>9/9/2008</a:t>
            </a:fld>
            <a:endParaRPr/>
          </a:p>
        </p:txBody>
      </p:sp>
      <p:sp>
        <p:nvSpPr>
          <p:cNvPr id="6" name="Rectangle 18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2"/>
          </p:nvPr>
        </p:nvSpPr>
        <p:spPr>
          <a:xfrm>
            <a:off x="6553200" y="56388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6DF50-27FB-48B7-A4B4-4070A0E7DE0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AF93D-8770-4C03-83BC-98E8C02BC3D0}" type="datetimeFigureOut">
              <a:rPr/>
              <a:pPr>
                <a:defRPr/>
              </a:pPr>
              <a:t>9/9/2008</a:t>
            </a:fld>
            <a:endParaRPr/>
          </a:p>
        </p:txBody>
      </p:sp>
      <p:sp>
        <p:nvSpPr>
          <p:cNvPr id="8" name="Rectangle 18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2"/>
          </p:nvPr>
        </p:nvSpPr>
        <p:spPr>
          <a:xfrm>
            <a:off x="6553200" y="56388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6DE32-6B59-41D4-BA99-EBAFD5CF8E9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80000"/>
              </a:lnSpc>
              <a:defRPr lang="en-US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79405-7801-4A78-AEE8-C9E003D36BE3}" type="datetimeFigureOut">
              <a:rPr/>
              <a:pPr>
                <a:defRPr/>
              </a:pPr>
              <a:t>9/9/2008</a:t>
            </a:fld>
            <a:endParaRPr/>
          </a:p>
        </p:txBody>
      </p:sp>
      <p:sp>
        <p:nvSpPr>
          <p:cNvPr id="3" name="Rectangle 18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12"/>
          </p:nvPr>
        </p:nvSpPr>
        <p:spPr>
          <a:xfrm>
            <a:off x="6553200" y="56388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1BB2F-B994-497C-8F6A-6F91DBAC617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ctr">
              <a:defRPr sz="24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918D6-8FDF-4E0A-A17D-871D72261577}" type="datetimeFigureOut">
              <a:rPr/>
              <a:pPr>
                <a:defRPr/>
              </a:pPr>
              <a:t>9/9/2008</a:t>
            </a:fld>
            <a:endParaRPr/>
          </a:p>
        </p:txBody>
      </p:sp>
      <p:sp>
        <p:nvSpPr>
          <p:cNvPr id="6" name="Rectangle 18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2"/>
          </p:nvPr>
        </p:nvSpPr>
        <p:spPr>
          <a:xfrm>
            <a:off x="6553200" y="56388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E5D4A-9F5E-4346-9DD7-101B151F0694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 userDrawn="1"/>
        </p:nvSpPr>
        <p:spPr>
          <a:xfrm>
            <a:off x="0" y="6248400"/>
            <a:ext cx="1447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chemeClr val="accent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Content Placeholder 3" descr="Goizueta_Logo.gif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16625" y="6081713"/>
            <a:ext cx="3127375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11"/>
          <p:cNvSpPr/>
          <p:nvPr userDrawn="1"/>
        </p:nvSpPr>
        <p:spPr>
          <a:xfrm>
            <a:off x="152400" y="6324600"/>
            <a:ext cx="838200" cy="4572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Box 9"/>
          <p:cNvSpPr txBox="1"/>
          <p:nvPr userDrawn="1"/>
        </p:nvSpPr>
        <p:spPr>
          <a:xfrm>
            <a:off x="152400" y="6335713"/>
            <a:ext cx="8382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21FC4D2-D11A-4D45-B613-2F2084532637}" type="slidenum">
              <a:rPr lang="en-US">
                <a:solidFill>
                  <a:schemeClr val="bg2">
                    <a:lumMod val="90000"/>
                  </a:schemeClr>
                </a:solidFill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chemeClr val="bg2">
                  <a:lumMod val="90000"/>
                </a:schemeClr>
              </a:solidFill>
              <a:latin typeface="+mn-lt"/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727075" y="1062038"/>
            <a:ext cx="4600575" cy="3978275"/>
          </a:xfrm>
          <a:prstGeom prst="rect">
            <a:avLst/>
          </a:prstGeom>
          <a:solidFill>
            <a:schemeClr val="tx2">
              <a:shade val="15000"/>
            </a:schemeClr>
          </a:solidFill>
          <a:ln w="63500">
            <a:noFill/>
            <a:miter lim="800000"/>
          </a:ln>
          <a:effectLst>
            <a:outerShdw blurRad="63500" dist="25400" dir="7200000" algn="t" rotWithShape="0">
              <a:prstClr val="black">
                <a:alpha val="45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45720" rIns="45720" anchor="ctr">
            <a:normAutofit/>
          </a:bodyPr>
          <a:lstStyle/>
          <a:p>
            <a:pPr indent="-274320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endParaRPr lang="en-US" sz="200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514536" y="4343400"/>
            <a:ext cx="3048000" cy="709858"/>
          </a:xfrm>
        </p:spPr>
        <p:txBody>
          <a:bodyPr anchor="t">
            <a:noAutofit/>
          </a:bodyPr>
          <a:lstStyle>
            <a:lvl1pPr algn="l">
              <a:buNone/>
              <a:defRPr sz="22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739645" y="1222657"/>
            <a:ext cx="4575601" cy="3657600"/>
          </a:xfrm>
          <a:solidFill>
            <a:schemeClr val="tx2">
              <a:shade val="75000"/>
            </a:schemeClr>
          </a:solidFill>
          <a:ln w="63500">
            <a:noFill/>
            <a:miter lim="800000"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514536" y="1371600"/>
            <a:ext cx="3044952" cy="2930086"/>
          </a:xfrm>
        </p:spPr>
        <p:txBody>
          <a:bodyPr bIns="0" anchor="b">
            <a:normAutofit/>
          </a:bodyPr>
          <a:lstStyle>
            <a:lvl1pPr marL="0" marR="0" indent="0" algn="l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E71EF-92F8-495A-8A49-0A9597D52F91}" type="datetimeFigureOut">
              <a:rPr/>
              <a:pPr>
                <a:defRPr/>
              </a:pPr>
              <a:t>9/9/2008</a:t>
            </a:fld>
            <a:endParaRPr/>
          </a:p>
        </p:txBody>
      </p:sp>
      <p:sp>
        <p:nvSpPr>
          <p:cNvPr id="12" name="Rectangle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3" name="Rectangle 7"/>
          <p:cNvSpPr>
            <a:spLocks noGrp="1"/>
          </p:cNvSpPr>
          <p:nvPr>
            <p:ph type="sldNum" sz="quarter" idx="12"/>
          </p:nvPr>
        </p:nvSpPr>
        <p:spPr>
          <a:xfrm>
            <a:off x="6553200" y="56388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CDF98-0C54-464A-974D-85F152628FF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26325-2DA2-45C0-95B6-4A2DCCDA9962}" type="datetimeFigureOut">
              <a:rPr/>
              <a:pPr>
                <a:defRPr/>
              </a:pPr>
              <a:t>9/9/2008</a:t>
            </a:fld>
            <a:endParaRPr/>
          </a:p>
        </p:txBody>
      </p:sp>
      <p:sp>
        <p:nvSpPr>
          <p:cNvPr id="5" name="Rectangle 18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2"/>
          </p:nvPr>
        </p:nvSpPr>
        <p:spPr>
          <a:xfrm>
            <a:off x="6553200" y="56388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130D7-AF5C-443F-BDEA-E2EC539D97E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1A25A-8D21-4319-ABEF-B4BD233571C4}" type="datetimeFigureOut">
              <a:rPr/>
              <a:pPr>
                <a:defRPr/>
              </a:pPr>
              <a:t>9/9/2008</a:t>
            </a:fld>
            <a:endParaRPr/>
          </a:p>
        </p:txBody>
      </p:sp>
      <p:sp>
        <p:nvSpPr>
          <p:cNvPr id="5" name="Rectangle 18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2"/>
          </p:nvPr>
        </p:nvSpPr>
        <p:spPr>
          <a:xfrm>
            <a:off x="6553200" y="56388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AD7B5-EC79-4A3F-872D-9D81E324F70A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C9F26-0B3E-42FD-9667-06D9A09D8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4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57000"/>
                <a:satMod val="400000"/>
                <a:alpha val="10000"/>
              </a:schemeClr>
            </a:gs>
            <a:gs pos="100000">
              <a:schemeClr val="bg2">
                <a:tint val="87000"/>
                <a:shade val="40000"/>
                <a:satMod val="500000"/>
                <a:alpha val="3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prstGeom prst="rect">
            <a:avLst/>
          </a:prstGeom>
        </p:spPr>
        <p:txBody>
          <a:bodyPr anchor="t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Rectangle 11"/>
          <p:cNvSpPr>
            <a:spLocks noGrp="1"/>
          </p:cNvSpPr>
          <p:nvPr>
            <p:ph type="body" idx="1"/>
          </p:nvPr>
        </p:nvSpPr>
        <p:spPr bwMode="auto">
          <a:xfrm>
            <a:off x="457200" y="1265237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-9144" y="6409944"/>
            <a:ext cx="9153144" cy="457200"/>
          </a:xfrm>
          <a:prstGeom prst="rect">
            <a:avLst/>
          </a:prstGeom>
          <a:gradFill flip="none" rotWithShape="1">
            <a:gsLst>
              <a:gs pos="20000">
                <a:schemeClr val="accent3">
                  <a:shade val="30000"/>
                  <a:satMod val="115000"/>
                </a:schemeClr>
              </a:gs>
              <a:gs pos="70000">
                <a:srgbClr val="0B446B"/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6443246"/>
            <a:ext cx="685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E17D7F07-F678-4E40-BCAB-F39AC5F52C59}" type="slidenum">
              <a:rPr lang="en-US" sz="160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Rectangle 10"/>
          <p:cNvSpPr>
            <a:spLocks/>
          </p:cNvSpPr>
          <p:nvPr/>
        </p:nvSpPr>
        <p:spPr bwMode="auto">
          <a:xfrm>
            <a:off x="4343400" y="64008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en-US" sz="2400" b="0" dirty="0" smtClean="0">
                <a:solidFill>
                  <a:srgbClr val="1959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Strategic Management</a:t>
            </a:r>
            <a:endParaRPr lang="en-US" sz="2400" b="0" dirty="0">
              <a:solidFill>
                <a:srgbClr val="1959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804" r:id="rId9"/>
    <p:sldLayoutId id="2147483795" r:id="rId10"/>
    <p:sldLayoutId id="2147483794" r:id="rId11"/>
    <p:sldLayoutId id="2147483805" r:id="rId12"/>
  </p:sldLayoutIdLst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xStyles>
    <p:titleStyle>
      <a:defPPr>
        <a:defRPr sz="4400">
          <a:solidFill>
            <a:schemeClr val="tx2">
              <a:shade val="85000"/>
              <a:satMod val="150000"/>
            </a:schemeClr>
          </a:solidFill>
          <a:latin typeface="+mj-lt"/>
          <a:ea typeface="+mj-ea"/>
          <a:cs typeface="+mj-cs"/>
        </a:defRPr>
      </a:defPPr>
      <a:lvl1pPr algn="ctr" rtl="0" fontAlgn="base">
        <a:lnSpc>
          <a:spcPct val="80000"/>
        </a:lnSpc>
        <a:spcBef>
          <a:spcPct val="0"/>
        </a:spcBef>
        <a:spcAft>
          <a:spcPct val="0"/>
        </a:spcAft>
        <a:defRPr lang="en-US" sz="4400" b="1" kern="1200" dirty="0">
          <a:solidFill>
            <a:srgbClr val="195985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lt"/>
          <a:cs typeface="+mj-lt"/>
        </a:defRPr>
      </a:lvl1pPr>
      <a:lvl2pPr algn="ctr" rtl="0" fontAlgn="base">
        <a:spcBef>
          <a:spcPct val="0"/>
        </a:spcBef>
        <a:spcAft>
          <a:spcPct val="0"/>
        </a:spcAft>
        <a:defRPr sz="4800" b="1">
          <a:solidFill>
            <a:srgbClr val="17517A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800" b="1">
          <a:solidFill>
            <a:srgbClr val="17517A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800" b="1">
          <a:solidFill>
            <a:srgbClr val="17517A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800" b="1">
          <a:solidFill>
            <a:srgbClr val="17517A"/>
          </a:solidFill>
          <a:latin typeface="Candar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 b="1">
          <a:solidFill>
            <a:srgbClr val="17517A"/>
          </a:solidFill>
          <a:latin typeface="Candar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 b="1">
          <a:solidFill>
            <a:srgbClr val="17517A"/>
          </a:solidFill>
          <a:latin typeface="Candar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 b="1">
          <a:solidFill>
            <a:srgbClr val="17517A"/>
          </a:solidFill>
          <a:latin typeface="Candar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 b="1">
          <a:solidFill>
            <a:srgbClr val="17517A"/>
          </a:solidFill>
          <a:latin typeface="Candara" pitchFamily="34" charset="0"/>
        </a:defRPr>
      </a:lvl9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273050" indent="-273050" algn="l" rtl="0" fontAlgn="base">
        <a:lnSpc>
          <a:spcPct val="85000"/>
        </a:lnSpc>
        <a:spcBef>
          <a:spcPts val="1800"/>
        </a:spcBef>
        <a:spcAft>
          <a:spcPct val="0"/>
        </a:spcAft>
        <a:buClr>
          <a:srgbClr val="0E324A"/>
        </a:buClr>
        <a:buSzPct val="70000"/>
        <a:buFont typeface="Wingdings" pitchFamily="2" charset="2"/>
        <a:buChar char=""/>
        <a:defRPr sz="2800">
          <a:solidFill>
            <a:srgbClr val="093757"/>
          </a:solidFill>
          <a:latin typeface="+mn-lt"/>
          <a:ea typeface="+mn-lt"/>
          <a:cs typeface="+mn-lt"/>
        </a:defRPr>
      </a:lvl1pPr>
      <a:lvl2pPr marL="557213" indent="-228600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1B6191"/>
        </a:buClr>
        <a:buSzPct val="70000"/>
        <a:buFont typeface="Wingdings" pitchFamily="2" charset="2"/>
        <a:buChar char="n"/>
        <a:defRPr sz="2500">
          <a:solidFill>
            <a:srgbClr val="093757"/>
          </a:solidFill>
          <a:latin typeface="+mn-lt"/>
          <a:ea typeface="+mn-lt"/>
          <a:cs typeface="+mn-lt"/>
        </a:defRPr>
      </a:lvl2pPr>
      <a:lvl3pPr marL="812800" indent="-228600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76B9E6"/>
        </a:buClr>
        <a:buSzPct val="70000"/>
        <a:buFont typeface="Wingdings" pitchFamily="2" charset="2"/>
        <a:buChar char="n"/>
        <a:defRPr sz="2200">
          <a:solidFill>
            <a:srgbClr val="093757"/>
          </a:solidFill>
          <a:latin typeface="+mn-lt"/>
          <a:ea typeface="+mn-lt"/>
          <a:cs typeface="+mn-lt"/>
        </a:defRPr>
      </a:lvl3pPr>
      <a:lvl4pPr marL="1068388" indent="-228600" algn="l" rtl="0" fontAlgn="base">
        <a:lnSpc>
          <a:spcPct val="85000"/>
        </a:lnSpc>
        <a:spcBef>
          <a:spcPts val="6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1800">
          <a:solidFill>
            <a:srgbClr val="093757"/>
          </a:solidFill>
          <a:latin typeface="+mn-lt"/>
          <a:ea typeface="+mn-lt"/>
          <a:cs typeface="+mn-lt"/>
        </a:defRPr>
      </a:lvl4pPr>
      <a:lvl5pPr marL="1316038" indent="-228600" algn="l" rtl="0" fontAlgn="base">
        <a:lnSpc>
          <a:spcPct val="85000"/>
        </a:lnSpc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800">
          <a:solidFill>
            <a:srgbClr val="093757"/>
          </a:solidFill>
          <a:latin typeface="+mn-lt"/>
          <a:ea typeface="+mn-lt"/>
          <a:cs typeface="+mn-lt"/>
        </a:defRPr>
      </a:lvl5pPr>
      <a:lvl6pPr marL="157276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1819656" indent="-228600" algn="l" eaLnBrk="1" hangingPunct="1">
        <a:buClr>
          <a:schemeClr val="accent1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066544" indent="-228600" algn="l" eaLnBrk="1" hangingPunct="1">
        <a:buClr>
          <a:schemeClr val="tx2"/>
        </a:buClr>
        <a:buFont typeface="Wingdings 2" pitchFamily="18" charset="2"/>
        <a:buChar char=""/>
        <a:defRPr sz="1600" baseline="0">
          <a:latin typeface="+mn-lt"/>
        </a:defRPr>
      </a:lvl8pPr>
      <a:lvl9pPr marL="2313432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oledbyrandomness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OptVal.xls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://www.hoadley.net/options/calculators.htm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wmf"/><Relationship Id="rId5" Type="http://schemas.openxmlformats.org/officeDocument/2006/relationships/hyperlink" Target="http://www.tradingtoday.com/black-scholes" TargetMode="Externa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volatilitytrading.net/black_scholes_calculator.htm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solutions.3m.com/wps/portal/3M/en_US/our/company/information/business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://www.parc.xerox.com/about/default.html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66800"/>
            <a:ext cx="9144000" cy="609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 b="1" spc="-100" dirty="0" smtClean="0">
                <a:solidFill>
                  <a:srgbClr val="1B6191"/>
                </a:solidFill>
              </a:rPr>
              <a:t>Strategic Luck:</a:t>
            </a:r>
            <a:br>
              <a:rPr lang="en-US" sz="4800" b="1" spc="-100" dirty="0" smtClean="0">
                <a:solidFill>
                  <a:srgbClr val="1B6191"/>
                </a:solidFill>
              </a:rPr>
            </a:br>
            <a:r>
              <a:rPr lang="en-US" spc="-100" dirty="0" smtClean="0">
                <a:solidFill>
                  <a:srgbClr val="1B6191"/>
                </a:solidFill>
              </a:rPr>
              <a:t>Investing in </a:t>
            </a:r>
            <a:r>
              <a:rPr lang="en-US" i="1" spc="-100" dirty="0" smtClean="0">
                <a:solidFill>
                  <a:srgbClr val="1B6191"/>
                </a:solidFill>
              </a:rPr>
              <a:t>long-shot</a:t>
            </a:r>
            <a:r>
              <a:rPr lang="en-US" spc="-100" dirty="0" smtClean="0">
                <a:solidFill>
                  <a:srgbClr val="1B6191"/>
                </a:solidFill>
              </a:rPr>
              <a:t> </a:t>
            </a:r>
            <a:r>
              <a:rPr lang="en-US" b="1" spc="-100" dirty="0" smtClean="0">
                <a:solidFill>
                  <a:srgbClr val="1B6191"/>
                </a:solidFill>
              </a:rPr>
              <a:t>opportunities</a:t>
            </a:r>
            <a:endParaRPr lang="en-US" b="1" spc="-100" dirty="0">
              <a:solidFill>
                <a:srgbClr val="1B6191"/>
              </a:solidFill>
            </a:endParaRPr>
          </a:p>
        </p:txBody>
      </p:sp>
      <p:sp>
        <p:nvSpPr>
          <p:cNvPr id="196611" name="Text Box 3"/>
          <p:cNvSpPr txBox="1">
            <a:spLocks noChangeArrowheads="1"/>
          </p:cNvSpPr>
          <p:nvPr/>
        </p:nvSpPr>
        <p:spPr bwMode="auto">
          <a:xfrm>
            <a:off x="3581400" y="2129135"/>
            <a:ext cx="1981200" cy="52322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11/28/12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96619" name="Picture 11" descr="KILLOP"/>
          <p:cNvPicPr>
            <a:picLocks noChangeAspect="1" noChangeArrowheads="1"/>
          </p:cNvPicPr>
          <p:nvPr/>
        </p:nvPicPr>
        <p:blipFill>
          <a:blip r:embed="rId3" cstate="email">
            <a:lum bright="-12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78"/>
          <a:stretch>
            <a:fillRect/>
          </a:stretch>
        </p:blipFill>
        <p:spPr bwMode="auto">
          <a:xfrm>
            <a:off x="685800" y="2895600"/>
            <a:ext cx="7772400" cy="26341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23900" y="6000690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93757"/>
                </a:solidFill>
                <a:latin typeface="+mn-lt"/>
              </a:rPr>
              <a:t>( Please be sure to take a penny ;-)</a:t>
            </a:r>
            <a:endParaRPr lang="en-US" sz="2000" dirty="0">
              <a:solidFill>
                <a:srgbClr val="093757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6858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</a:pPr>
            <a:r>
              <a:rPr lang="en-US" dirty="0" smtClean="0"/>
              <a:t>Today’s Agenda</a:t>
            </a:r>
            <a:endParaRPr lang="en-US" sz="4000" dirty="0" smtClean="0"/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524000"/>
            <a:ext cx="6858000" cy="2895600"/>
          </a:xfrm>
        </p:spPr>
        <p:txBody>
          <a:bodyPr/>
          <a:lstStyle/>
          <a:p>
            <a:pPr>
              <a:lnSpc>
                <a:spcPct val="75000"/>
              </a:lnSpc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Generating your own luck: The problem of strategic investments under uncertainty</a:t>
            </a:r>
          </a:p>
          <a:p>
            <a:pPr>
              <a:lnSpc>
                <a:spcPct val="75000"/>
              </a:lnSpc>
              <a:spcBef>
                <a:spcPts val="2400"/>
              </a:spcBef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Modeling investment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decisions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sz="2500" dirty="0" smtClean="0">
                <a:solidFill>
                  <a:schemeClr val="accent3">
                    <a:lumMod val="50000"/>
                  </a:schemeClr>
                </a:solidFill>
              </a:rPr>
              <a:t>Staging of investment decisions to mitigate downside risk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sz="2500" dirty="0" smtClean="0">
                <a:solidFill>
                  <a:schemeClr val="accent3">
                    <a:lumMod val="50000"/>
                  </a:schemeClr>
                </a:solidFill>
              </a:rPr>
              <a:t>Moving from staging to real option analysis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1A5F92">
                    <a:lumMod val="50000"/>
                  </a:srgbClr>
                </a:solidFill>
              </a:rPr>
              <a:t>Managing portfolios </a:t>
            </a:r>
            <a:r>
              <a:rPr lang="en-US" dirty="0">
                <a:solidFill>
                  <a:srgbClr val="1A5F92">
                    <a:lumMod val="50000"/>
                  </a:srgbClr>
                </a:solidFill>
              </a:rPr>
              <a:t>of </a:t>
            </a:r>
            <a:r>
              <a:rPr lang="en-US" dirty="0" smtClean="0">
                <a:solidFill>
                  <a:srgbClr val="1A5F92">
                    <a:lumMod val="50000"/>
                  </a:srgbClr>
                </a:solidFill>
              </a:rPr>
              <a:t>real options</a:t>
            </a:r>
            <a:endParaRPr lang="en-US" dirty="0">
              <a:solidFill>
                <a:srgbClr val="1A5F92">
                  <a:lumMod val="50000"/>
                </a:srgbClr>
              </a:solidFill>
            </a:endParaRPr>
          </a:p>
          <a:p>
            <a:pPr>
              <a:lnSpc>
                <a:spcPct val="75000"/>
              </a:lnSpc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Organizational dilemmas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from portfolios of strategic investments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solidFill>
                  <a:srgbClr val="1A5F92">
                    <a:lumMod val="50000"/>
                  </a:srgbClr>
                </a:solidFill>
              </a:rPr>
              <a:t>Managing change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1A5F92">
                    <a:lumMod val="50000"/>
                  </a:srgbClr>
                </a:solidFill>
              </a:rPr>
              <a:t>Escalation of commitment</a:t>
            </a:r>
          </a:p>
          <a:p>
            <a:pPr>
              <a:lnSpc>
                <a:spcPct val="75000"/>
              </a:lnSpc>
              <a:spcBef>
                <a:spcPct val="45000"/>
              </a:spcBef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28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oins"/>
          <p:cNvPicPr>
            <a:picLocks noChangeAspect="1" noChangeArrowheads="1"/>
          </p:cNvPicPr>
          <p:nvPr/>
        </p:nvPicPr>
        <p:blipFill>
          <a:blip r:embed="rId3" cstate="email">
            <a:lum bright="-30000" contrast="-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62" y="1676400"/>
            <a:ext cx="6781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>
          <a:xfrm>
            <a:off x="690562" y="381000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en-US" sz="4400" b="1" dirty="0" smtClean="0">
                <a:solidFill>
                  <a:srgbClr val="1B6191"/>
                </a:solidFill>
              </a:rPr>
              <a:t>Exercise: Heads Up!</a:t>
            </a:r>
          </a:p>
        </p:txBody>
      </p:sp>
      <p:sp>
        <p:nvSpPr>
          <p:cNvPr id="2385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223962" y="1676400"/>
            <a:ext cx="6705600" cy="4038600"/>
          </a:xfrm>
        </p:spPr>
        <p:txBody>
          <a:bodyPr lIns="45720" rIns="45720"/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Initially, everybody stands.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Flip coins when told, all at the same time.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 not look at the coin until told.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you flip a head, remain standing.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you flip a tail, sit down.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Winner (last one standing) gets all the $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3074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914400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en-US" sz="4400" b="1" dirty="0" smtClean="0">
                <a:solidFill>
                  <a:srgbClr val="1B6191"/>
                </a:solidFill>
              </a:rPr>
              <a:t>Proposition: Success  in technological innovation is all </a:t>
            </a:r>
            <a:r>
              <a:rPr lang="en-US" sz="4400" b="1" i="1" dirty="0" smtClean="0">
                <a:solidFill>
                  <a:srgbClr val="1B6191"/>
                </a:solidFill>
              </a:rPr>
              <a:t>luck</a:t>
            </a:r>
            <a:r>
              <a:rPr lang="en-US" sz="4400" b="1" dirty="0" smtClean="0">
                <a:solidFill>
                  <a:srgbClr val="1B6191"/>
                </a:solidFill>
              </a:rPr>
              <a:t>.</a:t>
            </a:r>
          </a:p>
        </p:txBody>
      </p:sp>
      <p:sp>
        <p:nvSpPr>
          <p:cNvPr id="1028" name="Rectangle 3075"/>
          <p:cNvSpPr>
            <a:spLocks noGrp="1" noChangeArrowheads="1"/>
          </p:cNvSpPr>
          <p:nvPr>
            <p:ph type="body" idx="1"/>
          </p:nvPr>
        </p:nvSpPr>
        <p:spPr>
          <a:xfrm>
            <a:off x="685800" y="2971800"/>
            <a:ext cx="5943600" cy="2895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1" dirty="0" smtClean="0"/>
              <a:t>Selection bias</a:t>
            </a:r>
            <a:r>
              <a:rPr lang="en-US" dirty="0" smtClean="0"/>
              <a:t>. We often only study “winners.”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buClr>
                <a:srgbClr val="093757"/>
              </a:buClr>
              <a:buSzPct val="75000"/>
              <a:buFont typeface="Wingdings" pitchFamily="2" charset="2"/>
              <a:buChar char="§"/>
            </a:pPr>
            <a:r>
              <a:rPr lang="en-US" dirty="0" smtClean="0"/>
              <a:t>In search of excellence…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buClr>
                <a:srgbClr val="093757"/>
              </a:buClr>
              <a:buSzPct val="75000"/>
              <a:buFont typeface="Wingdings" pitchFamily="2" charset="2"/>
              <a:buChar char="§"/>
            </a:pPr>
            <a:r>
              <a:rPr lang="en-US" dirty="0" smtClean="0"/>
              <a:t>Stock scam…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1" dirty="0" smtClean="0"/>
              <a:t>Few repeat innovators</a:t>
            </a:r>
            <a:r>
              <a:rPr lang="en-US" dirty="0" smtClean="0"/>
              <a:t>. Most major innovations come from outsiders.</a:t>
            </a:r>
          </a:p>
        </p:txBody>
      </p:sp>
      <p:graphicFrame>
        <p:nvGraphicFramePr>
          <p:cNvPr id="1026" name="Object 3072"/>
          <p:cNvGraphicFramePr>
            <a:graphicFrameLocks noChangeAspect="1"/>
          </p:cNvGraphicFramePr>
          <p:nvPr/>
        </p:nvGraphicFramePr>
        <p:xfrm>
          <a:off x="6553200" y="2457450"/>
          <a:ext cx="2008188" cy="386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7" name="Worksheet" r:id="rId5" imgW="876284" imgH="1686036" progId="Excel.Sheet.8">
                  <p:embed/>
                </p:oleObj>
              </mc:Choice>
              <mc:Fallback>
                <p:oleObj name="Worksheet" r:id="rId5" imgW="876284" imgH="1686036" progId="Excel.Sheet.8">
                  <p:embed/>
                  <p:pic>
                    <p:nvPicPr>
                      <p:cNvPr id="0" name="Object 30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457450"/>
                        <a:ext cx="2008188" cy="386715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3077"/>
          <p:cNvSpPr>
            <a:spLocks noChangeArrowheads="1"/>
          </p:cNvSpPr>
          <p:nvPr/>
        </p:nvSpPr>
        <p:spPr bwMode="auto">
          <a:xfrm>
            <a:off x="685800" y="1524000"/>
            <a:ext cx="807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buClr>
                <a:srgbClr val="093757"/>
              </a:buClr>
              <a:buFont typeface="Wingdings" pitchFamily="2" charset="2"/>
              <a:buChar char="§"/>
            </a:pPr>
            <a:r>
              <a:rPr lang="en-US" sz="3200" b="1" dirty="0">
                <a:solidFill>
                  <a:srgbClr val="093757"/>
                </a:solidFill>
                <a:latin typeface="+mn-lt"/>
              </a:rPr>
              <a:t>Realistic simulation?</a:t>
            </a:r>
            <a:r>
              <a:rPr lang="en-US" sz="3200" dirty="0">
                <a:solidFill>
                  <a:srgbClr val="093757"/>
                </a:solidFill>
                <a:latin typeface="+mn-lt"/>
              </a:rPr>
              <a:t> </a:t>
            </a:r>
            <a:r>
              <a:rPr lang="en-US" sz="3200" dirty="0" smtClean="0">
                <a:solidFill>
                  <a:srgbClr val="093757"/>
                </a:solidFill>
                <a:latin typeface="+mn-lt"/>
              </a:rPr>
              <a:t>Does </a:t>
            </a:r>
            <a:r>
              <a:rPr lang="en-US" sz="3200" dirty="0">
                <a:solidFill>
                  <a:srgbClr val="093757"/>
                </a:solidFill>
                <a:latin typeface="+mn-lt"/>
              </a:rPr>
              <a:t>the </a:t>
            </a:r>
            <a:r>
              <a:rPr lang="en-US" sz="3200" dirty="0" smtClean="0">
                <a:solidFill>
                  <a:srgbClr val="093757"/>
                </a:solidFill>
                <a:latin typeface="+mn-lt"/>
              </a:rPr>
              <a:t>exercise simulate </a:t>
            </a:r>
            <a:r>
              <a:rPr lang="en-US" sz="3200" dirty="0">
                <a:solidFill>
                  <a:srgbClr val="093757"/>
                </a:solidFill>
                <a:latin typeface="+mn-lt"/>
              </a:rPr>
              <a:t>the innovation process for organizations &amp; industries?</a:t>
            </a:r>
          </a:p>
        </p:txBody>
      </p:sp>
      <p:pic>
        <p:nvPicPr>
          <p:cNvPr id="303110" name="Picture 3078" descr="AG00360_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137525" y="5410200"/>
            <a:ext cx="123507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31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85" name="Rectangle 41"/>
          <p:cNvSpPr>
            <a:spLocks noGrp="1" noChangeArrowheads="1"/>
          </p:cNvSpPr>
          <p:nvPr>
            <p:ph type="title"/>
          </p:nvPr>
        </p:nvSpPr>
        <p:spPr>
          <a:xfrm>
            <a:off x="0" y="1981200"/>
            <a:ext cx="9144000" cy="685800"/>
          </a:xfrm>
        </p:spPr>
        <p:txBody>
          <a:bodyPr/>
          <a:lstStyle/>
          <a:p>
            <a:pPr>
              <a:defRPr/>
            </a:pPr>
            <a:r>
              <a:rPr lang="en-US" sz="4400" b="1" dirty="0" smtClean="0">
                <a:solidFill>
                  <a:srgbClr val="1B6191"/>
                </a:solidFill>
              </a:rPr>
              <a:t>50/50 is better than one can expect for many innovations: How do most analytical tools handle this?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200400" y="4543250"/>
            <a:ext cx="2743200" cy="1324150"/>
            <a:chOff x="3200400" y="4219781"/>
            <a:chExt cx="2743200" cy="1324150"/>
          </a:xfrm>
        </p:grpSpPr>
        <p:pic>
          <p:nvPicPr>
            <p:cNvPr id="244737" name="Picture 1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3294" y="4219781"/>
              <a:ext cx="2157412" cy="809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3200400" y="4953000"/>
              <a:ext cx="2743200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dirty="0" smtClean="0">
                  <a:solidFill>
                    <a:schemeClr val="accent2">
                      <a:lumMod val="50000"/>
                    </a:schemeClr>
                  </a:solidFill>
                  <a:latin typeface="+mn-lt"/>
                </a:rPr>
                <a:t>19% Chance of Phase III success &amp; FDA approval</a:t>
              </a:r>
              <a:endParaRPr lang="en-US" sz="2000" dirty="0">
                <a:solidFill>
                  <a:schemeClr val="accent2">
                    <a:lumMod val="50000"/>
                  </a:schemeClr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4400" b="1" dirty="0" smtClean="0">
                <a:solidFill>
                  <a:srgbClr val="1B6191"/>
                </a:solidFill>
                <a:latin typeface="+mn-lt"/>
              </a:rPr>
              <a:t>Hit, Miss, Error: Investing in Uncertain Technologies</a:t>
            </a:r>
          </a:p>
        </p:txBody>
      </p:sp>
      <p:sp>
        <p:nvSpPr>
          <p:cNvPr id="18435" name="Freeform 3"/>
          <p:cNvSpPr>
            <a:spLocks/>
          </p:cNvSpPr>
          <p:nvPr/>
        </p:nvSpPr>
        <p:spPr bwMode="auto">
          <a:xfrm>
            <a:off x="1905000" y="1452476"/>
            <a:ext cx="6705600" cy="4038600"/>
          </a:xfrm>
          <a:custGeom>
            <a:avLst/>
            <a:gdLst>
              <a:gd name="T0" fmla="*/ 0 w 3264"/>
              <a:gd name="T1" fmla="*/ 0 h 2544"/>
              <a:gd name="T2" fmla="*/ 0 w 3264"/>
              <a:gd name="T3" fmla="*/ 2147483647 h 2544"/>
              <a:gd name="T4" fmla="*/ 2147483647 w 3264"/>
              <a:gd name="T5" fmla="*/ 2147483647 h 2544"/>
              <a:gd name="T6" fmla="*/ 0 60000 65536"/>
              <a:gd name="T7" fmla="*/ 0 60000 65536"/>
              <a:gd name="T8" fmla="*/ 0 60000 65536"/>
              <a:gd name="T9" fmla="*/ 0 w 3264"/>
              <a:gd name="T10" fmla="*/ 0 h 2544"/>
              <a:gd name="T11" fmla="*/ 3264 w 3264"/>
              <a:gd name="T12" fmla="*/ 2544 h 2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64" h="2544">
                <a:moveTo>
                  <a:pt x="0" y="0"/>
                </a:moveTo>
                <a:lnTo>
                  <a:pt x="0" y="2544"/>
                </a:lnTo>
                <a:lnTo>
                  <a:pt x="3264" y="2544"/>
                </a:lnTo>
              </a:path>
            </a:pathLst>
          </a:custGeom>
          <a:noFill/>
          <a:ln w="76200">
            <a:solidFill>
              <a:srgbClr val="093757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581400" y="5729288"/>
            <a:ext cx="2057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800" b="1" dirty="0">
                <a:latin typeface="+mn-lt"/>
              </a:rPr>
              <a:t>Judgment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367733" y="1083135"/>
            <a:ext cx="1095172" cy="51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60000"/>
              </a:lnSpc>
              <a:spcBef>
                <a:spcPct val="0"/>
              </a:spcBef>
            </a:pPr>
            <a:r>
              <a:rPr lang="en-US" b="1" dirty="0">
                <a:latin typeface="+mn-lt"/>
              </a:rPr>
              <a:t>Actual</a:t>
            </a:r>
          </a:p>
          <a:p>
            <a:pPr algn="ctr">
              <a:lnSpc>
                <a:spcPct val="60000"/>
              </a:lnSpc>
              <a:spcBef>
                <a:spcPct val="0"/>
              </a:spcBef>
            </a:pPr>
            <a:r>
              <a:rPr lang="en-US" b="1" dirty="0">
                <a:latin typeface="+mn-lt"/>
              </a:rPr>
              <a:t>Outcome</a:t>
            </a:r>
            <a:endParaRPr lang="en-US" sz="2800" dirty="0">
              <a:latin typeface="+mn-lt"/>
            </a:endParaRPr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609600" y="3433676"/>
            <a:ext cx="7543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533400" y="2747876"/>
            <a:ext cx="13051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Success</a:t>
            </a:r>
          </a:p>
        </p:txBody>
      </p:sp>
      <p:sp>
        <p:nvSpPr>
          <p:cNvPr id="18440" name="Text Box 9"/>
          <p:cNvSpPr txBox="1">
            <a:spLocks noChangeArrowheads="1"/>
          </p:cNvSpPr>
          <p:nvPr/>
        </p:nvSpPr>
        <p:spPr bwMode="auto">
          <a:xfrm>
            <a:off x="533400" y="3586076"/>
            <a:ext cx="11617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Failure</a:t>
            </a:r>
          </a:p>
        </p:txBody>
      </p:sp>
      <p:sp>
        <p:nvSpPr>
          <p:cNvPr id="18441" name="Rectangle 11"/>
          <p:cNvSpPr>
            <a:spLocks noChangeArrowheads="1"/>
          </p:cNvSpPr>
          <p:nvPr/>
        </p:nvSpPr>
        <p:spPr bwMode="auto">
          <a:xfrm>
            <a:off x="3200400" y="5414876"/>
            <a:ext cx="90922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Drop</a:t>
            </a:r>
          </a:p>
        </p:txBody>
      </p:sp>
      <p:sp>
        <p:nvSpPr>
          <p:cNvPr id="231436" name="Oval 12"/>
          <p:cNvSpPr>
            <a:spLocks noChangeArrowheads="1"/>
          </p:cNvSpPr>
          <p:nvPr/>
        </p:nvSpPr>
        <p:spPr bwMode="auto">
          <a:xfrm rot="-2027877">
            <a:off x="2209800" y="1909676"/>
            <a:ext cx="5029200" cy="297180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25400">
            <a:solidFill>
              <a:srgbClr val="093757"/>
            </a:solidFill>
            <a:round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592641" y="1295400"/>
            <a:ext cx="1397001" cy="4638675"/>
            <a:chOff x="2893" y="1200"/>
            <a:chExt cx="880" cy="2922"/>
          </a:xfrm>
        </p:grpSpPr>
        <p:sp>
          <p:nvSpPr>
            <p:cNvPr id="18446" name="Line 7"/>
            <p:cNvSpPr>
              <a:spLocks noChangeShapeType="1"/>
            </p:cNvSpPr>
            <p:nvPr/>
          </p:nvSpPr>
          <p:spPr bwMode="auto">
            <a:xfrm flipV="1">
              <a:off x="2928" y="1200"/>
              <a:ext cx="0" cy="28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8447" name="Rectangle 10"/>
            <p:cNvSpPr>
              <a:spLocks noChangeArrowheads="1"/>
            </p:cNvSpPr>
            <p:nvPr/>
          </p:nvSpPr>
          <p:spPr bwMode="auto">
            <a:xfrm>
              <a:off x="3024" y="3792"/>
              <a:ext cx="74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sz="2800" i="1" dirty="0">
                  <a:latin typeface="+mn-lt"/>
                </a:rPr>
                <a:t>Pursue</a:t>
              </a:r>
            </a:p>
          </p:txBody>
        </p:sp>
        <p:sp>
          <p:nvSpPr>
            <p:cNvPr id="18448" name="Rectangle 13"/>
            <p:cNvSpPr>
              <a:spLocks noChangeArrowheads="1"/>
            </p:cNvSpPr>
            <p:nvPr/>
          </p:nvSpPr>
          <p:spPr bwMode="auto">
            <a:xfrm>
              <a:off x="2893" y="2636"/>
              <a:ext cx="722" cy="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</a:pPr>
              <a:r>
                <a:rPr lang="en-US" sz="2800" b="1" dirty="0">
                  <a:latin typeface="+mn-lt"/>
                </a:rPr>
                <a:t>I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</a:pPr>
              <a:r>
                <a:rPr lang="en-US" sz="2800" b="1" dirty="0">
                  <a:latin typeface="+mn-lt"/>
                </a:rPr>
                <a:t>False+</a:t>
              </a:r>
            </a:p>
          </p:txBody>
        </p:sp>
      </p:grpSp>
      <p:sp>
        <p:nvSpPr>
          <p:cNvPr id="231438" name="Rectangle 14"/>
          <p:cNvSpPr>
            <a:spLocks noChangeArrowheads="1"/>
          </p:cNvSpPr>
          <p:nvPr/>
        </p:nvSpPr>
        <p:spPr bwMode="auto">
          <a:xfrm>
            <a:off x="3231407" y="2549439"/>
            <a:ext cx="126989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defRPr/>
            </a:pPr>
            <a:r>
              <a:rPr lang="en-US" sz="2800" b="1" dirty="0">
                <a:latin typeface="+mn-lt"/>
              </a:rPr>
              <a:t>II</a:t>
            </a:r>
          </a:p>
          <a:p>
            <a:pPr algn="ctr">
              <a:lnSpc>
                <a:spcPct val="70000"/>
              </a:lnSpc>
              <a:spcBef>
                <a:spcPct val="0"/>
              </a:spcBef>
              <a:defRPr/>
            </a:pPr>
            <a:r>
              <a:rPr lang="en-US" sz="2800" b="1" dirty="0">
                <a:latin typeface="+mn-lt"/>
              </a:rPr>
              <a:t>False 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sym typeface="Symbol" pitchFamily="18" charset="2"/>
              </a:rPr>
              <a:t></a:t>
            </a:r>
            <a:endParaRPr lang="en-US" sz="2800" b="1" dirty="0">
              <a:latin typeface="+mn-lt"/>
            </a:endParaRPr>
          </a:p>
        </p:txBody>
      </p:sp>
      <p:sp>
        <p:nvSpPr>
          <p:cNvPr id="18445" name="Text Box 15"/>
          <p:cNvSpPr txBox="1">
            <a:spLocks noChangeArrowheads="1"/>
          </p:cNvSpPr>
          <p:nvPr/>
        </p:nvSpPr>
        <p:spPr bwMode="auto">
          <a:xfrm>
            <a:off x="6934200" y="5491076"/>
            <a:ext cx="1905000" cy="37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b="1" dirty="0">
                <a:latin typeface="+mn-lt"/>
              </a:rPr>
              <a:t>Predicted</a:t>
            </a:r>
          </a:p>
        </p:txBody>
      </p:sp>
      <p:pic>
        <p:nvPicPr>
          <p:cNvPr id="73735" name="Picture 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C9C3F5"/>
              </a:clrFrom>
              <a:clrTo>
                <a:srgbClr val="C9C3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9620" y="1371600"/>
            <a:ext cx="2430980" cy="145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533400" y="6464584"/>
            <a:ext cx="4572000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Adapted from </a:t>
            </a:r>
            <a:r>
              <a:rPr lang="en-US" sz="1600" dirty="0" err="1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Zur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600" dirty="0" err="1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Shapira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(1995) </a:t>
            </a:r>
            <a:r>
              <a:rPr lang="en-US" sz="1600" u="sng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Risk Taking: A managerial perspective</a:t>
            </a:r>
            <a:endParaRPr lang="en-US" sz="1600" u="sng" dirty="0">
              <a:solidFill>
                <a:schemeClr val="accent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05834 3.33333E-6 " pathEditMode="relative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400" b="1" dirty="0" smtClean="0">
                <a:solidFill>
                  <a:srgbClr val="1B6191"/>
                </a:solidFill>
              </a:rPr>
              <a:t>Investment Decision Errors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114800"/>
          </a:xfrm>
        </p:spPr>
        <p:txBody>
          <a:bodyPr lIns="0" tIns="0" rIns="0" bIns="0"/>
          <a:lstStyle/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dirty="0" smtClean="0"/>
              <a:t>Type I: “</a:t>
            </a:r>
            <a:r>
              <a:rPr lang="en-US" i="1" dirty="0" smtClean="0"/>
              <a:t>White Elephants</a:t>
            </a:r>
            <a:r>
              <a:rPr lang="en-US" dirty="0" smtClean="0"/>
              <a:t>” (false accepts).</a:t>
            </a:r>
          </a:p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dirty="0" smtClean="0"/>
              <a:t>Type II: “</a:t>
            </a:r>
            <a:r>
              <a:rPr lang="en-US" i="1" dirty="0" smtClean="0"/>
              <a:t>Missed Opportunities</a:t>
            </a:r>
            <a:r>
              <a:rPr lang="en-US" dirty="0" smtClean="0"/>
              <a:t>”</a:t>
            </a:r>
            <a:r>
              <a:rPr lang="en-US" i="1" dirty="0" smtClean="0"/>
              <a:t> </a:t>
            </a:r>
            <a:r>
              <a:rPr lang="en-US" dirty="0" smtClean="0"/>
              <a:t>(false rejects).</a:t>
            </a:r>
          </a:p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dirty="0" smtClean="0"/>
              <a:t>Type II errors are </a:t>
            </a:r>
            <a:r>
              <a:rPr lang="en-US" b="1" i="1" dirty="0" smtClean="0"/>
              <a:t>rarely</a:t>
            </a:r>
            <a:r>
              <a:rPr lang="en-US" i="1" dirty="0" smtClean="0"/>
              <a:t> </a:t>
            </a:r>
            <a:r>
              <a:rPr lang="en-US" dirty="0" smtClean="0"/>
              <a:t>punished. Xerox invented PCs, LANs, GUIs, &amp; laser printers.</a:t>
            </a:r>
          </a:p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dirty="0" smtClean="0"/>
              <a:t>Will customers tolerate errors? How does zero error tolerance match with creativity?</a:t>
            </a:r>
          </a:p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dirty="0" smtClean="0"/>
              <a:t>Will shareholders tolerate errors?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58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4400" b="1" dirty="0" smtClean="0">
                <a:solidFill>
                  <a:srgbClr val="1B6191"/>
                </a:solidFill>
                <a:latin typeface="+mn-lt"/>
              </a:rPr>
              <a:t>Investment Decisions as Pure Luck</a:t>
            </a:r>
          </a:p>
        </p:txBody>
      </p:sp>
      <p:sp>
        <p:nvSpPr>
          <p:cNvPr id="21507" name="Freeform 5"/>
          <p:cNvSpPr>
            <a:spLocks/>
          </p:cNvSpPr>
          <p:nvPr/>
        </p:nvSpPr>
        <p:spPr bwMode="auto">
          <a:xfrm>
            <a:off x="1897063" y="1155700"/>
            <a:ext cx="6400800" cy="4406900"/>
          </a:xfrm>
          <a:custGeom>
            <a:avLst/>
            <a:gdLst>
              <a:gd name="T0" fmla="*/ 0 w 3264"/>
              <a:gd name="T1" fmla="*/ 0 h 2544"/>
              <a:gd name="T2" fmla="*/ 0 w 3264"/>
              <a:gd name="T3" fmla="*/ 2147483647 h 2544"/>
              <a:gd name="T4" fmla="*/ 2147483647 w 3264"/>
              <a:gd name="T5" fmla="*/ 2147483647 h 2544"/>
              <a:gd name="T6" fmla="*/ 0 60000 65536"/>
              <a:gd name="T7" fmla="*/ 0 60000 65536"/>
              <a:gd name="T8" fmla="*/ 0 60000 65536"/>
              <a:gd name="T9" fmla="*/ 0 w 3264"/>
              <a:gd name="T10" fmla="*/ 0 h 2544"/>
              <a:gd name="T11" fmla="*/ 3264 w 3264"/>
              <a:gd name="T12" fmla="*/ 2544 h 2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64" h="2544">
                <a:moveTo>
                  <a:pt x="0" y="0"/>
                </a:moveTo>
                <a:lnTo>
                  <a:pt x="0" y="2544"/>
                </a:lnTo>
                <a:lnTo>
                  <a:pt x="3264" y="2544"/>
                </a:lnTo>
              </a:path>
            </a:pathLst>
          </a:custGeom>
          <a:noFill/>
          <a:ln w="76200">
            <a:solidFill>
              <a:srgbClr val="093757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234502" name="Oval 6"/>
          <p:cNvSpPr>
            <a:spLocks noChangeArrowheads="1"/>
          </p:cNvSpPr>
          <p:nvPr/>
        </p:nvSpPr>
        <p:spPr bwMode="auto">
          <a:xfrm rot="-2027877">
            <a:off x="1908175" y="1238350"/>
            <a:ext cx="4395788" cy="432276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25400">
            <a:solidFill>
              <a:srgbClr val="093757"/>
            </a:solidFill>
            <a:round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21509" name="Line 7"/>
          <p:cNvSpPr>
            <a:spLocks noChangeShapeType="1"/>
          </p:cNvSpPr>
          <p:nvPr/>
        </p:nvSpPr>
        <p:spPr bwMode="auto">
          <a:xfrm>
            <a:off x="677863" y="3429000"/>
            <a:ext cx="716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21510" name="Line 8"/>
          <p:cNvSpPr>
            <a:spLocks noChangeShapeType="1"/>
          </p:cNvSpPr>
          <p:nvPr/>
        </p:nvSpPr>
        <p:spPr bwMode="auto">
          <a:xfrm flipV="1">
            <a:off x="4106863" y="1143000"/>
            <a:ext cx="0" cy="472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21511" name="Text Box 9"/>
          <p:cNvSpPr txBox="1">
            <a:spLocks noChangeArrowheads="1"/>
          </p:cNvSpPr>
          <p:nvPr/>
        </p:nvSpPr>
        <p:spPr bwMode="auto">
          <a:xfrm>
            <a:off x="609600" y="2743200"/>
            <a:ext cx="13051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Success</a:t>
            </a:r>
          </a:p>
        </p:txBody>
      </p:sp>
      <p:sp>
        <p:nvSpPr>
          <p:cNvPr id="21512" name="Text Box 10"/>
          <p:cNvSpPr txBox="1">
            <a:spLocks noChangeArrowheads="1"/>
          </p:cNvSpPr>
          <p:nvPr/>
        </p:nvSpPr>
        <p:spPr bwMode="auto">
          <a:xfrm>
            <a:off x="609600" y="3581400"/>
            <a:ext cx="11617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Failure</a:t>
            </a:r>
          </a:p>
        </p:txBody>
      </p:sp>
      <p:sp>
        <p:nvSpPr>
          <p:cNvPr id="21513" name="Rectangle 11"/>
          <p:cNvSpPr>
            <a:spLocks noChangeArrowheads="1"/>
          </p:cNvSpPr>
          <p:nvPr/>
        </p:nvSpPr>
        <p:spPr bwMode="auto">
          <a:xfrm>
            <a:off x="4259263" y="5486400"/>
            <a:ext cx="118974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Pursue</a:t>
            </a:r>
          </a:p>
        </p:txBody>
      </p:sp>
      <p:sp>
        <p:nvSpPr>
          <p:cNvPr id="21514" name="Rectangle 12"/>
          <p:cNvSpPr>
            <a:spLocks noChangeArrowheads="1"/>
          </p:cNvSpPr>
          <p:nvPr/>
        </p:nvSpPr>
        <p:spPr bwMode="auto">
          <a:xfrm>
            <a:off x="2659063" y="5486400"/>
            <a:ext cx="90922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Drop</a:t>
            </a:r>
          </a:p>
        </p:txBody>
      </p:sp>
      <p:pic>
        <p:nvPicPr>
          <p:cNvPr id="234509" name="Picture 13" descr="j011635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7588" y="5972175"/>
            <a:ext cx="1776412" cy="885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516" name="Text Box 14"/>
          <p:cNvSpPr txBox="1">
            <a:spLocks noChangeArrowheads="1"/>
          </p:cNvSpPr>
          <p:nvPr/>
        </p:nvSpPr>
        <p:spPr bwMode="auto">
          <a:xfrm>
            <a:off x="3124200" y="5729288"/>
            <a:ext cx="2057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800" b="1" dirty="0">
                <a:latin typeface="+mn-lt"/>
              </a:rPr>
              <a:t>Judgment</a:t>
            </a:r>
          </a:p>
        </p:txBody>
      </p:sp>
      <p:sp>
        <p:nvSpPr>
          <p:cNvPr id="21517" name="Text Box 15"/>
          <p:cNvSpPr txBox="1">
            <a:spLocks noChangeArrowheads="1"/>
          </p:cNvSpPr>
          <p:nvPr/>
        </p:nvSpPr>
        <p:spPr bwMode="auto">
          <a:xfrm>
            <a:off x="1367733" y="685800"/>
            <a:ext cx="1095172" cy="51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60000"/>
              </a:lnSpc>
              <a:spcBef>
                <a:spcPct val="0"/>
              </a:spcBef>
            </a:pPr>
            <a:r>
              <a:rPr lang="en-US" b="1" dirty="0">
                <a:latin typeface="+mn-lt"/>
              </a:rPr>
              <a:t>Actual</a:t>
            </a:r>
          </a:p>
          <a:p>
            <a:pPr algn="ctr">
              <a:lnSpc>
                <a:spcPct val="60000"/>
              </a:lnSpc>
              <a:spcBef>
                <a:spcPct val="0"/>
              </a:spcBef>
            </a:pPr>
            <a:r>
              <a:rPr lang="en-US" b="1" dirty="0">
                <a:latin typeface="+mn-lt"/>
              </a:rPr>
              <a:t>Outcome</a:t>
            </a:r>
            <a:endParaRPr lang="en-US" sz="2800" dirty="0">
              <a:latin typeface="+mn-lt"/>
            </a:endParaRPr>
          </a:p>
        </p:txBody>
      </p:sp>
      <p:sp>
        <p:nvSpPr>
          <p:cNvPr id="21518" name="Text Box 16"/>
          <p:cNvSpPr txBox="1">
            <a:spLocks noChangeArrowheads="1"/>
          </p:cNvSpPr>
          <p:nvPr/>
        </p:nvSpPr>
        <p:spPr bwMode="auto">
          <a:xfrm>
            <a:off x="6553200" y="5150306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b="1" dirty="0">
                <a:latin typeface="+mn-lt"/>
              </a:rPr>
              <a:t>Predicted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6464584"/>
            <a:ext cx="4572000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Adapted from </a:t>
            </a:r>
            <a:r>
              <a:rPr lang="en-US" sz="1600" dirty="0" err="1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Zur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600" dirty="0" err="1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Shapira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(1995) </a:t>
            </a:r>
            <a:r>
              <a:rPr lang="en-US" sz="1600" u="sng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Risk Taking: A managerial perspective</a:t>
            </a:r>
            <a:endParaRPr lang="en-US" sz="1600" u="sng" dirty="0">
              <a:solidFill>
                <a:schemeClr val="accent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4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4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en-US" sz="4400" b="1" dirty="0" smtClean="0">
                <a:solidFill>
                  <a:srgbClr val="1B6191"/>
                </a:solidFill>
                <a:latin typeface="+mn-lt"/>
              </a:rPr>
              <a:t>A Highly Predictive Model or Just Avoiding Risky Decisions?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828800" y="1538287"/>
            <a:ext cx="6705600" cy="3952875"/>
          </a:xfrm>
          <a:custGeom>
            <a:avLst/>
            <a:gdLst>
              <a:gd name="T0" fmla="*/ 0 w 3264"/>
              <a:gd name="T1" fmla="*/ 0 h 2544"/>
              <a:gd name="T2" fmla="*/ 0 w 3264"/>
              <a:gd name="T3" fmla="*/ 2147483647 h 2544"/>
              <a:gd name="T4" fmla="*/ 2147483647 w 3264"/>
              <a:gd name="T5" fmla="*/ 2147483647 h 2544"/>
              <a:gd name="T6" fmla="*/ 0 60000 65536"/>
              <a:gd name="T7" fmla="*/ 0 60000 65536"/>
              <a:gd name="T8" fmla="*/ 0 60000 65536"/>
              <a:gd name="T9" fmla="*/ 0 w 3264"/>
              <a:gd name="T10" fmla="*/ 0 h 2544"/>
              <a:gd name="T11" fmla="*/ 3264 w 3264"/>
              <a:gd name="T12" fmla="*/ 2544 h 2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64" h="2544">
                <a:moveTo>
                  <a:pt x="0" y="0"/>
                </a:moveTo>
                <a:lnTo>
                  <a:pt x="0" y="2544"/>
                </a:lnTo>
                <a:lnTo>
                  <a:pt x="3264" y="2544"/>
                </a:lnTo>
              </a:path>
            </a:pathLst>
          </a:custGeom>
          <a:noFill/>
          <a:ln w="76200">
            <a:solidFill>
              <a:srgbClr val="093757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235526" name="Oval 6"/>
          <p:cNvSpPr>
            <a:spLocks noChangeArrowheads="1"/>
          </p:cNvSpPr>
          <p:nvPr/>
        </p:nvSpPr>
        <p:spPr bwMode="auto">
          <a:xfrm rot="-2027877">
            <a:off x="1600200" y="2820988"/>
            <a:ext cx="6110288" cy="1233488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25400">
            <a:solidFill>
              <a:srgbClr val="093757"/>
            </a:solidFill>
            <a:round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22533" name="Line 7"/>
          <p:cNvSpPr>
            <a:spLocks noChangeShapeType="1"/>
          </p:cNvSpPr>
          <p:nvPr/>
        </p:nvSpPr>
        <p:spPr bwMode="auto">
          <a:xfrm>
            <a:off x="685800" y="3433763"/>
            <a:ext cx="7543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22534" name="Line 8"/>
          <p:cNvSpPr>
            <a:spLocks noChangeShapeType="1"/>
          </p:cNvSpPr>
          <p:nvPr/>
        </p:nvSpPr>
        <p:spPr bwMode="auto">
          <a:xfrm flipV="1">
            <a:off x="4584700" y="1452563"/>
            <a:ext cx="0" cy="4352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22535" name="Text Box 9"/>
          <p:cNvSpPr txBox="1">
            <a:spLocks noChangeArrowheads="1"/>
          </p:cNvSpPr>
          <p:nvPr/>
        </p:nvSpPr>
        <p:spPr bwMode="auto">
          <a:xfrm>
            <a:off x="533400" y="2747963"/>
            <a:ext cx="13051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Success</a:t>
            </a:r>
          </a:p>
        </p:txBody>
      </p:sp>
      <p:sp>
        <p:nvSpPr>
          <p:cNvPr id="22536" name="Text Box 10"/>
          <p:cNvSpPr txBox="1">
            <a:spLocks noChangeArrowheads="1"/>
          </p:cNvSpPr>
          <p:nvPr/>
        </p:nvSpPr>
        <p:spPr bwMode="auto">
          <a:xfrm>
            <a:off x="533400" y="3586163"/>
            <a:ext cx="11617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Failure</a:t>
            </a:r>
          </a:p>
        </p:txBody>
      </p:sp>
      <p:sp>
        <p:nvSpPr>
          <p:cNvPr id="22537" name="Rectangle 11"/>
          <p:cNvSpPr>
            <a:spLocks noChangeArrowheads="1"/>
          </p:cNvSpPr>
          <p:nvPr/>
        </p:nvSpPr>
        <p:spPr bwMode="auto">
          <a:xfrm>
            <a:off x="4737100" y="5414963"/>
            <a:ext cx="118974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Pursue</a:t>
            </a:r>
          </a:p>
        </p:txBody>
      </p:sp>
      <p:sp>
        <p:nvSpPr>
          <p:cNvPr id="22538" name="Rectangle 12"/>
          <p:cNvSpPr>
            <a:spLocks noChangeArrowheads="1"/>
          </p:cNvSpPr>
          <p:nvPr/>
        </p:nvSpPr>
        <p:spPr bwMode="auto">
          <a:xfrm>
            <a:off x="3136900" y="5414963"/>
            <a:ext cx="90922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i="1" dirty="0">
                <a:latin typeface="+mn-lt"/>
              </a:rPr>
              <a:t>Drop</a:t>
            </a:r>
          </a:p>
        </p:txBody>
      </p:sp>
      <p:sp>
        <p:nvSpPr>
          <p:cNvPr id="22539" name="Text Box 13"/>
          <p:cNvSpPr txBox="1">
            <a:spLocks noChangeArrowheads="1"/>
          </p:cNvSpPr>
          <p:nvPr/>
        </p:nvSpPr>
        <p:spPr bwMode="auto">
          <a:xfrm>
            <a:off x="3581400" y="5653088"/>
            <a:ext cx="2057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800" b="1" dirty="0">
                <a:latin typeface="+mn-lt"/>
              </a:rPr>
              <a:t>Judgment</a:t>
            </a:r>
          </a:p>
        </p:txBody>
      </p:sp>
      <p:sp>
        <p:nvSpPr>
          <p:cNvPr id="22540" name="Text Box 14"/>
          <p:cNvSpPr txBox="1">
            <a:spLocks noChangeArrowheads="1"/>
          </p:cNvSpPr>
          <p:nvPr/>
        </p:nvSpPr>
        <p:spPr bwMode="auto">
          <a:xfrm>
            <a:off x="1295400" y="1157288"/>
            <a:ext cx="1095172" cy="51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60000"/>
              </a:lnSpc>
              <a:spcBef>
                <a:spcPct val="0"/>
              </a:spcBef>
            </a:pPr>
            <a:r>
              <a:rPr lang="en-US" b="1" dirty="0">
                <a:latin typeface="+mn-lt"/>
              </a:rPr>
              <a:t>Actual</a:t>
            </a:r>
          </a:p>
          <a:p>
            <a:pPr algn="ctr">
              <a:lnSpc>
                <a:spcPct val="60000"/>
              </a:lnSpc>
              <a:spcBef>
                <a:spcPct val="0"/>
              </a:spcBef>
            </a:pPr>
            <a:r>
              <a:rPr lang="en-US" b="1" dirty="0">
                <a:latin typeface="+mn-lt"/>
              </a:rPr>
              <a:t>Outcome</a:t>
            </a:r>
            <a:endParaRPr lang="en-US" sz="2800" dirty="0">
              <a:latin typeface="+mn-lt"/>
            </a:endParaRPr>
          </a:p>
        </p:txBody>
      </p:sp>
      <p:sp>
        <p:nvSpPr>
          <p:cNvPr id="22541" name="Text Box 15"/>
          <p:cNvSpPr txBox="1">
            <a:spLocks noChangeArrowheads="1"/>
          </p:cNvSpPr>
          <p:nvPr/>
        </p:nvSpPr>
        <p:spPr bwMode="auto">
          <a:xfrm>
            <a:off x="6629400" y="5043488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b="1" dirty="0">
                <a:latin typeface="+mn-lt"/>
              </a:rPr>
              <a:t>Predicted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6464584"/>
            <a:ext cx="4572000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Adapted from </a:t>
            </a:r>
            <a:r>
              <a:rPr lang="en-US" sz="1600" dirty="0" err="1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Zur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600" dirty="0" err="1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Shapira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(1995) </a:t>
            </a:r>
            <a:r>
              <a:rPr lang="en-US" sz="1600" u="sng" dirty="0" smtClean="0">
                <a:solidFill>
                  <a:schemeClr val="accent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Risk Taking: A managerial perspective</a:t>
            </a:r>
            <a:endParaRPr lang="en-US" sz="1600" u="sng" dirty="0">
              <a:solidFill>
                <a:schemeClr val="accent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en-US" sz="4400" b="1" dirty="0" smtClean="0">
                <a:solidFill>
                  <a:srgbClr val="1B6191"/>
                </a:solidFill>
              </a:rPr>
              <a:t>Wish you could get a brief glimpse of the future?</a:t>
            </a:r>
          </a:p>
        </p:txBody>
      </p:sp>
      <p:sp>
        <p:nvSpPr>
          <p:cNvPr id="16390" name="Rectangle 4"/>
          <p:cNvSpPr>
            <a:spLocks noChangeArrowheads="1"/>
          </p:cNvSpPr>
          <p:nvPr/>
        </p:nvSpPr>
        <p:spPr bwMode="auto">
          <a:xfrm>
            <a:off x="685800" y="1143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2" name="Water_Moment of Clarity-Crop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2161"/>
          <a:stretch/>
        </p:blipFill>
        <p:spPr>
          <a:xfrm>
            <a:off x="495300" y="1334196"/>
            <a:ext cx="8153400" cy="4435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457200"/>
          </a:xfrm>
        </p:spPr>
        <p:txBody>
          <a:bodyPr lIns="90488" tIns="44450" rIns="90488" bIns="44450"/>
          <a:lstStyle/>
          <a:p>
            <a:pPr>
              <a:defRPr/>
            </a:pPr>
            <a:r>
              <a:rPr lang="en-US" sz="4400" dirty="0" smtClean="0">
                <a:solidFill>
                  <a:srgbClr val="0B446B"/>
                </a:solidFill>
              </a:rPr>
              <a:t>Innovation Investment Challenges</a:t>
            </a:r>
            <a:endParaRPr lang="en-US" sz="4400" dirty="0">
              <a:solidFill>
                <a:srgbClr val="0B446B"/>
              </a:solidFill>
            </a:endParaRP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077200" cy="4114800"/>
          </a:xfrm>
          <a:noFill/>
        </p:spPr>
        <p:txBody>
          <a:bodyPr lIns="90488" tIns="44450" rIns="90488" bIns="44450"/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2800" b="1" dirty="0" smtClean="0"/>
              <a:t>Analytic/Quantitative Challenges</a:t>
            </a:r>
          </a:p>
          <a:p>
            <a:pPr lvl="1">
              <a:lnSpc>
                <a:spcPct val="75000"/>
              </a:lnSpc>
              <a:spcBef>
                <a:spcPts val="1200"/>
              </a:spcBef>
            </a:pPr>
            <a:r>
              <a:rPr lang="en-US" sz="2400" b="1" dirty="0" smtClean="0"/>
              <a:t>Uncertainty</a:t>
            </a:r>
            <a:r>
              <a:rPr lang="en-US" sz="2400" dirty="0" smtClean="0"/>
              <a:t>: Speculative assumptions lead to excessive </a:t>
            </a:r>
            <a:r>
              <a:rPr lang="en-US" sz="2400" dirty="0" err="1" smtClean="0"/>
              <a:t>conservativism</a:t>
            </a:r>
            <a:r>
              <a:rPr lang="en-US" sz="2400" dirty="0" smtClean="0"/>
              <a:t> or unrealistic optimism – sensitivity?</a:t>
            </a:r>
          </a:p>
          <a:p>
            <a:pPr lvl="1">
              <a:lnSpc>
                <a:spcPct val="75000"/>
              </a:lnSpc>
              <a:spcBef>
                <a:spcPts val="1200"/>
              </a:spcBef>
            </a:pPr>
            <a:r>
              <a:rPr lang="en-US" sz="2400" b="1" dirty="0" smtClean="0"/>
              <a:t>Risk:</a:t>
            </a:r>
            <a:r>
              <a:rPr lang="en-US" sz="2400" dirty="0" smtClean="0"/>
              <a:t> Raising hurdle rates (in DCF) means sticking to low risk/low return business models. Real options?</a:t>
            </a:r>
          </a:p>
          <a:p>
            <a:pPr>
              <a:lnSpc>
                <a:spcPct val="75000"/>
              </a:lnSpc>
              <a:spcBef>
                <a:spcPts val="2400"/>
              </a:spcBef>
            </a:pPr>
            <a:r>
              <a:rPr lang="en-US" sz="2800" b="1" dirty="0" smtClean="0"/>
              <a:t>Organizational Challenges</a:t>
            </a:r>
          </a:p>
          <a:p>
            <a:pPr lvl="1">
              <a:lnSpc>
                <a:spcPct val="75000"/>
              </a:lnSpc>
              <a:spcBef>
                <a:spcPts val="1200"/>
              </a:spcBef>
            </a:pPr>
            <a:r>
              <a:rPr lang="en-US" sz="2400" b="1" dirty="0" smtClean="0"/>
              <a:t>Must </a:t>
            </a:r>
            <a:r>
              <a:rPr lang="en-US" sz="2400" b="1" i="1" dirty="0" smtClean="0"/>
              <a:t>suspend</a:t>
            </a:r>
            <a:r>
              <a:rPr lang="en-US" sz="2400" b="1" dirty="0" smtClean="0"/>
              <a:t> learning </a:t>
            </a:r>
            <a:r>
              <a:rPr lang="en-US" sz="2400" dirty="0" smtClean="0"/>
              <a:t>for radical innovations.</a:t>
            </a:r>
          </a:p>
          <a:p>
            <a:pPr lvl="1">
              <a:lnSpc>
                <a:spcPct val="75000"/>
              </a:lnSpc>
              <a:spcBef>
                <a:spcPts val="1200"/>
              </a:spcBef>
            </a:pPr>
            <a:r>
              <a:rPr lang="en-US" sz="2400" b="1" dirty="0" smtClean="0"/>
              <a:t>Poor exercise decisions</a:t>
            </a:r>
            <a:r>
              <a:rPr lang="en-US" sz="2400" dirty="0" smtClean="0"/>
              <a:t>: Promising ideas may be rejected as too risky or firms may continue to plow money into bad projects in the face of uncertainty</a:t>
            </a:r>
          </a:p>
          <a:p>
            <a:pPr lvl="1">
              <a:lnSpc>
                <a:spcPct val="75000"/>
              </a:lnSpc>
              <a:spcBef>
                <a:spcPts val="1200"/>
              </a:spcBef>
            </a:pPr>
            <a:r>
              <a:rPr lang="en-US" sz="2400" b="1" dirty="0" smtClean="0"/>
              <a:t>Failure:</a:t>
            </a:r>
            <a:r>
              <a:rPr lang="en-US" sz="2400" dirty="0" smtClean="0"/>
              <a:t> What happens to champions of dead projects?</a:t>
            </a:r>
          </a:p>
          <a:p>
            <a:pPr lvl="1">
              <a:lnSpc>
                <a:spcPct val="75000"/>
              </a:lnSpc>
              <a:spcBef>
                <a:spcPts val="1200"/>
              </a:spcBef>
            </a:pPr>
            <a:r>
              <a:rPr lang="en-US" sz="2400" b="1" dirty="0" smtClean="0"/>
              <a:t>Corporate logic</a:t>
            </a:r>
            <a:r>
              <a:rPr lang="en-US" sz="2400" dirty="0" smtClean="0"/>
              <a:t>: How should new businesses be linked to existing businesses?</a:t>
            </a:r>
            <a:endParaRPr lang="en-US" sz="2800" dirty="0" smtClean="0"/>
          </a:p>
        </p:txBody>
      </p:sp>
      <p:sp>
        <p:nvSpPr>
          <p:cNvPr id="287749" name="Line 5"/>
          <p:cNvSpPr>
            <a:spLocks noChangeShapeType="1"/>
          </p:cNvSpPr>
          <p:nvPr/>
        </p:nvSpPr>
        <p:spPr bwMode="auto">
          <a:xfrm>
            <a:off x="76200" y="762000"/>
            <a:ext cx="8915400" cy="0"/>
          </a:xfrm>
          <a:prstGeom prst="line">
            <a:avLst/>
          </a:prstGeom>
          <a:noFill/>
          <a:ln w="28575">
            <a:gradFill flip="none" rotWithShape="1">
              <a:gsLst>
                <a:gs pos="0">
                  <a:srgbClr val="2073AC"/>
                </a:gs>
                <a:gs pos="50000">
                  <a:srgbClr val="093757"/>
                </a:gs>
                <a:gs pos="100000">
                  <a:srgbClr val="2073AC"/>
                </a:gs>
              </a:gsLst>
              <a:lin ang="10800000" scaled="1"/>
              <a:tileRect/>
            </a:gra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grpSp>
        <p:nvGrpSpPr>
          <p:cNvPr id="2" name="Group 1034"/>
          <p:cNvGrpSpPr>
            <a:grpSpLocks/>
          </p:cNvGrpSpPr>
          <p:nvPr/>
        </p:nvGrpSpPr>
        <p:grpSpPr bwMode="auto">
          <a:xfrm>
            <a:off x="7162800" y="3487734"/>
            <a:ext cx="1763218" cy="627066"/>
            <a:chOff x="3744" y="3263"/>
            <a:chExt cx="1680" cy="762"/>
          </a:xfrm>
        </p:grpSpPr>
        <p:sp>
          <p:nvSpPr>
            <p:cNvPr id="6" name="AutoShape 1032"/>
            <p:cNvSpPr>
              <a:spLocks noChangeArrowheads="1"/>
            </p:cNvSpPr>
            <p:nvPr/>
          </p:nvSpPr>
          <p:spPr bwMode="auto">
            <a:xfrm flipH="1" flipV="1">
              <a:off x="3744" y="3264"/>
              <a:ext cx="288" cy="671"/>
            </a:xfrm>
            <a:prstGeom prst="curvedLeftArrow">
              <a:avLst>
                <a:gd name="adj1" fmla="val 46667"/>
                <a:gd name="adj2" fmla="val 93333"/>
                <a:gd name="adj3" fmla="val 33333"/>
              </a:avLst>
            </a:prstGeom>
            <a:gradFill rotWithShape="0">
              <a:gsLst>
                <a:gs pos="0">
                  <a:srgbClr val="1B6191"/>
                </a:gs>
                <a:gs pos="100000">
                  <a:srgbClr val="FFFFFF"/>
                </a:gs>
              </a:gsLst>
              <a:lin ang="5400000" scaled="1"/>
            </a:gradFill>
            <a:ln w="3175">
              <a:solidFill>
                <a:srgbClr val="093757"/>
              </a:solidFill>
              <a:prstDash val="solid"/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sz="1400" dirty="0">
                <a:solidFill>
                  <a:schemeClr val="bg2"/>
                </a:solidFill>
                <a:latin typeface="+mn-lt"/>
              </a:endParaRPr>
            </a:p>
          </p:txBody>
        </p:sp>
        <p:sp>
          <p:nvSpPr>
            <p:cNvPr id="7" name="Text Box 1029" descr="Green marble"/>
            <p:cNvSpPr txBox="1">
              <a:spLocks noChangeArrowheads="1"/>
            </p:cNvSpPr>
            <p:nvPr/>
          </p:nvSpPr>
          <p:spPr bwMode="auto">
            <a:xfrm>
              <a:off x="4080" y="3263"/>
              <a:ext cx="1008" cy="307"/>
            </a:xfrm>
            <a:prstGeom prst="rect">
              <a:avLst/>
            </a:prstGeom>
            <a:solidFill>
              <a:srgbClr val="1B6191"/>
            </a:solidFill>
            <a:ln w="3175">
              <a:solidFill>
                <a:srgbClr val="093757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20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Behavior</a:t>
              </a:r>
            </a:p>
          </p:txBody>
        </p:sp>
        <p:sp>
          <p:nvSpPr>
            <p:cNvPr id="8" name="Text Box 1030" descr="Green marble"/>
            <p:cNvSpPr txBox="1">
              <a:spLocks noChangeArrowheads="1"/>
            </p:cNvSpPr>
            <p:nvPr/>
          </p:nvSpPr>
          <p:spPr bwMode="auto">
            <a:xfrm>
              <a:off x="4080" y="3718"/>
              <a:ext cx="1008" cy="307"/>
            </a:xfrm>
            <a:prstGeom prst="rect">
              <a:avLst/>
            </a:prstGeom>
            <a:solidFill>
              <a:srgbClr val="1B6191"/>
            </a:solidFill>
            <a:ln w="3175">
              <a:solidFill>
                <a:srgbClr val="093757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20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Outcome</a:t>
              </a:r>
            </a:p>
          </p:txBody>
        </p:sp>
        <p:sp>
          <p:nvSpPr>
            <p:cNvPr id="9" name="AutoShape 1031"/>
            <p:cNvSpPr>
              <a:spLocks noChangeArrowheads="1"/>
            </p:cNvSpPr>
            <p:nvPr/>
          </p:nvSpPr>
          <p:spPr bwMode="auto">
            <a:xfrm>
              <a:off x="5136" y="3312"/>
              <a:ext cx="288" cy="673"/>
            </a:xfrm>
            <a:prstGeom prst="curvedLeftArrow">
              <a:avLst>
                <a:gd name="adj1" fmla="val 46667"/>
                <a:gd name="adj2" fmla="val 93333"/>
                <a:gd name="adj3" fmla="val 33333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1B6191"/>
                </a:gs>
              </a:gsLst>
              <a:lin ang="5400000" scaled="1"/>
            </a:gradFill>
            <a:ln w="3175">
              <a:solidFill>
                <a:srgbClr val="093757"/>
              </a:solidFill>
              <a:prstDash val="solid"/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marL="342900" indent="-342900" algn="ctr">
                <a:defRPr/>
              </a:pPr>
              <a:endParaRPr lang="en-US" sz="2400" dirty="0">
                <a:solidFill>
                  <a:schemeClr val="bg2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1BE7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1BE7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E1BE7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7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7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7" grpId="0" uiExpand="1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6858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</a:pPr>
            <a:r>
              <a:rPr lang="en-US" dirty="0" smtClean="0"/>
              <a:t>Today’s Agenda</a:t>
            </a:r>
            <a:endParaRPr lang="en-US" sz="4000" dirty="0" smtClean="0"/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524000"/>
            <a:ext cx="6858000" cy="2895600"/>
          </a:xfrm>
        </p:spPr>
        <p:txBody>
          <a:bodyPr/>
          <a:lstStyle/>
          <a:p>
            <a:pPr>
              <a:lnSpc>
                <a:spcPct val="75000"/>
              </a:lnSpc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DFBA77"/>
                </a:solidFill>
              </a:rPr>
              <a:t>Generating your own luck: The problem of strategic investments under uncertainty</a:t>
            </a:r>
          </a:p>
          <a:p>
            <a:pPr>
              <a:lnSpc>
                <a:spcPct val="75000"/>
              </a:lnSpc>
              <a:spcBef>
                <a:spcPts val="2400"/>
              </a:spcBef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Modeling investment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decisions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sz="2500" dirty="0" smtClean="0">
                <a:solidFill>
                  <a:schemeClr val="accent3">
                    <a:lumMod val="50000"/>
                  </a:schemeClr>
                </a:solidFill>
              </a:rPr>
              <a:t>Staging of investment decisions to mitigate downside risk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sz="2500" dirty="0" smtClean="0">
                <a:solidFill>
                  <a:schemeClr val="accent3">
                    <a:lumMod val="50000"/>
                  </a:schemeClr>
                </a:solidFill>
              </a:rPr>
              <a:t>Moving from staging to real option analysis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1A5F92">
                    <a:lumMod val="50000"/>
                  </a:srgbClr>
                </a:solidFill>
              </a:rPr>
              <a:t>Managing portfolios </a:t>
            </a:r>
            <a:r>
              <a:rPr lang="en-US" dirty="0">
                <a:solidFill>
                  <a:srgbClr val="1A5F92">
                    <a:lumMod val="50000"/>
                  </a:srgbClr>
                </a:solidFill>
              </a:rPr>
              <a:t>of </a:t>
            </a:r>
            <a:r>
              <a:rPr lang="en-US" dirty="0" smtClean="0">
                <a:solidFill>
                  <a:srgbClr val="1A5F92">
                    <a:lumMod val="50000"/>
                  </a:srgbClr>
                </a:solidFill>
              </a:rPr>
              <a:t>real options</a:t>
            </a:r>
            <a:endParaRPr lang="en-US" dirty="0">
              <a:solidFill>
                <a:srgbClr val="1A5F92">
                  <a:lumMod val="50000"/>
                </a:srgbClr>
              </a:solidFill>
            </a:endParaRPr>
          </a:p>
          <a:p>
            <a:pPr>
              <a:lnSpc>
                <a:spcPct val="75000"/>
              </a:lnSpc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b="1" dirty="0" smtClean="0">
                <a:solidFill>
                  <a:srgbClr val="DFBA77"/>
                </a:solidFill>
              </a:rPr>
              <a:t>Organizational dilemmas</a:t>
            </a:r>
            <a:r>
              <a:rPr lang="en-US" sz="2800" dirty="0" smtClean="0">
                <a:solidFill>
                  <a:srgbClr val="DFBA77"/>
                </a:solidFill>
              </a:rPr>
              <a:t> from portfolios of strategic investments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solidFill>
                  <a:srgbClr val="DFBA77"/>
                </a:solidFill>
              </a:rPr>
              <a:t>Managing change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DFBA77"/>
                </a:solidFill>
              </a:rPr>
              <a:t>Escalation of commitment</a:t>
            </a:r>
          </a:p>
          <a:p>
            <a:pPr>
              <a:lnSpc>
                <a:spcPct val="75000"/>
              </a:lnSpc>
              <a:spcBef>
                <a:spcPct val="45000"/>
              </a:spcBef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2800" dirty="0" smtClean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2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Text Box 1026" descr="Green marble"/>
          <p:cNvSpPr txBox="1">
            <a:spLocks noChangeArrowheads="1"/>
          </p:cNvSpPr>
          <p:nvPr/>
        </p:nvSpPr>
        <p:spPr bwMode="auto">
          <a:xfrm>
            <a:off x="1295400" y="1261128"/>
            <a:ext cx="6400800" cy="3705630"/>
          </a:xfrm>
          <a:prstGeom prst="rect">
            <a:avLst/>
          </a:prstGeom>
          <a:solidFill>
            <a:srgbClr val="093757"/>
          </a:solidFill>
          <a:ln w="254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anchor="ctr" anchorCtr="0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3200" b="1" dirty="0">
                <a:solidFill>
                  <a:schemeClr val="bg2"/>
                </a:solidFill>
                <a:latin typeface="+mn-lt"/>
              </a:rPr>
              <a:t>Traditional NPV Approach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800" b="1" i="1" dirty="0">
                <a:solidFill>
                  <a:schemeClr val="bg2"/>
                </a:solidFill>
                <a:latin typeface="+mn-lt"/>
              </a:rPr>
              <a:t>Should we invest in commercializing a new but uncertain technology?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en-US" sz="2800" b="1" dirty="0">
                <a:solidFill>
                  <a:schemeClr val="bg2"/>
                </a:solidFill>
                <a:latin typeface="+mn-lt"/>
              </a:rPr>
              <a:t>Assume:</a:t>
            </a:r>
          </a:p>
          <a:p>
            <a:pPr lvl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800" dirty="0">
                <a:solidFill>
                  <a:schemeClr val="bg2"/>
                </a:solidFill>
                <a:latin typeface="+mn-lt"/>
              </a:rPr>
              <a:t>* $100M technology investment</a:t>
            </a:r>
          </a:p>
          <a:p>
            <a:pPr lvl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800" dirty="0" smtClean="0">
                <a:solidFill>
                  <a:schemeClr val="bg2"/>
                </a:solidFill>
                <a:latin typeface="+mn-lt"/>
              </a:rPr>
              <a:t>* 50</a:t>
            </a:r>
            <a:r>
              <a:rPr lang="en-US" sz="2800" dirty="0">
                <a:solidFill>
                  <a:schemeClr val="bg2"/>
                </a:solidFill>
                <a:latin typeface="+mn-lt"/>
              </a:rPr>
              <a:t>% probability of $200M NPV return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en-US" sz="2800" b="1" dirty="0" smtClean="0">
                <a:solidFill>
                  <a:schemeClr val="bg2"/>
                </a:solidFill>
                <a:latin typeface="+mn-lt"/>
              </a:rPr>
              <a:t>Analysis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:</a:t>
            </a:r>
          </a:p>
          <a:p>
            <a:pPr lvl="1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2800" dirty="0">
                <a:solidFill>
                  <a:schemeClr val="bg2"/>
                </a:solidFill>
                <a:latin typeface="+mn-lt"/>
              </a:rPr>
              <a:t>-100 + .5(200) = 0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en-US" sz="2800" b="1" dirty="0" smtClean="0">
                <a:solidFill>
                  <a:schemeClr val="bg2"/>
                </a:solidFill>
                <a:latin typeface="+mn-lt"/>
              </a:rPr>
              <a:t>Rule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: No reason to take on the risk!</a:t>
            </a:r>
          </a:p>
        </p:txBody>
      </p:sp>
      <p:sp>
        <p:nvSpPr>
          <p:cNvPr id="24473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5800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en-US" sz="4300" b="1" dirty="0" smtClean="0">
                <a:solidFill>
                  <a:srgbClr val="1B6191"/>
                </a:solidFill>
              </a:rPr>
              <a:t>NPV &amp; Investment Under Uncertainty</a:t>
            </a:r>
          </a:p>
        </p:txBody>
      </p:sp>
      <p:sp>
        <p:nvSpPr>
          <p:cNvPr id="6" name="Text Box 1026" descr="Green marble"/>
          <p:cNvSpPr txBox="1">
            <a:spLocks noChangeArrowheads="1"/>
          </p:cNvSpPr>
          <p:nvPr/>
        </p:nvSpPr>
        <p:spPr bwMode="auto">
          <a:xfrm>
            <a:off x="1295400" y="5228713"/>
            <a:ext cx="6400800" cy="486287"/>
          </a:xfrm>
          <a:prstGeom prst="rect">
            <a:avLst/>
          </a:prstGeom>
          <a:solidFill>
            <a:srgbClr val="093757"/>
          </a:solidFill>
          <a:ln w="254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3200" b="1" dirty="0">
                <a:solidFill>
                  <a:schemeClr val="bg2"/>
                </a:solidFill>
                <a:latin typeface="+mn-lt"/>
              </a:rPr>
              <a:t>Question:</a:t>
            </a:r>
            <a:r>
              <a:rPr lang="en-US" sz="3200" dirty="0">
                <a:solidFill>
                  <a:schemeClr val="bg2"/>
                </a:solidFill>
                <a:latin typeface="+mn-lt"/>
              </a:rPr>
              <a:t> Will we know more in 1yr?</a:t>
            </a:r>
            <a:endParaRPr lang="en-US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4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38" grpId="0" animBg="1" autoUpdateAnimBg="0"/>
      <p:bldP spid="6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72100" y="1217613"/>
            <a:ext cx="2897188" cy="4724400"/>
            <a:chOff x="3454" y="1151"/>
            <a:chExt cx="1825" cy="2976"/>
          </a:xfrm>
        </p:grpSpPr>
        <p:sp>
          <p:nvSpPr>
            <p:cNvPr id="25649" name="Freeform 3"/>
            <p:cNvSpPr>
              <a:spLocks/>
            </p:cNvSpPr>
            <p:nvPr/>
          </p:nvSpPr>
          <p:spPr bwMode="auto">
            <a:xfrm rot="5400000" flipH="1">
              <a:off x="3623" y="2471"/>
              <a:ext cx="1488" cy="1824"/>
            </a:xfrm>
            <a:custGeom>
              <a:avLst/>
              <a:gdLst>
                <a:gd name="T0" fmla="*/ 78 w 894"/>
                <a:gd name="T1" fmla="*/ 44215 h 822"/>
                <a:gd name="T2" fmla="*/ 310 w 894"/>
                <a:gd name="T3" fmla="*/ 44215 h 822"/>
                <a:gd name="T4" fmla="*/ 541 w 894"/>
                <a:gd name="T5" fmla="*/ 44215 h 822"/>
                <a:gd name="T6" fmla="*/ 764 w 894"/>
                <a:gd name="T7" fmla="*/ 44215 h 822"/>
                <a:gd name="T8" fmla="*/ 997 w 894"/>
                <a:gd name="T9" fmla="*/ 44215 h 822"/>
                <a:gd name="T10" fmla="*/ 1227 w 894"/>
                <a:gd name="T11" fmla="*/ 44215 h 822"/>
                <a:gd name="T12" fmla="*/ 1456 w 894"/>
                <a:gd name="T13" fmla="*/ 44215 h 822"/>
                <a:gd name="T14" fmla="*/ 1688 w 894"/>
                <a:gd name="T15" fmla="*/ 44215 h 822"/>
                <a:gd name="T16" fmla="*/ 1917 w 894"/>
                <a:gd name="T17" fmla="*/ 44215 h 822"/>
                <a:gd name="T18" fmla="*/ 2150 w 894"/>
                <a:gd name="T19" fmla="*/ 44215 h 822"/>
                <a:gd name="T20" fmla="*/ 2380 w 894"/>
                <a:gd name="T21" fmla="*/ 44215 h 822"/>
                <a:gd name="T22" fmla="*/ 2610 w 894"/>
                <a:gd name="T23" fmla="*/ 44215 h 822"/>
                <a:gd name="T24" fmla="*/ 2840 w 894"/>
                <a:gd name="T25" fmla="*/ 44215 h 822"/>
                <a:gd name="T26" fmla="*/ 3061 w 894"/>
                <a:gd name="T27" fmla="*/ 44215 h 822"/>
                <a:gd name="T28" fmla="*/ 3291 w 894"/>
                <a:gd name="T29" fmla="*/ 44215 h 822"/>
                <a:gd name="T30" fmla="*/ 3524 w 894"/>
                <a:gd name="T31" fmla="*/ 44215 h 822"/>
                <a:gd name="T32" fmla="*/ 3753 w 894"/>
                <a:gd name="T33" fmla="*/ 44215 h 822"/>
                <a:gd name="T34" fmla="*/ 3983 w 894"/>
                <a:gd name="T35" fmla="*/ 44215 h 822"/>
                <a:gd name="T36" fmla="*/ 4214 w 894"/>
                <a:gd name="T37" fmla="*/ 44215 h 822"/>
                <a:gd name="T38" fmla="*/ 4446 w 894"/>
                <a:gd name="T39" fmla="*/ 44215 h 822"/>
                <a:gd name="T40" fmla="*/ 4677 w 894"/>
                <a:gd name="T41" fmla="*/ 44215 h 822"/>
                <a:gd name="T42" fmla="*/ 4907 w 894"/>
                <a:gd name="T43" fmla="*/ 44215 h 822"/>
                <a:gd name="T44" fmla="*/ 5136 w 894"/>
                <a:gd name="T45" fmla="*/ 44215 h 822"/>
                <a:gd name="T46" fmla="*/ 5363 w 894"/>
                <a:gd name="T47" fmla="*/ 44215 h 822"/>
                <a:gd name="T48" fmla="*/ 5592 w 894"/>
                <a:gd name="T49" fmla="*/ 44215 h 822"/>
                <a:gd name="T50" fmla="*/ 5824 w 894"/>
                <a:gd name="T51" fmla="*/ 44215 h 822"/>
                <a:gd name="T52" fmla="*/ 6054 w 894"/>
                <a:gd name="T53" fmla="*/ 44215 h 822"/>
                <a:gd name="T54" fmla="*/ 6287 w 894"/>
                <a:gd name="T55" fmla="*/ 44215 h 822"/>
                <a:gd name="T56" fmla="*/ 6516 w 894"/>
                <a:gd name="T57" fmla="*/ 44215 h 822"/>
                <a:gd name="T58" fmla="*/ 6746 w 894"/>
                <a:gd name="T59" fmla="*/ 44215 h 822"/>
                <a:gd name="T60" fmla="*/ 6976 w 894"/>
                <a:gd name="T61" fmla="*/ 44215 h 822"/>
                <a:gd name="T62" fmla="*/ 7209 w 894"/>
                <a:gd name="T63" fmla="*/ 44215 h 822"/>
                <a:gd name="T64" fmla="*/ 7438 w 894"/>
                <a:gd name="T65" fmla="*/ 44215 h 822"/>
                <a:gd name="T66" fmla="*/ 7668 w 894"/>
                <a:gd name="T67" fmla="*/ 44215 h 822"/>
                <a:gd name="T68" fmla="*/ 7898 w 894"/>
                <a:gd name="T69" fmla="*/ 44215 h 822"/>
                <a:gd name="T70" fmla="*/ 8127 w 894"/>
                <a:gd name="T71" fmla="*/ 44215 h 822"/>
                <a:gd name="T72" fmla="*/ 8360 w 894"/>
                <a:gd name="T73" fmla="*/ 44215 h 822"/>
                <a:gd name="T74" fmla="*/ 8582 w 894"/>
                <a:gd name="T75" fmla="*/ 44215 h 822"/>
                <a:gd name="T76" fmla="*/ 8813 w 894"/>
                <a:gd name="T77" fmla="*/ 44215 h 822"/>
                <a:gd name="T78" fmla="*/ 9043 w 894"/>
                <a:gd name="T79" fmla="*/ 44215 h 822"/>
                <a:gd name="T80" fmla="*/ 9273 w 894"/>
                <a:gd name="T81" fmla="*/ 44215 h 822"/>
                <a:gd name="T82" fmla="*/ 9502 w 894"/>
                <a:gd name="T83" fmla="*/ 44215 h 822"/>
                <a:gd name="T84" fmla="*/ 9729 w 894"/>
                <a:gd name="T85" fmla="*/ 44215 h 822"/>
                <a:gd name="T86" fmla="*/ 9960 w 894"/>
                <a:gd name="T87" fmla="*/ 44215 h 822"/>
                <a:gd name="T88" fmla="*/ 10190 w 894"/>
                <a:gd name="T89" fmla="*/ 44215 h 822"/>
                <a:gd name="T90" fmla="*/ 10423 w 894"/>
                <a:gd name="T91" fmla="*/ 44215 h 822"/>
                <a:gd name="T92" fmla="*/ 10652 w 894"/>
                <a:gd name="T93" fmla="*/ 44215 h 822"/>
                <a:gd name="T94" fmla="*/ 10882 w 894"/>
                <a:gd name="T95" fmla="*/ 44215 h 822"/>
                <a:gd name="T96" fmla="*/ 11112 w 894"/>
                <a:gd name="T97" fmla="*/ 44215 h 822"/>
                <a:gd name="T98" fmla="*/ 11341 w 894"/>
                <a:gd name="T99" fmla="*/ 44215 h 82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94"/>
                <a:gd name="T151" fmla="*/ 0 h 822"/>
                <a:gd name="T152" fmla="*/ 894 w 894"/>
                <a:gd name="T153" fmla="*/ 822 h 82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94" h="822">
                  <a:moveTo>
                    <a:pt x="0" y="822"/>
                  </a:moveTo>
                  <a:lnTo>
                    <a:pt x="0" y="792"/>
                  </a:lnTo>
                  <a:lnTo>
                    <a:pt x="6" y="792"/>
                  </a:lnTo>
                  <a:lnTo>
                    <a:pt x="6" y="822"/>
                  </a:lnTo>
                  <a:lnTo>
                    <a:pt x="18" y="822"/>
                  </a:lnTo>
                  <a:lnTo>
                    <a:pt x="18" y="780"/>
                  </a:lnTo>
                  <a:lnTo>
                    <a:pt x="24" y="780"/>
                  </a:lnTo>
                  <a:lnTo>
                    <a:pt x="24" y="822"/>
                  </a:lnTo>
                  <a:lnTo>
                    <a:pt x="36" y="822"/>
                  </a:lnTo>
                  <a:lnTo>
                    <a:pt x="36" y="672"/>
                  </a:lnTo>
                  <a:lnTo>
                    <a:pt x="42" y="672"/>
                  </a:lnTo>
                  <a:lnTo>
                    <a:pt x="42" y="822"/>
                  </a:lnTo>
                  <a:lnTo>
                    <a:pt x="54" y="822"/>
                  </a:lnTo>
                  <a:lnTo>
                    <a:pt x="54" y="702"/>
                  </a:lnTo>
                  <a:lnTo>
                    <a:pt x="60" y="702"/>
                  </a:lnTo>
                  <a:lnTo>
                    <a:pt x="60" y="822"/>
                  </a:lnTo>
                  <a:lnTo>
                    <a:pt x="72" y="822"/>
                  </a:lnTo>
                  <a:lnTo>
                    <a:pt x="72" y="594"/>
                  </a:lnTo>
                  <a:lnTo>
                    <a:pt x="78" y="594"/>
                  </a:lnTo>
                  <a:lnTo>
                    <a:pt x="78" y="822"/>
                  </a:lnTo>
                  <a:lnTo>
                    <a:pt x="90" y="822"/>
                  </a:lnTo>
                  <a:lnTo>
                    <a:pt x="90" y="534"/>
                  </a:lnTo>
                  <a:lnTo>
                    <a:pt x="96" y="534"/>
                  </a:lnTo>
                  <a:lnTo>
                    <a:pt x="96" y="822"/>
                  </a:lnTo>
                  <a:lnTo>
                    <a:pt x="108" y="822"/>
                  </a:lnTo>
                  <a:lnTo>
                    <a:pt x="108" y="522"/>
                  </a:lnTo>
                  <a:lnTo>
                    <a:pt x="114" y="522"/>
                  </a:lnTo>
                  <a:lnTo>
                    <a:pt x="114" y="822"/>
                  </a:lnTo>
                  <a:lnTo>
                    <a:pt x="126" y="822"/>
                  </a:lnTo>
                  <a:lnTo>
                    <a:pt x="126" y="354"/>
                  </a:lnTo>
                  <a:lnTo>
                    <a:pt x="132" y="354"/>
                  </a:lnTo>
                  <a:lnTo>
                    <a:pt x="132" y="822"/>
                  </a:lnTo>
                  <a:lnTo>
                    <a:pt x="144" y="822"/>
                  </a:lnTo>
                  <a:lnTo>
                    <a:pt x="144" y="492"/>
                  </a:lnTo>
                  <a:lnTo>
                    <a:pt x="150" y="492"/>
                  </a:lnTo>
                  <a:lnTo>
                    <a:pt x="150" y="822"/>
                  </a:lnTo>
                  <a:lnTo>
                    <a:pt x="162" y="822"/>
                  </a:lnTo>
                  <a:lnTo>
                    <a:pt x="162" y="246"/>
                  </a:lnTo>
                  <a:lnTo>
                    <a:pt x="168" y="246"/>
                  </a:lnTo>
                  <a:lnTo>
                    <a:pt x="168" y="822"/>
                  </a:lnTo>
                  <a:lnTo>
                    <a:pt x="180" y="822"/>
                  </a:lnTo>
                  <a:lnTo>
                    <a:pt x="180" y="306"/>
                  </a:lnTo>
                  <a:lnTo>
                    <a:pt x="186" y="306"/>
                  </a:lnTo>
                  <a:lnTo>
                    <a:pt x="186" y="822"/>
                  </a:lnTo>
                  <a:lnTo>
                    <a:pt x="198" y="822"/>
                  </a:lnTo>
                  <a:lnTo>
                    <a:pt x="198" y="246"/>
                  </a:lnTo>
                  <a:lnTo>
                    <a:pt x="204" y="246"/>
                  </a:lnTo>
                  <a:lnTo>
                    <a:pt x="204" y="822"/>
                  </a:lnTo>
                  <a:lnTo>
                    <a:pt x="216" y="822"/>
                  </a:lnTo>
                  <a:lnTo>
                    <a:pt x="216" y="186"/>
                  </a:lnTo>
                  <a:lnTo>
                    <a:pt x="222" y="186"/>
                  </a:lnTo>
                  <a:lnTo>
                    <a:pt x="222" y="822"/>
                  </a:lnTo>
                  <a:lnTo>
                    <a:pt x="234" y="822"/>
                  </a:lnTo>
                  <a:lnTo>
                    <a:pt x="234" y="198"/>
                  </a:lnTo>
                  <a:lnTo>
                    <a:pt x="240" y="198"/>
                  </a:lnTo>
                  <a:lnTo>
                    <a:pt x="240" y="822"/>
                  </a:lnTo>
                  <a:lnTo>
                    <a:pt x="252" y="822"/>
                  </a:lnTo>
                  <a:lnTo>
                    <a:pt x="252" y="126"/>
                  </a:lnTo>
                  <a:lnTo>
                    <a:pt x="258" y="126"/>
                  </a:lnTo>
                  <a:lnTo>
                    <a:pt x="258" y="822"/>
                  </a:lnTo>
                  <a:lnTo>
                    <a:pt x="270" y="822"/>
                  </a:lnTo>
                  <a:lnTo>
                    <a:pt x="270" y="108"/>
                  </a:lnTo>
                  <a:lnTo>
                    <a:pt x="276" y="108"/>
                  </a:lnTo>
                  <a:lnTo>
                    <a:pt x="276" y="822"/>
                  </a:lnTo>
                  <a:lnTo>
                    <a:pt x="288" y="822"/>
                  </a:lnTo>
                  <a:lnTo>
                    <a:pt x="288" y="36"/>
                  </a:lnTo>
                  <a:lnTo>
                    <a:pt x="294" y="36"/>
                  </a:lnTo>
                  <a:lnTo>
                    <a:pt x="294" y="822"/>
                  </a:lnTo>
                  <a:lnTo>
                    <a:pt x="306" y="822"/>
                  </a:lnTo>
                  <a:lnTo>
                    <a:pt x="306" y="186"/>
                  </a:lnTo>
                  <a:lnTo>
                    <a:pt x="312" y="186"/>
                  </a:lnTo>
                  <a:lnTo>
                    <a:pt x="312" y="822"/>
                  </a:lnTo>
                  <a:lnTo>
                    <a:pt x="324" y="822"/>
                  </a:lnTo>
                  <a:lnTo>
                    <a:pt x="324" y="66"/>
                  </a:lnTo>
                  <a:lnTo>
                    <a:pt x="330" y="66"/>
                  </a:lnTo>
                  <a:lnTo>
                    <a:pt x="330" y="822"/>
                  </a:lnTo>
                  <a:lnTo>
                    <a:pt x="342" y="822"/>
                  </a:lnTo>
                  <a:lnTo>
                    <a:pt x="342" y="48"/>
                  </a:lnTo>
                  <a:lnTo>
                    <a:pt x="348" y="48"/>
                  </a:lnTo>
                  <a:lnTo>
                    <a:pt x="348" y="822"/>
                  </a:lnTo>
                  <a:lnTo>
                    <a:pt x="360" y="822"/>
                  </a:lnTo>
                  <a:lnTo>
                    <a:pt x="360" y="186"/>
                  </a:lnTo>
                  <a:lnTo>
                    <a:pt x="366" y="186"/>
                  </a:lnTo>
                  <a:lnTo>
                    <a:pt x="366" y="822"/>
                  </a:lnTo>
                  <a:lnTo>
                    <a:pt x="378" y="822"/>
                  </a:lnTo>
                  <a:lnTo>
                    <a:pt x="378" y="0"/>
                  </a:lnTo>
                  <a:lnTo>
                    <a:pt x="384" y="0"/>
                  </a:lnTo>
                  <a:lnTo>
                    <a:pt x="384" y="822"/>
                  </a:lnTo>
                  <a:lnTo>
                    <a:pt x="396" y="822"/>
                  </a:lnTo>
                  <a:lnTo>
                    <a:pt x="396" y="48"/>
                  </a:lnTo>
                  <a:lnTo>
                    <a:pt x="402" y="48"/>
                  </a:lnTo>
                  <a:lnTo>
                    <a:pt x="402" y="822"/>
                  </a:lnTo>
                  <a:lnTo>
                    <a:pt x="414" y="822"/>
                  </a:lnTo>
                  <a:lnTo>
                    <a:pt x="414" y="168"/>
                  </a:lnTo>
                  <a:lnTo>
                    <a:pt x="420" y="168"/>
                  </a:lnTo>
                  <a:lnTo>
                    <a:pt x="420" y="822"/>
                  </a:lnTo>
                  <a:lnTo>
                    <a:pt x="432" y="822"/>
                  </a:lnTo>
                  <a:lnTo>
                    <a:pt x="432" y="96"/>
                  </a:lnTo>
                  <a:lnTo>
                    <a:pt x="438" y="96"/>
                  </a:lnTo>
                  <a:lnTo>
                    <a:pt x="438" y="822"/>
                  </a:lnTo>
                  <a:lnTo>
                    <a:pt x="450" y="822"/>
                  </a:lnTo>
                  <a:lnTo>
                    <a:pt x="450" y="186"/>
                  </a:lnTo>
                  <a:lnTo>
                    <a:pt x="456" y="186"/>
                  </a:lnTo>
                  <a:lnTo>
                    <a:pt x="456" y="822"/>
                  </a:lnTo>
                  <a:lnTo>
                    <a:pt x="468" y="822"/>
                  </a:lnTo>
                  <a:lnTo>
                    <a:pt x="468" y="276"/>
                  </a:lnTo>
                  <a:lnTo>
                    <a:pt x="474" y="276"/>
                  </a:lnTo>
                  <a:lnTo>
                    <a:pt x="474" y="822"/>
                  </a:lnTo>
                  <a:lnTo>
                    <a:pt x="486" y="822"/>
                  </a:lnTo>
                  <a:lnTo>
                    <a:pt x="486" y="96"/>
                  </a:lnTo>
                  <a:lnTo>
                    <a:pt x="492" y="96"/>
                  </a:lnTo>
                  <a:lnTo>
                    <a:pt x="492" y="822"/>
                  </a:lnTo>
                  <a:lnTo>
                    <a:pt x="504" y="822"/>
                  </a:lnTo>
                  <a:lnTo>
                    <a:pt x="504" y="126"/>
                  </a:lnTo>
                  <a:lnTo>
                    <a:pt x="510" y="126"/>
                  </a:lnTo>
                  <a:lnTo>
                    <a:pt x="510" y="822"/>
                  </a:lnTo>
                  <a:lnTo>
                    <a:pt x="522" y="822"/>
                  </a:lnTo>
                  <a:lnTo>
                    <a:pt x="522" y="306"/>
                  </a:lnTo>
                  <a:lnTo>
                    <a:pt x="528" y="306"/>
                  </a:lnTo>
                  <a:lnTo>
                    <a:pt x="528" y="822"/>
                  </a:lnTo>
                  <a:lnTo>
                    <a:pt x="540" y="822"/>
                  </a:lnTo>
                  <a:lnTo>
                    <a:pt x="540" y="186"/>
                  </a:lnTo>
                  <a:lnTo>
                    <a:pt x="546" y="186"/>
                  </a:lnTo>
                  <a:lnTo>
                    <a:pt x="546" y="822"/>
                  </a:lnTo>
                  <a:lnTo>
                    <a:pt x="558" y="822"/>
                  </a:lnTo>
                  <a:lnTo>
                    <a:pt x="558" y="108"/>
                  </a:lnTo>
                  <a:lnTo>
                    <a:pt x="564" y="108"/>
                  </a:lnTo>
                  <a:lnTo>
                    <a:pt x="564" y="822"/>
                  </a:lnTo>
                  <a:lnTo>
                    <a:pt x="576" y="822"/>
                  </a:lnTo>
                  <a:lnTo>
                    <a:pt x="576" y="444"/>
                  </a:lnTo>
                  <a:lnTo>
                    <a:pt x="582" y="444"/>
                  </a:lnTo>
                  <a:lnTo>
                    <a:pt x="582" y="822"/>
                  </a:lnTo>
                  <a:lnTo>
                    <a:pt x="594" y="822"/>
                  </a:lnTo>
                  <a:lnTo>
                    <a:pt x="594" y="216"/>
                  </a:lnTo>
                  <a:lnTo>
                    <a:pt x="600" y="216"/>
                  </a:lnTo>
                  <a:lnTo>
                    <a:pt x="600" y="822"/>
                  </a:lnTo>
                  <a:lnTo>
                    <a:pt x="612" y="822"/>
                  </a:lnTo>
                  <a:lnTo>
                    <a:pt x="612" y="246"/>
                  </a:lnTo>
                  <a:lnTo>
                    <a:pt x="618" y="246"/>
                  </a:lnTo>
                  <a:lnTo>
                    <a:pt x="618" y="822"/>
                  </a:lnTo>
                  <a:lnTo>
                    <a:pt x="630" y="822"/>
                  </a:lnTo>
                  <a:lnTo>
                    <a:pt x="630" y="414"/>
                  </a:lnTo>
                  <a:lnTo>
                    <a:pt x="636" y="414"/>
                  </a:lnTo>
                  <a:lnTo>
                    <a:pt x="636" y="822"/>
                  </a:lnTo>
                  <a:lnTo>
                    <a:pt x="648" y="822"/>
                  </a:lnTo>
                  <a:lnTo>
                    <a:pt x="648" y="294"/>
                  </a:lnTo>
                  <a:lnTo>
                    <a:pt x="654" y="294"/>
                  </a:lnTo>
                  <a:lnTo>
                    <a:pt x="654" y="822"/>
                  </a:lnTo>
                  <a:lnTo>
                    <a:pt x="666" y="822"/>
                  </a:lnTo>
                  <a:lnTo>
                    <a:pt x="666" y="336"/>
                  </a:lnTo>
                  <a:lnTo>
                    <a:pt x="672" y="336"/>
                  </a:lnTo>
                  <a:lnTo>
                    <a:pt x="672" y="822"/>
                  </a:lnTo>
                  <a:lnTo>
                    <a:pt x="684" y="822"/>
                  </a:lnTo>
                  <a:lnTo>
                    <a:pt x="684" y="462"/>
                  </a:lnTo>
                  <a:lnTo>
                    <a:pt x="690" y="462"/>
                  </a:lnTo>
                  <a:lnTo>
                    <a:pt x="690" y="822"/>
                  </a:lnTo>
                  <a:lnTo>
                    <a:pt x="702" y="822"/>
                  </a:lnTo>
                  <a:lnTo>
                    <a:pt x="702" y="366"/>
                  </a:lnTo>
                  <a:lnTo>
                    <a:pt x="708" y="366"/>
                  </a:lnTo>
                  <a:lnTo>
                    <a:pt x="708" y="822"/>
                  </a:lnTo>
                  <a:lnTo>
                    <a:pt x="720" y="822"/>
                  </a:lnTo>
                  <a:lnTo>
                    <a:pt x="720" y="414"/>
                  </a:lnTo>
                  <a:lnTo>
                    <a:pt x="726" y="414"/>
                  </a:lnTo>
                  <a:lnTo>
                    <a:pt x="726" y="822"/>
                  </a:lnTo>
                  <a:lnTo>
                    <a:pt x="738" y="822"/>
                  </a:lnTo>
                  <a:lnTo>
                    <a:pt x="738" y="474"/>
                  </a:lnTo>
                  <a:lnTo>
                    <a:pt x="744" y="474"/>
                  </a:lnTo>
                  <a:lnTo>
                    <a:pt x="744" y="822"/>
                  </a:lnTo>
                  <a:lnTo>
                    <a:pt x="756" y="822"/>
                  </a:lnTo>
                  <a:lnTo>
                    <a:pt x="756" y="384"/>
                  </a:lnTo>
                  <a:lnTo>
                    <a:pt x="762" y="384"/>
                  </a:lnTo>
                  <a:lnTo>
                    <a:pt x="762" y="822"/>
                  </a:lnTo>
                  <a:lnTo>
                    <a:pt x="774" y="822"/>
                  </a:lnTo>
                  <a:lnTo>
                    <a:pt x="774" y="522"/>
                  </a:lnTo>
                  <a:lnTo>
                    <a:pt x="780" y="522"/>
                  </a:lnTo>
                  <a:lnTo>
                    <a:pt x="780" y="822"/>
                  </a:lnTo>
                  <a:lnTo>
                    <a:pt x="792" y="822"/>
                  </a:lnTo>
                  <a:lnTo>
                    <a:pt x="792" y="444"/>
                  </a:lnTo>
                  <a:lnTo>
                    <a:pt x="798" y="444"/>
                  </a:lnTo>
                  <a:lnTo>
                    <a:pt x="798" y="822"/>
                  </a:lnTo>
                  <a:lnTo>
                    <a:pt x="810" y="822"/>
                  </a:lnTo>
                  <a:lnTo>
                    <a:pt x="810" y="504"/>
                  </a:lnTo>
                  <a:lnTo>
                    <a:pt x="816" y="504"/>
                  </a:lnTo>
                  <a:lnTo>
                    <a:pt x="816" y="822"/>
                  </a:lnTo>
                  <a:lnTo>
                    <a:pt x="828" y="822"/>
                  </a:lnTo>
                  <a:lnTo>
                    <a:pt x="828" y="474"/>
                  </a:lnTo>
                  <a:lnTo>
                    <a:pt x="834" y="474"/>
                  </a:lnTo>
                  <a:lnTo>
                    <a:pt x="834" y="822"/>
                  </a:lnTo>
                  <a:lnTo>
                    <a:pt x="846" y="822"/>
                  </a:lnTo>
                  <a:lnTo>
                    <a:pt x="846" y="564"/>
                  </a:lnTo>
                  <a:lnTo>
                    <a:pt x="852" y="564"/>
                  </a:lnTo>
                  <a:lnTo>
                    <a:pt x="852" y="822"/>
                  </a:lnTo>
                  <a:lnTo>
                    <a:pt x="864" y="822"/>
                  </a:lnTo>
                  <a:lnTo>
                    <a:pt x="864" y="534"/>
                  </a:lnTo>
                  <a:lnTo>
                    <a:pt x="870" y="534"/>
                  </a:lnTo>
                  <a:lnTo>
                    <a:pt x="870" y="822"/>
                  </a:lnTo>
                  <a:lnTo>
                    <a:pt x="882" y="822"/>
                  </a:lnTo>
                  <a:lnTo>
                    <a:pt x="882" y="534"/>
                  </a:lnTo>
                  <a:lnTo>
                    <a:pt x="888" y="534"/>
                  </a:lnTo>
                  <a:lnTo>
                    <a:pt x="888" y="822"/>
                  </a:lnTo>
                  <a:lnTo>
                    <a:pt x="894" y="822"/>
                  </a:lnTo>
                  <a:lnTo>
                    <a:pt x="0" y="822"/>
                  </a:lnTo>
                  <a:close/>
                </a:path>
              </a:pathLst>
            </a:custGeom>
            <a:solidFill>
              <a:schemeClr val="folHlink"/>
            </a:solidFill>
            <a:ln w="18415" cap="sq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650" name="Freeform 4"/>
            <p:cNvSpPr>
              <a:spLocks/>
            </p:cNvSpPr>
            <p:nvPr/>
          </p:nvSpPr>
          <p:spPr bwMode="auto">
            <a:xfrm rot="5400000" flipH="1">
              <a:off x="3030" y="1575"/>
              <a:ext cx="1488" cy="639"/>
            </a:xfrm>
            <a:custGeom>
              <a:avLst/>
              <a:gdLst>
                <a:gd name="T0" fmla="*/ 153 w 894"/>
                <a:gd name="T1" fmla="*/ 970 h 288"/>
                <a:gd name="T2" fmla="*/ 383 w 894"/>
                <a:gd name="T3" fmla="*/ 5809 h 288"/>
                <a:gd name="T4" fmla="*/ 613 w 894"/>
                <a:gd name="T5" fmla="*/ 3224 h 288"/>
                <a:gd name="T6" fmla="*/ 846 w 894"/>
                <a:gd name="T7" fmla="*/ 970 h 288"/>
                <a:gd name="T8" fmla="*/ 1075 w 894"/>
                <a:gd name="T9" fmla="*/ 5163 h 288"/>
                <a:gd name="T10" fmla="*/ 1305 w 894"/>
                <a:gd name="T11" fmla="*/ 6783 h 288"/>
                <a:gd name="T12" fmla="*/ 1535 w 894"/>
                <a:gd name="T13" fmla="*/ 3224 h 288"/>
                <a:gd name="T14" fmla="*/ 1764 w 894"/>
                <a:gd name="T15" fmla="*/ 8389 h 288"/>
                <a:gd name="T16" fmla="*/ 1997 w 894"/>
                <a:gd name="T17" fmla="*/ 0 h 288"/>
                <a:gd name="T18" fmla="*/ 2227 w 894"/>
                <a:gd name="T19" fmla="*/ 7419 h 288"/>
                <a:gd name="T20" fmla="*/ 2457 w 894"/>
                <a:gd name="T21" fmla="*/ 10002 h 288"/>
                <a:gd name="T22" fmla="*/ 2686 w 894"/>
                <a:gd name="T23" fmla="*/ 2565 h 288"/>
                <a:gd name="T24" fmla="*/ 2909 w 894"/>
                <a:gd name="T25" fmla="*/ 7419 h 288"/>
                <a:gd name="T26" fmla="*/ 3139 w 894"/>
                <a:gd name="T27" fmla="*/ 10639 h 288"/>
                <a:gd name="T28" fmla="*/ 3372 w 894"/>
                <a:gd name="T29" fmla="*/ 8389 h 288"/>
                <a:gd name="T30" fmla="*/ 3602 w 894"/>
                <a:gd name="T31" fmla="*/ 4193 h 288"/>
                <a:gd name="T32" fmla="*/ 3832 w 894"/>
                <a:gd name="T33" fmla="*/ 10002 h 288"/>
                <a:gd name="T34" fmla="*/ 4058 w 894"/>
                <a:gd name="T35" fmla="*/ 10639 h 288"/>
                <a:gd name="T36" fmla="*/ 4289 w 894"/>
                <a:gd name="T37" fmla="*/ 10639 h 288"/>
                <a:gd name="T38" fmla="*/ 4519 w 894"/>
                <a:gd name="T39" fmla="*/ 13228 h 288"/>
                <a:gd name="T40" fmla="*/ 4749 w 894"/>
                <a:gd name="T41" fmla="*/ 8389 h 288"/>
                <a:gd name="T42" fmla="*/ 4982 w 894"/>
                <a:gd name="T43" fmla="*/ 13228 h 288"/>
                <a:gd name="T44" fmla="*/ 5211 w 894"/>
                <a:gd name="T45" fmla="*/ 9044 h 288"/>
                <a:gd name="T46" fmla="*/ 5441 w 894"/>
                <a:gd name="T47" fmla="*/ 9044 h 288"/>
                <a:gd name="T48" fmla="*/ 5671 w 894"/>
                <a:gd name="T49" fmla="*/ 9044 h 288"/>
                <a:gd name="T50" fmla="*/ 5900 w 894"/>
                <a:gd name="T51" fmla="*/ 12267 h 288"/>
                <a:gd name="T52" fmla="*/ 6133 w 894"/>
                <a:gd name="T53" fmla="*/ 10639 h 288"/>
                <a:gd name="T54" fmla="*/ 6363 w 894"/>
                <a:gd name="T55" fmla="*/ 13228 h 288"/>
                <a:gd name="T56" fmla="*/ 6593 w 894"/>
                <a:gd name="T57" fmla="*/ 11613 h 288"/>
                <a:gd name="T58" fmla="*/ 6822 w 894"/>
                <a:gd name="T59" fmla="*/ 9044 h 288"/>
                <a:gd name="T60" fmla="*/ 7056 w 894"/>
                <a:gd name="T61" fmla="*/ 13228 h 288"/>
                <a:gd name="T62" fmla="*/ 7285 w 894"/>
                <a:gd name="T63" fmla="*/ 11613 h 288"/>
                <a:gd name="T64" fmla="*/ 7510 w 894"/>
                <a:gd name="T65" fmla="*/ 13863 h 288"/>
                <a:gd name="T66" fmla="*/ 7743 w 894"/>
                <a:gd name="T67" fmla="*/ 14832 h 288"/>
                <a:gd name="T68" fmla="*/ 7973 w 894"/>
                <a:gd name="T69" fmla="*/ 13228 h 288"/>
                <a:gd name="T70" fmla="*/ 8202 w 894"/>
                <a:gd name="T71" fmla="*/ 11613 h 288"/>
                <a:gd name="T72" fmla="*/ 8434 w 894"/>
                <a:gd name="T73" fmla="*/ 11613 h 288"/>
                <a:gd name="T74" fmla="*/ 8655 w 894"/>
                <a:gd name="T75" fmla="*/ 13228 h 288"/>
                <a:gd name="T76" fmla="*/ 8885 w 894"/>
                <a:gd name="T77" fmla="*/ 13228 h 288"/>
                <a:gd name="T78" fmla="*/ 9118 w 894"/>
                <a:gd name="T79" fmla="*/ 13228 h 288"/>
                <a:gd name="T80" fmla="*/ 9347 w 894"/>
                <a:gd name="T81" fmla="*/ 13228 h 288"/>
                <a:gd name="T82" fmla="*/ 9577 w 894"/>
                <a:gd name="T83" fmla="*/ 13863 h 288"/>
                <a:gd name="T84" fmla="*/ 9960 w 894"/>
                <a:gd name="T85" fmla="*/ 15487 h 288"/>
                <a:gd name="T86" fmla="*/ 10190 w 894"/>
                <a:gd name="T87" fmla="*/ 15487 h 288"/>
                <a:gd name="T88" fmla="*/ 10423 w 894"/>
                <a:gd name="T89" fmla="*/ 15487 h 288"/>
                <a:gd name="T90" fmla="*/ 10652 w 894"/>
                <a:gd name="T91" fmla="*/ 15487 h 288"/>
                <a:gd name="T92" fmla="*/ 10882 w 894"/>
                <a:gd name="T93" fmla="*/ 15487 h 288"/>
                <a:gd name="T94" fmla="*/ 11112 w 894"/>
                <a:gd name="T95" fmla="*/ 15487 h 288"/>
                <a:gd name="T96" fmla="*/ 11341 w 894"/>
                <a:gd name="T97" fmla="*/ 15487 h 288"/>
                <a:gd name="T98" fmla="*/ 0 w 894"/>
                <a:gd name="T99" fmla="*/ 15487 h 2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94"/>
                <a:gd name="T151" fmla="*/ 0 h 288"/>
                <a:gd name="T152" fmla="*/ 894 w 894"/>
                <a:gd name="T153" fmla="*/ 288 h 28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94" h="288">
                  <a:moveTo>
                    <a:pt x="0" y="288"/>
                  </a:moveTo>
                  <a:lnTo>
                    <a:pt x="6" y="288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2" y="288"/>
                  </a:lnTo>
                  <a:lnTo>
                    <a:pt x="24" y="288"/>
                  </a:lnTo>
                  <a:lnTo>
                    <a:pt x="24" y="108"/>
                  </a:lnTo>
                  <a:lnTo>
                    <a:pt x="30" y="108"/>
                  </a:lnTo>
                  <a:lnTo>
                    <a:pt x="30" y="288"/>
                  </a:lnTo>
                  <a:lnTo>
                    <a:pt x="42" y="288"/>
                  </a:lnTo>
                  <a:lnTo>
                    <a:pt x="42" y="60"/>
                  </a:lnTo>
                  <a:lnTo>
                    <a:pt x="48" y="60"/>
                  </a:lnTo>
                  <a:lnTo>
                    <a:pt x="48" y="288"/>
                  </a:lnTo>
                  <a:lnTo>
                    <a:pt x="60" y="288"/>
                  </a:lnTo>
                  <a:lnTo>
                    <a:pt x="60" y="18"/>
                  </a:lnTo>
                  <a:lnTo>
                    <a:pt x="66" y="18"/>
                  </a:lnTo>
                  <a:lnTo>
                    <a:pt x="66" y="288"/>
                  </a:lnTo>
                  <a:lnTo>
                    <a:pt x="78" y="288"/>
                  </a:lnTo>
                  <a:lnTo>
                    <a:pt x="78" y="96"/>
                  </a:lnTo>
                  <a:lnTo>
                    <a:pt x="84" y="96"/>
                  </a:lnTo>
                  <a:lnTo>
                    <a:pt x="84" y="288"/>
                  </a:lnTo>
                  <a:lnTo>
                    <a:pt x="96" y="288"/>
                  </a:lnTo>
                  <a:lnTo>
                    <a:pt x="96" y="126"/>
                  </a:lnTo>
                  <a:lnTo>
                    <a:pt x="102" y="126"/>
                  </a:lnTo>
                  <a:lnTo>
                    <a:pt x="102" y="288"/>
                  </a:lnTo>
                  <a:lnTo>
                    <a:pt x="114" y="288"/>
                  </a:lnTo>
                  <a:lnTo>
                    <a:pt x="114" y="60"/>
                  </a:lnTo>
                  <a:lnTo>
                    <a:pt x="120" y="60"/>
                  </a:lnTo>
                  <a:lnTo>
                    <a:pt x="120" y="288"/>
                  </a:lnTo>
                  <a:lnTo>
                    <a:pt x="132" y="288"/>
                  </a:lnTo>
                  <a:lnTo>
                    <a:pt x="132" y="156"/>
                  </a:lnTo>
                  <a:lnTo>
                    <a:pt x="138" y="156"/>
                  </a:lnTo>
                  <a:lnTo>
                    <a:pt x="138" y="288"/>
                  </a:lnTo>
                  <a:lnTo>
                    <a:pt x="150" y="288"/>
                  </a:lnTo>
                  <a:lnTo>
                    <a:pt x="150" y="0"/>
                  </a:lnTo>
                  <a:lnTo>
                    <a:pt x="156" y="0"/>
                  </a:lnTo>
                  <a:lnTo>
                    <a:pt x="156" y="288"/>
                  </a:lnTo>
                  <a:lnTo>
                    <a:pt x="168" y="288"/>
                  </a:lnTo>
                  <a:lnTo>
                    <a:pt x="168" y="138"/>
                  </a:lnTo>
                  <a:lnTo>
                    <a:pt x="174" y="138"/>
                  </a:lnTo>
                  <a:lnTo>
                    <a:pt x="174" y="288"/>
                  </a:lnTo>
                  <a:lnTo>
                    <a:pt x="186" y="288"/>
                  </a:lnTo>
                  <a:lnTo>
                    <a:pt x="186" y="186"/>
                  </a:lnTo>
                  <a:lnTo>
                    <a:pt x="192" y="186"/>
                  </a:lnTo>
                  <a:lnTo>
                    <a:pt x="192" y="288"/>
                  </a:lnTo>
                  <a:lnTo>
                    <a:pt x="204" y="288"/>
                  </a:lnTo>
                  <a:lnTo>
                    <a:pt x="204" y="48"/>
                  </a:lnTo>
                  <a:lnTo>
                    <a:pt x="210" y="48"/>
                  </a:lnTo>
                  <a:lnTo>
                    <a:pt x="210" y="288"/>
                  </a:lnTo>
                  <a:lnTo>
                    <a:pt x="222" y="288"/>
                  </a:lnTo>
                  <a:lnTo>
                    <a:pt x="222" y="138"/>
                  </a:lnTo>
                  <a:lnTo>
                    <a:pt x="228" y="138"/>
                  </a:lnTo>
                  <a:lnTo>
                    <a:pt x="228" y="288"/>
                  </a:lnTo>
                  <a:lnTo>
                    <a:pt x="240" y="288"/>
                  </a:lnTo>
                  <a:lnTo>
                    <a:pt x="240" y="198"/>
                  </a:lnTo>
                  <a:lnTo>
                    <a:pt x="246" y="198"/>
                  </a:lnTo>
                  <a:lnTo>
                    <a:pt x="246" y="288"/>
                  </a:lnTo>
                  <a:lnTo>
                    <a:pt x="258" y="288"/>
                  </a:lnTo>
                  <a:lnTo>
                    <a:pt x="258" y="156"/>
                  </a:lnTo>
                  <a:lnTo>
                    <a:pt x="264" y="156"/>
                  </a:lnTo>
                  <a:lnTo>
                    <a:pt x="264" y="288"/>
                  </a:lnTo>
                  <a:lnTo>
                    <a:pt x="276" y="288"/>
                  </a:lnTo>
                  <a:lnTo>
                    <a:pt x="276" y="78"/>
                  </a:lnTo>
                  <a:lnTo>
                    <a:pt x="282" y="78"/>
                  </a:lnTo>
                  <a:lnTo>
                    <a:pt x="282" y="288"/>
                  </a:lnTo>
                  <a:lnTo>
                    <a:pt x="294" y="288"/>
                  </a:lnTo>
                  <a:lnTo>
                    <a:pt x="294" y="186"/>
                  </a:lnTo>
                  <a:lnTo>
                    <a:pt x="300" y="186"/>
                  </a:lnTo>
                  <a:lnTo>
                    <a:pt x="300" y="288"/>
                  </a:lnTo>
                  <a:lnTo>
                    <a:pt x="312" y="288"/>
                  </a:lnTo>
                  <a:lnTo>
                    <a:pt x="312" y="198"/>
                  </a:lnTo>
                  <a:lnTo>
                    <a:pt x="318" y="198"/>
                  </a:lnTo>
                  <a:lnTo>
                    <a:pt x="318" y="288"/>
                  </a:lnTo>
                  <a:lnTo>
                    <a:pt x="330" y="288"/>
                  </a:lnTo>
                  <a:lnTo>
                    <a:pt x="330" y="198"/>
                  </a:lnTo>
                  <a:lnTo>
                    <a:pt x="336" y="198"/>
                  </a:lnTo>
                  <a:lnTo>
                    <a:pt x="336" y="288"/>
                  </a:lnTo>
                  <a:lnTo>
                    <a:pt x="348" y="288"/>
                  </a:lnTo>
                  <a:lnTo>
                    <a:pt x="348" y="246"/>
                  </a:lnTo>
                  <a:lnTo>
                    <a:pt x="354" y="246"/>
                  </a:lnTo>
                  <a:lnTo>
                    <a:pt x="354" y="288"/>
                  </a:lnTo>
                  <a:lnTo>
                    <a:pt x="366" y="288"/>
                  </a:lnTo>
                  <a:lnTo>
                    <a:pt x="366" y="156"/>
                  </a:lnTo>
                  <a:lnTo>
                    <a:pt x="372" y="156"/>
                  </a:lnTo>
                  <a:lnTo>
                    <a:pt x="372" y="288"/>
                  </a:lnTo>
                  <a:lnTo>
                    <a:pt x="384" y="288"/>
                  </a:lnTo>
                  <a:lnTo>
                    <a:pt x="384" y="246"/>
                  </a:lnTo>
                  <a:lnTo>
                    <a:pt x="390" y="246"/>
                  </a:lnTo>
                  <a:lnTo>
                    <a:pt x="390" y="288"/>
                  </a:lnTo>
                  <a:lnTo>
                    <a:pt x="402" y="288"/>
                  </a:lnTo>
                  <a:lnTo>
                    <a:pt x="402" y="168"/>
                  </a:lnTo>
                  <a:lnTo>
                    <a:pt x="408" y="168"/>
                  </a:lnTo>
                  <a:lnTo>
                    <a:pt x="408" y="288"/>
                  </a:lnTo>
                  <a:lnTo>
                    <a:pt x="420" y="288"/>
                  </a:lnTo>
                  <a:lnTo>
                    <a:pt x="420" y="168"/>
                  </a:lnTo>
                  <a:lnTo>
                    <a:pt x="426" y="168"/>
                  </a:lnTo>
                  <a:lnTo>
                    <a:pt x="426" y="288"/>
                  </a:lnTo>
                  <a:lnTo>
                    <a:pt x="438" y="288"/>
                  </a:lnTo>
                  <a:lnTo>
                    <a:pt x="438" y="168"/>
                  </a:lnTo>
                  <a:lnTo>
                    <a:pt x="444" y="168"/>
                  </a:lnTo>
                  <a:lnTo>
                    <a:pt x="444" y="288"/>
                  </a:lnTo>
                  <a:lnTo>
                    <a:pt x="456" y="288"/>
                  </a:lnTo>
                  <a:lnTo>
                    <a:pt x="456" y="228"/>
                  </a:lnTo>
                  <a:lnTo>
                    <a:pt x="462" y="228"/>
                  </a:lnTo>
                  <a:lnTo>
                    <a:pt x="462" y="288"/>
                  </a:lnTo>
                  <a:lnTo>
                    <a:pt x="474" y="288"/>
                  </a:lnTo>
                  <a:lnTo>
                    <a:pt x="474" y="198"/>
                  </a:lnTo>
                  <a:lnTo>
                    <a:pt x="480" y="198"/>
                  </a:lnTo>
                  <a:lnTo>
                    <a:pt x="480" y="288"/>
                  </a:lnTo>
                  <a:lnTo>
                    <a:pt x="492" y="288"/>
                  </a:lnTo>
                  <a:lnTo>
                    <a:pt x="492" y="246"/>
                  </a:lnTo>
                  <a:lnTo>
                    <a:pt x="498" y="246"/>
                  </a:lnTo>
                  <a:lnTo>
                    <a:pt x="498" y="288"/>
                  </a:lnTo>
                  <a:lnTo>
                    <a:pt x="510" y="288"/>
                  </a:lnTo>
                  <a:lnTo>
                    <a:pt x="510" y="216"/>
                  </a:lnTo>
                  <a:lnTo>
                    <a:pt x="516" y="216"/>
                  </a:lnTo>
                  <a:lnTo>
                    <a:pt x="516" y="288"/>
                  </a:lnTo>
                  <a:lnTo>
                    <a:pt x="528" y="288"/>
                  </a:lnTo>
                  <a:lnTo>
                    <a:pt x="528" y="168"/>
                  </a:lnTo>
                  <a:lnTo>
                    <a:pt x="534" y="168"/>
                  </a:lnTo>
                  <a:lnTo>
                    <a:pt x="534" y="288"/>
                  </a:lnTo>
                  <a:lnTo>
                    <a:pt x="546" y="288"/>
                  </a:lnTo>
                  <a:lnTo>
                    <a:pt x="546" y="246"/>
                  </a:lnTo>
                  <a:lnTo>
                    <a:pt x="552" y="246"/>
                  </a:lnTo>
                  <a:lnTo>
                    <a:pt x="552" y="288"/>
                  </a:lnTo>
                  <a:lnTo>
                    <a:pt x="564" y="288"/>
                  </a:lnTo>
                  <a:lnTo>
                    <a:pt x="564" y="216"/>
                  </a:lnTo>
                  <a:lnTo>
                    <a:pt x="570" y="216"/>
                  </a:lnTo>
                  <a:lnTo>
                    <a:pt x="570" y="288"/>
                  </a:lnTo>
                  <a:lnTo>
                    <a:pt x="582" y="288"/>
                  </a:lnTo>
                  <a:lnTo>
                    <a:pt x="582" y="258"/>
                  </a:lnTo>
                  <a:lnTo>
                    <a:pt x="588" y="258"/>
                  </a:lnTo>
                  <a:lnTo>
                    <a:pt x="588" y="288"/>
                  </a:lnTo>
                  <a:lnTo>
                    <a:pt x="600" y="288"/>
                  </a:lnTo>
                  <a:lnTo>
                    <a:pt x="600" y="276"/>
                  </a:lnTo>
                  <a:lnTo>
                    <a:pt x="606" y="276"/>
                  </a:lnTo>
                  <a:lnTo>
                    <a:pt x="606" y="288"/>
                  </a:lnTo>
                  <a:lnTo>
                    <a:pt x="618" y="288"/>
                  </a:lnTo>
                  <a:lnTo>
                    <a:pt x="618" y="246"/>
                  </a:lnTo>
                  <a:lnTo>
                    <a:pt x="624" y="246"/>
                  </a:lnTo>
                  <a:lnTo>
                    <a:pt x="624" y="288"/>
                  </a:lnTo>
                  <a:lnTo>
                    <a:pt x="636" y="288"/>
                  </a:lnTo>
                  <a:lnTo>
                    <a:pt x="636" y="216"/>
                  </a:lnTo>
                  <a:lnTo>
                    <a:pt x="642" y="216"/>
                  </a:lnTo>
                  <a:lnTo>
                    <a:pt x="642" y="288"/>
                  </a:lnTo>
                  <a:lnTo>
                    <a:pt x="654" y="288"/>
                  </a:lnTo>
                  <a:lnTo>
                    <a:pt x="654" y="216"/>
                  </a:lnTo>
                  <a:lnTo>
                    <a:pt x="660" y="216"/>
                  </a:lnTo>
                  <a:lnTo>
                    <a:pt x="660" y="288"/>
                  </a:lnTo>
                  <a:lnTo>
                    <a:pt x="672" y="288"/>
                  </a:lnTo>
                  <a:lnTo>
                    <a:pt x="672" y="246"/>
                  </a:lnTo>
                  <a:lnTo>
                    <a:pt x="678" y="246"/>
                  </a:lnTo>
                  <a:lnTo>
                    <a:pt x="678" y="288"/>
                  </a:lnTo>
                  <a:lnTo>
                    <a:pt x="690" y="288"/>
                  </a:lnTo>
                  <a:lnTo>
                    <a:pt x="690" y="246"/>
                  </a:lnTo>
                  <a:lnTo>
                    <a:pt x="696" y="246"/>
                  </a:lnTo>
                  <a:lnTo>
                    <a:pt x="696" y="288"/>
                  </a:lnTo>
                  <a:lnTo>
                    <a:pt x="708" y="288"/>
                  </a:lnTo>
                  <a:lnTo>
                    <a:pt x="708" y="246"/>
                  </a:lnTo>
                  <a:lnTo>
                    <a:pt x="714" y="246"/>
                  </a:lnTo>
                  <a:lnTo>
                    <a:pt x="714" y="288"/>
                  </a:lnTo>
                  <a:lnTo>
                    <a:pt x="726" y="288"/>
                  </a:lnTo>
                  <a:lnTo>
                    <a:pt x="726" y="246"/>
                  </a:lnTo>
                  <a:lnTo>
                    <a:pt x="732" y="246"/>
                  </a:lnTo>
                  <a:lnTo>
                    <a:pt x="732" y="288"/>
                  </a:lnTo>
                  <a:lnTo>
                    <a:pt x="744" y="288"/>
                  </a:lnTo>
                  <a:lnTo>
                    <a:pt x="744" y="258"/>
                  </a:lnTo>
                  <a:lnTo>
                    <a:pt x="750" y="258"/>
                  </a:lnTo>
                  <a:lnTo>
                    <a:pt x="750" y="288"/>
                  </a:lnTo>
                  <a:lnTo>
                    <a:pt x="762" y="288"/>
                  </a:lnTo>
                  <a:lnTo>
                    <a:pt x="768" y="288"/>
                  </a:lnTo>
                  <a:lnTo>
                    <a:pt x="780" y="288"/>
                  </a:lnTo>
                  <a:lnTo>
                    <a:pt x="780" y="246"/>
                  </a:lnTo>
                  <a:lnTo>
                    <a:pt x="786" y="246"/>
                  </a:lnTo>
                  <a:lnTo>
                    <a:pt x="786" y="288"/>
                  </a:lnTo>
                  <a:lnTo>
                    <a:pt x="798" y="288"/>
                  </a:lnTo>
                  <a:lnTo>
                    <a:pt x="798" y="246"/>
                  </a:lnTo>
                  <a:lnTo>
                    <a:pt x="804" y="246"/>
                  </a:lnTo>
                  <a:lnTo>
                    <a:pt x="804" y="288"/>
                  </a:lnTo>
                  <a:lnTo>
                    <a:pt x="816" y="288"/>
                  </a:lnTo>
                  <a:lnTo>
                    <a:pt x="816" y="258"/>
                  </a:lnTo>
                  <a:lnTo>
                    <a:pt x="822" y="258"/>
                  </a:lnTo>
                  <a:lnTo>
                    <a:pt x="822" y="288"/>
                  </a:lnTo>
                  <a:lnTo>
                    <a:pt x="834" y="288"/>
                  </a:lnTo>
                  <a:lnTo>
                    <a:pt x="834" y="258"/>
                  </a:lnTo>
                  <a:lnTo>
                    <a:pt x="840" y="258"/>
                  </a:lnTo>
                  <a:lnTo>
                    <a:pt x="840" y="288"/>
                  </a:lnTo>
                  <a:lnTo>
                    <a:pt x="852" y="288"/>
                  </a:lnTo>
                  <a:lnTo>
                    <a:pt x="852" y="276"/>
                  </a:lnTo>
                  <a:lnTo>
                    <a:pt x="858" y="276"/>
                  </a:lnTo>
                  <a:lnTo>
                    <a:pt x="858" y="288"/>
                  </a:lnTo>
                  <a:lnTo>
                    <a:pt x="870" y="288"/>
                  </a:lnTo>
                  <a:lnTo>
                    <a:pt x="870" y="258"/>
                  </a:lnTo>
                  <a:lnTo>
                    <a:pt x="876" y="258"/>
                  </a:lnTo>
                  <a:lnTo>
                    <a:pt x="876" y="288"/>
                  </a:lnTo>
                  <a:lnTo>
                    <a:pt x="888" y="288"/>
                  </a:lnTo>
                  <a:lnTo>
                    <a:pt x="888" y="246"/>
                  </a:lnTo>
                  <a:lnTo>
                    <a:pt x="894" y="246"/>
                  </a:lnTo>
                  <a:lnTo>
                    <a:pt x="894" y="288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folHlink"/>
            </a:solidFill>
            <a:ln w="18415" cap="sq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960438" y="1973263"/>
            <a:ext cx="4584700" cy="3173412"/>
            <a:chOff x="1141" y="1147"/>
            <a:chExt cx="2888" cy="1999"/>
          </a:xfrm>
        </p:grpSpPr>
        <p:sp>
          <p:nvSpPr>
            <p:cNvPr id="25639" name="Line 6"/>
            <p:cNvSpPr>
              <a:spLocks noChangeShapeType="1"/>
            </p:cNvSpPr>
            <p:nvPr/>
          </p:nvSpPr>
          <p:spPr bwMode="auto">
            <a:xfrm rot="-1800000">
              <a:off x="1141" y="1436"/>
              <a:ext cx="28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40" name="Line 7"/>
            <p:cNvSpPr>
              <a:spLocks noChangeShapeType="1"/>
            </p:cNvSpPr>
            <p:nvPr/>
          </p:nvSpPr>
          <p:spPr bwMode="auto">
            <a:xfrm rot="1800000">
              <a:off x="1145" y="2865"/>
              <a:ext cx="28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41" name="Line 8"/>
            <p:cNvSpPr>
              <a:spLocks noChangeShapeType="1"/>
            </p:cNvSpPr>
            <p:nvPr/>
          </p:nvSpPr>
          <p:spPr bwMode="auto">
            <a:xfrm rot="-1800000">
              <a:off x="1717" y="1879"/>
              <a:ext cx="230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42" name="Line 9"/>
            <p:cNvSpPr>
              <a:spLocks noChangeShapeType="1"/>
            </p:cNvSpPr>
            <p:nvPr/>
          </p:nvSpPr>
          <p:spPr bwMode="auto">
            <a:xfrm rot="-1800000">
              <a:off x="2248" y="2321"/>
              <a:ext cx="17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43" name="Line 10"/>
            <p:cNvSpPr>
              <a:spLocks noChangeShapeType="1"/>
            </p:cNvSpPr>
            <p:nvPr/>
          </p:nvSpPr>
          <p:spPr bwMode="auto">
            <a:xfrm rot="-1800000">
              <a:off x="2777" y="2742"/>
              <a:ext cx="115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44" name="Line 11"/>
            <p:cNvSpPr>
              <a:spLocks noChangeShapeType="1"/>
            </p:cNvSpPr>
            <p:nvPr/>
          </p:nvSpPr>
          <p:spPr bwMode="auto">
            <a:xfrm rot="-1800000">
              <a:off x="3305" y="3146"/>
              <a:ext cx="57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45" name="Line 12"/>
            <p:cNvSpPr>
              <a:spLocks noChangeShapeType="1"/>
            </p:cNvSpPr>
            <p:nvPr/>
          </p:nvSpPr>
          <p:spPr bwMode="auto">
            <a:xfrm rot="1800000">
              <a:off x="1672" y="2437"/>
              <a:ext cx="231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46" name="Line 13"/>
            <p:cNvSpPr>
              <a:spLocks noChangeShapeType="1"/>
            </p:cNvSpPr>
            <p:nvPr/>
          </p:nvSpPr>
          <p:spPr bwMode="auto">
            <a:xfrm rot="1800000">
              <a:off x="2206" y="2020"/>
              <a:ext cx="17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47" name="Line 14"/>
            <p:cNvSpPr>
              <a:spLocks noChangeShapeType="1"/>
            </p:cNvSpPr>
            <p:nvPr/>
          </p:nvSpPr>
          <p:spPr bwMode="auto">
            <a:xfrm rot="1800000">
              <a:off x="2787" y="1581"/>
              <a:ext cx="11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48" name="Line 15"/>
            <p:cNvSpPr>
              <a:spLocks noChangeShapeType="1"/>
            </p:cNvSpPr>
            <p:nvPr/>
          </p:nvSpPr>
          <p:spPr bwMode="auto">
            <a:xfrm rot="1800000">
              <a:off x="3263" y="1147"/>
              <a:ext cx="61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41680" name="Line 16"/>
          <p:cNvSpPr>
            <a:spLocks noChangeShapeType="1"/>
          </p:cNvSpPr>
          <p:nvPr/>
        </p:nvSpPr>
        <p:spPr bwMode="auto">
          <a:xfrm>
            <a:off x="1282700" y="3587750"/>
            <a:ext cx="927100" cy="52705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1681" name="Text Box 17"/>
          <p:cNvSpPr txBox="1">
            <a:spLocks noChangeArrowheads="1"/>
          </p:cNvSpPr>
          <p:nvPr/>
        </p:nvSpPr>
        <p:spPr bwMode="auto">
          <a:xfrm>
            <a:off x="0" y="-76200"/>
            <a:ext cx="9144000" cy="76944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4400" b="1" dirty="0">
                <a:solidFill>
                  <a:srgbClr val="1B61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Uncertainty Clarifies Over Time…</a:t>
            </a:r>
          </a:p>
        </p:txBody>
      </p:sp>
      <p:sp>
        <p:nvSpPr>
          <p:cNvPr id="25606" name="Line 18"/>
          <p:cNvSpPr>
            <a:spLocks noChangeShapeType="1"/>
          </p:cNvSpPr>
          <p:nvPr/>
        </p:nvSpPr>
        <p:spPr bwMode="auto">
          <a:xfrm>
            <a:off x="1435100" y="5985996"/>
            <a:ext cx="3886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607" name="Text Box 19"/>
          <p:cNvSpPr txBox="1">
            <a:spLocks noChangeArrowheads="1"/>
          </p:cNvSpPr>
          <p:nvPr/>
        </p:nvSpPr>
        <p:spPr bwMode="auto">
          <a:xfrm>
            <a:off x="2593319" y="5572780"/>
            <a:ext cx="923651" cy="5232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800" dirty="0">
                <a:latin typeface="+mn-lt"/>
              </a:rPr>
              <a:t>Time</a:t>
            </a:r>
          </a:p>
        </p:txBody>
      </p:sp>
      <p:sp>
        <p:nvSpPr>
          <p:cNvPr id="25608" name="Line 20"/>
          <p:cNvSpPr>
            <a:spLocks noChangeShapeType="1"/>
          </p:cNvSpPr>
          <p:nvPr/>
        </p:nvSpPr>
        <p:spPr bwMode="auto">
          <a:xfrm>
            <a:off x="5372100" y="4572000"/>
            <a:ext cx="32004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609" name="Text Box 21"/>
          <p:cNvSpPr txBox="1">
            <a:spLocks noChangeArrowheads="1"/>
          </p:cNvSpPr>
          <p:nvPr/>
        </p:nvSpPr>
        <p:spPr bwMode="auto">
          <a:xfrm>
            <a:off x="6463850" y="2746056"/>
            <a:ext cx="1885260" cy="68326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en-US" sz="2400" i="1" dirty="0"/>
              <a:t>Most likely</a:t>
            </a:r>
          </a:p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en-US" sz="2400" i="1" dirty="0"/>
              <a:t>Value</a:t>
            </a:r>
            <a:r>
              <a:rPr lang="en-US" sz="2400" dirty="0"/>
              <a:t> (</a:t>
            </a:r>
            <a:r>
              <a:rPr lang="en-US" sz="2400" dirty="0" smtClean="0"/>
              <a:t>NPV)</a:t>
            </a:r>
            <a:endParaRPr lang="en-US" sz="2400" dirty="0"/>
          </a:p>
        </p:txBody>
      </p:sp>
      <p:sp>
        <p:nvSpPr>
          <p:cNvPr id="241688" name="Rectangle 24"/>
          <p:cNvSpPr>
            <a:spLocks noChangeArrowheads="1"/>
          </p:cNvSpPr>
          <p:nvPr/>
        </p:nvSpPr>
        <p:spPr bwMode="auto">
          <a:xfrm>
            <a:off x="5372100" y="1066800"/>
            <a:ext cx="381000" cy="1066800"/>
          </a:xfrm>
          <a:prstGeom prst="rect">
            <a:avLst/>
          </a:prstGeom>
          <a:solidFill>
            <a:srgbClr val="FBF7EF">
              <a:alpha val="8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1689" name="Rectangle 25"/>
          <p:cNvSpPr>
            <a:spLocks noChangeArrowheads="1"/>
          </p:cNvSpPr>
          <p:nvPr/>
        </p:nvSpPr>
        <p:spPr bwMode="auto">
          <a:xfrm>
            <a:off x="5372100" y="5029200"/>
            <a:ext cx="2895600" cy="914400"/>
          </a:xfrm>
          <a:prstGeom prst="rect">
            <a:avLst/>
          </a:prstGeom>
          <a:gradFill flip="none" rotWithShape="1">
            <a:gsLst>
              <a:gs pos="0">
                <a:srgbClr val="FBF7EF">
                  <a:alpha val="80000"/>
                </a:srgb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1691" name="Rectangle 27"/>
          <p:cNvSpPr>
            <a:spLocks noChangeArrowheads="1"/>
          </p:cNvSpPr>
          <p:nvPr/>
        </p:nvSpPr>
        <p:spPr bwMode="auto">
          <a:xfrm>
            <a:off x="5372100" y="2133600"/>
            <a:ext cx="838200" cy="914400"/>
          </a:xfrm>
          <a:prstGeom prst="rect">
            <a:avLst/>
          </a:prstGeom>
          <a:solidFill>
            <a:srgbClr val="FBF7EF">
              <a:alpha val="8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616" name="Text Box 28"/>
          <p:cNvSpPr txBox="1">
            <a:spLocks noChangeArrowheads="1"/>
          </p:cNvSpPr>
          <p:nvPr/>
        </p:nvSpPr>
        <p:spPr bwMode="auto">
          <a:xfrm>
            <a:off x="190500" y="1266261"/>
            <a:ext cx="1412566" cy="7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  <a:spcBef>
                <a:spcPct val="0"/>
              </a:spcBef>
            </a:pPr>
            <a:r>
              <a:rPr lang="en-US" sz="2800" dirty="0">
                <a:latin typeface="+mn-lt"/>
              </a:rPr>
              <a:t>Greater </a:t>
            </a:r>
          </a:p>
          <a:p>
            <a:pPr>
              <a:lnSpc>
                <a:spcPct val="7000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33CC33"/>
                </a:solidFill>
                <a:latin typeface="+mn-lt"/>
              </a:rPr>
              <a:t>Profits</a:t>
            </a:r>
          </a:p>
        </p:txBody>
      </p:sp>
      <p:sp>
        <p:nvSpPr>
          <p:cNvPr id="25617" name="Text Box 29"/>
          <p:cNvSpPr txBox="1">
            <a:spLocks noChangeArrowheads="1"/>
          </p:cNvSpPr>
          <p:nvPr/>
        </p:nvSpPr>
        <p:spPr bwMode="auto">
          <a:xfrm>
            <a:off x="152400" y="5321300"/>
            <a:ext cx="1233928" cy="7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  <a:spcBef>
                <a:spcPct val="0"/>
              </a:spcBef>
            </a:pPr>
            <a:r>
              <a:rPr lang="en-US" sz="2800" dirty="0">
                <a:latin typeface="+mn-lt"/>
              </a:rPr>
              <a:t>Worse </a:t>
            </a:r>
          </a:p>
          <a:p>
            <a:pPr>
              <a:lnSpc>
                <a:spcPct val="7000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FF0000"/>
                </a:solidFill>
                <a:latin typeface="+mn-lt"/>
              </a:rPr>
              <a:t>Losses</a:t>
            </a:r>
          </a:p>
        </p:txBody>
      </p:sp>
      <p:sp>
        <p:nvSpPr>
          <p:cNvPr id="25618" name="Line 30"/>
          <p:cNvSpPr>
            <a:spLocks noChangeShapeType="1"/>
          </p:cNvSpPr>
          <p:nvPr/>
        </p:nvSpPr>
        <p:spPr bwMode="auto">
          <a:xfrm>
            <a:off x="419100" y="3657600"/>
            <a:ext cx="0" cy="1676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619" name="Line 31"/>
          <p:cNvSpPr>
            <a:spLocks noChangeShapeType="1"/>
          </p:cNvSpPr>
          <p:nvPr/>
        </p:nvSpPr>
        <p:spPr bwMode="auto">
          <a:xfrm flipV="1">
            <a:off x="419100" y="1828800"/>
            <a:ext cx="0" cy="1676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1696" name="Freeform 32"/>
          <p:cNvSpPr>
            <a:spLocks/>
          </p:cNvSpPr>
          <p:nvPr/>
        </p:nvSpPr>
        <p:spPr bwMode="auto">
          <a:xfrm>
            <a:off x="2514600" y="4038600"/>
            <a:ext cx="2774950" cy="1847850"/>
          </a:xfrm>
          <a:custGeom>
            <a:avLst/>
            <a:gdLst>
              <a:gd name="connsiteX0" fmla="*/ 9771 w 10000"/>
              <a:gd name="connsiteY0" fmla="*/ 4931 h 10000"/>
              <a:gd name="connsiteX1" fmla="*/ 9497 w 10000"/>
              <a:gd name="connsiteY1" fmla="*/ 4759 h 10000"/>
              <a:gd name="connsiteX2" fmla="*/ 7048 w 10000"/>
              <a:gd name="connsiteY2" fmla="*/ 7010 h 10000"/>
              <a:gd name="connsiteX3" fmla="*/ 4531 w 10000"/>
              <a:gd name="connsiteY3" fmla="*/ 4759 h 10000"/>
              <a:gd name="connsiteX4" fmla="*/ 7048 w 10000"/>
              <a:gd name="connsiteY4" fmla="*/ 2663 h 10000"/>
              <a:gd name="connsiteX5" fmla="*/ 6842 w 10000"/>
              <a:gd name="connsiteY5" fmla="*/ 2388 h 10000"/>
              <a:gd name="connsiteX6" fmla="*/ 4199 w 10000"/>
              <a:gd name="connsiteY6" fmla="*/ 4485 h 10000"/>
              <a:gd name="connsiteX7" fmla="*/ 1785 w 10000"/>
              <a:gd name="connsiteY7" fmla="*/ 2457 h 10000"/>
              <a:gd name="connsiteX8" fmla="*/ 4199 w 10000"/>
              <a:gd name="connsiteY8" fmla="*/ 412 h 10000"/>
              <a:gd name="connsiteX9" fmla="*/ 3890 w 10000"/>
              <a:gd name="connsiteY9" fmla="*/ 0 h 10000"/>
              <a:gd name="connsiteX10" fmla="*/ 1453 w 10000"/>
              <a:gd name="connsiteY10" fmla="*/ 2113 h 10000"/>
              <a:gd name="connsiteX11" fmla="*/ 0 w 10000"/>
              <a:gd name="connsiteY11" fmla="*/ 1014 h 10000"/>
              <a:gd name="connsiteX12" fmla="*/ 80 w 10000"/>
              <a:gd name="connsiteY12" fmla="*/ 1546 h 10000"/>
              <a:gd name="connsiteX13" fmla="*/ 9760 w 10000"/>
              <a:gd name="connsiteY13" fmla="*/ 10000 h 10000"/>
              <a:gd name="connsiteX14" fmla="*/ 10000 w 10000"/>
              <a:gd name="connsiteY14" fmla="*/ 9588 h 10000"/>
              <a:gd name="connsiteX15" fmla="*/ 7666 w 10000"/>
              <a:gd name="connsiteY15" fmla="*/ 7371 h 10000"/>
              <a:gd name="connsiteX16" fmla="*/ 9771 w 10000"/>
              <a:gd name="connsiteY16" fmla="*/ 4931 h 10000"/>
              <a:gd name="connsiteX0" fmla="*/ 9771 w 10000"/>
              <a:gd name="connsiteY0" fmla="*/ 4931 h 10000"/>
              <a:gd name="connsiteX1" fmla="*/ 9497 w 10000"/>
              <a:gd name="connsiteY1" fmla="*/ 4759 h 10000"/>
              <a:gd name="connsiteX2" fmla="*/ 7048 w 10000"/>
              <a:gd name="connsiteY2" fmla="*/ 7010 h 10000"/>
              <a:gd name="connsiteX3" fmla="*/ 4668 w 10000"/>
              <a:gd name="connsiteY3" fmla="*/ 4948 h 10000"/>
              <a:gd name="connsiteX4" fmla="*/ 7048 w 10000"/>
              <a:gd name="connsiteY4" fmla="*/ 2663 h 10000"/>
              <a:gd name="connsiteX5" fmla="*/ 6842 w 10000"/>
              <a:gd name="connsiteY5" fmla="*/ 2388 h 10000"/>
              <a:gd name="connsiteX6" fmla="*/ 4199 w 10000"/>
              <a:gd name="connsiteY6" fmla="*/ 4485 h 10000"/>
              <a:gd name="connsiteX7" fmla="*/ 1785 w 10000"/>
              <a:gd name="connsiteY7" fmla="*/ 2457 h 10000"/>
              <a:gd name="connsiteX8" fmla="*/ 4199 w 10000"/>
              <a:gd name="connsiteY8" fmla="*/ 412 h 10000"/>
              <a:gd name="connsiteX9" fmla="*/ 3890 w 10000"/>
              <a:gd name="connsiteY9" fmla="*/ 0 h 10000"/>
              <a:gd name="connsiteX10" fmla="*/ 1453 w 10000"/>
              <a:gd name="connsiteY10" fmla="*/ 2113 h 10000"/>
              <a:gd name="connsiteX11" fmla="*/ 0 w 10000"/>
              <a:gd name="connsiteY11" fmla="*/ 1014 h 10000"/>
              <a:gd name="connsiteX12" fmla="*/ 80 w 10000"/>
              <a:gd name="connsiteY12" fmla="*/ 1546 h 10000"/>
              <a:gd name="connsiteX13" fmla="*/ 9760 w 10000"/>
              <a:gd name="connsiteY13" fmla="*/ 10000 h 10000"/>
              <a:gd name="connsiteX14" fmla="*/ 10000 w 10000"/>
              <a:gd name="connsiteY14" fmla="*/ 9588 h 10000"/>
              <a:gd name="connsiteX15" fmla="*/ 7666 w 10000"/>
              <a:gd name="connsiteY15" fmla="*/ 7371 h 10000"/>
              <a:gd name="connsiteX16" fmla="*/ 9771 w 10000"/>
              <a:gd name="connsiteY16" fmla="*/ 493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000" h="10000">
                <a:moveTo>
                  <a:pt x="9771" y="4931"/>
                </a:moveTo>
                <a:lnTo>
                  <a:pt x="9497" y="4759"/>
                </a:lnTo>
                <a:lnTo>
                  <a:pt x="7048" y="7010"/>
                </a:lnTo>
                <a:lnTo>
                  <a:pt x="4668" y="4948"/>
                </a:lnTo>
                <a:lnTo>
                  <a:pt x="7048" y="2663"/>
                </a:lnTo>
                <a:lnTo>
                  <a:pt x="6842" y="2388"/>
                </a:lnTo>
                <a:lnTo>
                  <a:pt x="4199" y="4485"/>
                </a:lnTo>
                <a:lnTo>
                  <a:pt x="1785" y="2457"/>
                </a:lnTo>
                <a:lnTo>
                  <a:pt x="4199" y="412"/>
                </a:lnTo>
                <a:lnTo>
                  <a:pt x="3890" y="0"/>
                </a:lnTo>
                <a:lnTo>
                  <a:pt x="1453" y="2113"/>
                </a:lnTo>
                <a:lnTo>
                  <a:pt x="0" y="1014"/>
                </a:lnTo>
                <a:cubicBezTo>
                  <a:pt x="27" y="1191"/>
                  <a:pt x="53" y="1369"/>
                  <a:pt x="80" y="1546"/>
                </a:cubicBezTo>
                <a:lnTo>
                  <a:pt x="9760" y="10000"/>
                </a:lnTo>
                <a:lnTo>
                  <a:pt x="10000" y="9588"/>
                </a:lnTo>
                <a:lnTo>
                  <a:pt x="7666" y="7371"/>
                </a:lnTo>
                <a:lnTo>
                  <a:pt x="9771" y="4931"/>
                </a:lnTo>
                <a:close/>
              </a:path>
            </a:pathLst>
          </a:custGeom>
          <a:solidFill>
            <a:srgbClr val="FBF7E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41697" name="Freeform 33"/>
          <p:cNvSpPr>
            <a:spLocks/>
          </p:cNvSpPr>
          <p:nvPr/>
        </p:nvSpPr>
        <p:spPr bwMode="auto">
          <a:xfrm>
            <a:off x="2914650" y="3587750"/>
            <a:ext cx="819111" cy="527050"/>
          </a:xfrm>
          <a:custGeom>
            <a:avLst/>
            <a:gdLst>
              <a:gd name="T0" fmla="*/ 0 w 508"/>
              <a:gd name="T1" fmla="*/ 0 h 332"/>
              <a:gd name="T2" fmla="*/ 2147483647 w 508"/>
              <a:gd name="T3" fmla="*/ 2147483647 h 332"/>
              <a:gd name="T4" fmla="*/ 0 60000 65536"/>
              <a:gd name="T5" fmla="*/ 0 60000 65536"/>
              <a:gd name="T6" fmla="*/ 0 w 508"/>
              <a:gd name="T7" fmla="*/ 0 h 332"/>
              <a:gd name="T8" fmla="*/ 508 w 508"/>
              <a:gd name="T9" fmla="*/ 332 h 332"/>
              <a:gd name="connsiteX0" fmla="*/ 0 w 10157"/>
              <a:gd name="connsiteY0" fmla="*/ 0 h 10000"/>
              <a:gd name="connsiteX1" fmla="*/ 10157 w 10157"/>
              <a:gd name="connsiteY1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57" h="10000">
                <a:moveTo>
                  <a:pt x="0" y="0"/>
                </a:moveTo>
                <a:lnTo>
                  <a:pt x="10157" y="10000"/>
                </a:lnTo>
              </a:path>
            </a:pathLst>
          </a:custGeom>
          <a:noFill/>
          <a:ln w="76200">
            <a:solidFill>
              <a:srgbClr val="00CC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1698" name="Freeform 34"/>
          <p:cNvSpPr>
            <a:spLocks/>
          </p:cNvSpPr>
          <p:nvPr/>
        </p:nvSpPr>
        <p:spPr bwMode="auto">
          <a:xfrm>
            <a:off x="2124075" y="3543300"/>
            <a:ext cx="866775" cy="476250"/>
          </a:xfrm>
          <a:custGeom>
            <a:avLst/>
            <a:gdLst>
              <a:gd name="T0" fmla="*/ 0 w 546"/>
              <a:gd name="T1" fmla="*/ 2147483647 h 300"/>
              <a:gd name="T2" fmla="*/ 2147483647 w 546"/>
              <a:gd name="T3" fmla="*/ 0 h 300"/>
              <a:gd name="T4" fmla="*/ 0 60000 65536"/>
              <a:gd name="T5" fmla="*/ 0 60000 65536"/>
              <a:gd name="T6" fmla="*/ 0 w 546"/>
              <a:gd name="T7" fmla="*/ 0 h 300"/>
              <a:gd name="T8" fmla="*/ 546 w 546"/>
              <a:gd name="T9" fmla="*/ 300 h 3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46" h="300">
                <a:moveTo>
                  <a:pt x="0" y="300"/>
                </a:moveTo>
                <a:lnTo>
                  <a:pt x="546" y="0"/>
                </a:lnTo>
              </a:path>
            </a:pathLst>
          </a:custGeom>
          <a:noFill/>
          <a:ln w="76200">
            <a:solidFill>
              <a:srgbClr val="00CC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624" name="Freeform 36"/>
          <p:cNvSpPr>
            <a:spLocks/>
          </p:cNvSpPr>
          <p:nvPr/>
        </p:nvSpPr>
        <p:spPr bwMode="auto">
          <a:xfrm>
            <a:off x="5448300" y="1219200"/>
            <a:ext cx="3238500" cy="4800600"/>
          </a:xfrm>
          <a:custGeom>
            <a:avLst/>
            <a:gdLst>
              <a:gd name="T0" fmla="*/ 2147483647 w 2040"/>
              <a:gd name="T1" fmla="*/ 0 h 3024"/>
              <a:gd name="T2" fmla="*/ 2147483647 w 2040"/>
              <a:gd name="T3" fmla="*/ 2147483647 h 3024"/>
              <a:gd name="T4" fmla="*/ 0 w 2040"/>
              <a:gd name="T5" fmla="*/ 2147483647 h 3024"/>
              <a:gd name="T6" fmla="*/ 0 60000 65536"/>
              <a:gd name="T7" fmla="*/ 0 60000 65536"/>
              <a:gd name="T8" fmla="*/ 0 60000 65536"/>
              <a:gd name="T9" fmla="*/ 0 w 2040"/>
              <a:gd name="T10" fmla="*/ 0 h 3024"/>
              <a:gd name="T11" fmla="*/ 2040 w 2040"/>
              <a:gd name="T12" fmla="*/ 3024 h 30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" h="3024">
                <a:moveTo>
                  <a:pt x="144" y="0"/>
                </a:moveTo>
                <a:cubicBezTo>
                  <a:pt x="1092" y="372"/>
                  <a:pt x="2040" y="744"/>
                  <a:pt x="2016" y="1248"/>
                </a:cubicBezTo>
                <a:cubicBezTo>
                  <a:pt x="1992" y="1752"/>
                  <a:pt x="996" y="2388"/>
                  <a:pt x="0" y="3024"/>
                </a:cubicBez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5625" name="Freeform 37"/>
          <p:cNvSpPr>
            <a:spLocks/>
          </p:cNvSpPr>
          <p:nvPr/>
        </p:nvSpPr>
        <p:spPr bwMode="auto">
          <a:xfrm>
            <a:off x="3429000" y="990600"/>
            <a:ext cx="5410200" cy="5359400"/>
          </a:xfrm>
          <a:custGeom>
            <a:avLst/>
            <a:gdLst>
              <a:gd name="T0" fmla="*/ 2147483647 w 3408"/>
              <a:gd name="T1" fmla="*/ 2147483647 h 3376"/>
              <a:gd name="T2" fmla="*/ 2147483647 w 3408"/>
              <a:gd name="T3" fmla="*/ 2147483647 h 3376"/>
              <a:gd name="T4" fmla="*/ 2147483647 w 3408"/>
              <a:gd name="T5" fmla="*/ 2147483647 h 3376"/>
              <a:gd name="T6" fmla="*/ 2147483647 w 3408"/>
              <a:gd name="T7" fmla="*/ 2147483647 h 3376"/>
              <a:gd name="T8" fmla="*/ 2147483647 w 3408"/>
              <a:gd name="T9" fmla="*/ 2147483647 h 33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08"/>
              <a:gd name="T16" fmla="*/ 0 h 3376"/>
              <a:gd name="T17" fmla="*/ 3408 w 3408"/>
              <a:gd name="T18" fmla="*/ 3376 h 33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08" h="3376">
                <a:moveTo>
                  <a:pt x="1368" y="192"/>
                </a:moveTo>
                <a:cubicBezTo>
                  <a:pt x="1224" y="96"/>
                  <a:pt x="1080" y="0"/>
                  <a:pt x="1416" y="240"/>
                </a:cubicBezTo>
                <a:cubicBezTo>
                  <a:pt x="1752" y="480"/>
                  <a:pt x="3408" y="1144"/>
                  <a:pt x="3384" y="1632"/>
                </a:cubicBezTo>
                <a:cubicBezTo>
                  <a:pt x="3360" y="2120"/>
                  <a:pt x="1808" y="2960"/>
                  <a:pt x="1272" y="3168"/>
                </a:cubicBezTo>
                <a:cubicBezTo>
                  <a:pt x="736" y="3376"/>
                  <a:pt x="0" y="2936"/>
                  <a:pt x="168" y="2880"/>
                </a:cubicBez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5626" name="Text Box 38"/>
          <p:cNvSpPr txBox="1">
            <a:spLocks noChangeArrowheads="1"/>
          </p:cNvSpPr>
          <p:nvPr/>
        </p:nvSpPr>
        <p:spPr bwMode="auto">
          <a:xfrm>
            <a:off x="6972300" y="990600"/>
            <a:ext cx="18288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175077"/>
                </a:solidFill>
                <a:latin typeface="+mn-lt"/>
              </a:rPr>
              <a:t>Profit/Loss Profile</a:t>
            </a:r>
          </a:p>
        </p:txBody>
      </p:sp>
      <p:sp>
        <p:nvSpPr>
          <p:cNvPr id="25627" name="Freeform 39"/>
          <p:cNvSpPr>
            <a:spLocks/>
          </p:cNvSpPr>
          <p:nvPr/>
        </p:nvSpPr>
        <p:spPr bwMode="auto">
          <a:xfrm>
            <a:off x="7810500" y="1381125"/>
            <a:ext cx="784225" cy="904875"/>
          </a:xfrm>
          <a:custGeom>
            <a:avLst/>
            <a:gdLst>
              <a:gd name="T0" fmla="*/ 2147483647 w 494"/>
              <a:gd name="T1" fmla="*/ 0 h 570"/>
              <a:gd name="T2" fmla="*/ 2147483647 w 494"/>
              <a:gd name="T3" fmla="*/ 2147483647 h 570"/>
              <a:gd name="T4" fmla="*/ 0 w 494"/>
              <a:gd name="T5" fmla="*/ 2147483647 h 570"/>
              <a:gd name="T6" fmla="*/ 0 60000 65536"/>
              <a:gd name="T7" fmla="*/ 0 60000 65536"/>
              <a:gd name="T8" fmla="*/ 0 60000 65536"/>
              <a:gd name="T9" fmla="*/ 0 w 494"/>
              <a:gd name="T10" fmla="*/ 0 h 570"/>
              <a:gd name="T11" fmla="*/ 494 w 494"/>
              <a:gd name="T12" fmla="*/ 570 h 5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4" h="570">
                <a:moveTo>
                  <a:pt x="373" y="0"/>
                </a:moveTo>
                <a:cubicBezTo>
                  <a:pt x="381" y="47"/>
                  <a:pt x="494" y="187"/>
                  <a:pt x="432" y="282"/>
                </a:cubicBezTo>
                <a:cubicBezTo>
                  <a:pt x="370" y="377"/>
                  <a:pt x="80" y="522"/>
                  <a:pt x="0" y="570"/>
                </a:cubicBezTo>
              </a:path>
            </a:pathLst>
          </a:custGeom>
          <a:noFill/>
          <a:ln w="50800">
            <a:solidFill>
              <a:srgbClr val="195985"/>
            </a:solidFill>
            <a:round/>
            <a:headEnd/>
            <a:tailEnd type="triangle" w="med" len="med"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5628" name="Rectangle 40"/>
          <p:cNvSpPr>
            <a:spLocks noChangeArrowheads="1"/>
          </p:cNvSpPr>
          <p:nvPr/>
        </p:nvSpPr>
        <p:spPr bwMode="auto">
          <a:xfrm>
            <a:off x="5372100" y="5029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241705" name="Line 41"/>
          <p:cNvSpPr>
            <a:spLocks noChangeShapeType="1"/>
          </p:cNvSpPr>
          <p:nvPr/>
        </p:nvSpPr>
        <p:spPr bwMode="auto">
          <a:xfrm flipV="1">
            <a:off x="3695700" y="3581400"/>
            <a:ext cx="838200" cy="45720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3848100" y="4044950"/>
            <a:ext cx="4816475" cy="996950"/>
            <a:chOff x="2496" y="2692"/>
            <a:chExt cx="3034" cy="628"/>
          </a:xfrm>
        </p:grpSpPr>
        <p:sp>
          <p:nvSpPr>
            <p:cNvPr id="25637" name="Freeform 44"/>
            <p:cNvSpPr>
              <a:spLocks/>
            </p:cNvSpPr>
            <p:nvPr/>
          </p:nvSpPr>
          <p:spPr bwMode="auto">
            <a:xfrm>
              <a:off x="2668" y="2692"/>
              <a:ext cx="756" cy="628"/>
            </a:xfrm>
            <a:custGeom>
              <a:avLst/>
              <a:gdLst>
                <a:gd name="T0" fmla="*/ 0 w 756"/>
                <a:gd name="T1" fmla="*/ 132 h 628"/>
                <a:gd name="T2" fmla="*/ 240 w 756"/>
                <a:gd name="T3" fmla="*/ 256 h 628"/>
                <a:gd name="T4" fmla="*/ 680 w 756"/>
                <a:gd name="T5" fmla="*/ 0 h 628"/>
                <a:gd name="T6" fmla="*/ 732 w 756"/>
                <a:gd name="T7" fmla="*/ 20 h 628"/>
                <a:gd name="T8" fmla="*/ 280 w 756"/>
                <a:gd name="T9" fmla="*/ 288 h 628"/>
                <a:gd name="T10" fmla="*/ 756 w 756"/>
                <a:gd name="T11" fmla="*/ 552 h 628"/>
                <a:gd name="T12" fmla="*/ 752 w 756"/>
                <a:gd name="T13" fmla="*/ 628 h 628"/>
                <a:gd name="T14" fmla="*/ 8 w 756"/>
                <a:gd name="T15" fmla="*/ 184 h 6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56"/>
                <a:gd name="T25" fmla="*/ 0 h 628"/>
                <a:gd name="T26" fmla="*/ 756 w 756"/>
                <a:gd name="T27" fmla="*/ 628 h 6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56" h="628">
                  <a:moveTo>
                    <a:pt x="0" y="132"/>
                  </a:moveTo>
                  <a:lnTo>
                    <a:pt x="240" y="256"/>
                  </a:lnTo>
                  <a:lnTo>
                    <a:pt x="680" y="0"/>
                  </a:lnTo>
                  <a:lnTo>
                    <a:pt x="732" y="20"/>
                  </a:lnTo>
                  <a:lnTo>
                    <a:pt x="280" y="288"/>
                  </a:lnTo>
                  <a:lnTo>
                    <a:pt x="756" y="552"/>
                  </a:lnTo>
                  <a:lnTo>
                    <a:pt x="752" y="628"/>
                  </a:lnTo>
                  <a:lnTo>
                    <a:pt x="8" y="184"/>
                  </a:lnTo>
                </a:path>
              </a:pathLst>
            </a:custGeom>
            <a:solidFill>
              <a:srgbClr val="FBF7EF"/>
            </a:soli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dirty="0"/>
            </a:p>
          </p:txBody>
        </p:sp>
        <p:sp>
          <p:nvSpPr>
            <p:cNvPr id="25638" name="Freeform 45"/>
            <p:cNvSpPr>
              <a:spLocks/>
            </p:cNvSpPr>
            <p:nvPr/>
          </p:nvSpPr>
          <p:spPr bwMode="auto">
            <a:xfrm>
              <a:off x="3456" y="2733"/>
              <a:ext cx="2074" cy="582"/>
            </a:xfrm>
            <a:custGeom>
              <a:avLst/>
              <a:gdLst>
                <a:gd name="T0" fmla="*/ 0 w 1920"/>
                <a:gd name="T1" fmla="*/ 627 h 627"/>
                <a:gd name="T2" fmla="*/ 0 w 1920"/>
                <a:gd name="T3" fmla="*/ 3 h 627"/>
                <a:gd name="T4" fmla="*/ 1484 w 1920"/>
                <a:gd name="T5" fmla="*/ 0 h 627"/>
                <a:gd name="T6" fmla="*/ 1486 w 1920"/>
                <a:gd name="T7" fmla="*/ 627 h 627"/>
                <a:gd name="T8" fmla="*/ 0 w 1920"/>
                <a:gd name="T9" fmla="*/ 627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0"/>
                <a:gd name="T16" fmla="*/ 0 h 627"/>
                <a:gd name="T17" fmla="*/ 1920 w 1920"/>
                <a:gd name="T18" fmla="*/ 627 h 6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0" h="627">
                  <a:moveTo>
                    <a:pt x="0" y="627"/>
                  </a:moveTo>
                  <a:lnTo>
                    <a:pt x="0" y="3"/>
                  </a:lnTo>
                  <a:lnTo>
                    <a:pt x="1917" y="0"/>
                  </a:lnTo>
                  <a:lnTo>
                    <a:pt x="1920" y="627"/>
                  </a:lnTo>
                  <a:lnTo>
                    <a:pt x="0" y="62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BF7EF">
                    <a:alpha val="80000"/>
                  </a:srgbClr>
                </a:gs>
                <a:gs pos="100000">
                  <a:schemeClr val="bg2">
                    <a:alpha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dirty="0"/>
            </a:p>
          </p:txBody>
        </p:sp>
        <p:sp>
          <p:nvSpPr>
            <p:cNvPr id="25636" name="Text Box 43"/>
            <p:cNvSpPr txBox="1">
              <a:spLocks noChangeArrowheads="1"/>
            </p:cNvSpPr>
            <p:nvPr/>
          </p:nvSpPr>
          <p:spPr bwMode="auto">
            <a:xfrm>
              <a:off x="2496" y="2736"/>
              <a:ext cx="240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70000"/>
                </a:lnSpc>
                <a:spcBef>
                  <a:spcPct val="0"/>
                </a:spcBef>
              </a:pPr>
              <a:r>
                <a:rPr lang="en-US" sz="3200" b="1" dirty="0">
                  <a:latin typeface="Impact" pitchFamily="34" charset="0"/>
                  <a:sym typeface="Monotype Sorts" pitchFamily="2" charset="2"/>
                </a:rPr>
                <a:t>X</a:t>
              </a:r>
            </a:p>
          </p:txBody>
        </p:sp>
      </p:grpSp>
      <p:sp>
        <p:nvSpPr>
          <p:cNvPr id="25631" name="Freeform 46"/>
          <p:cNvSpPr>
            <a:spLocks/>
          </p:cNvSpPr>
          <p:nvPr/>
        </p:nvSpPr>
        <p:spPr bwMode="auto">
          <a:xfrm>
            <a:off x="6770688" y="3281363"/>
            <a:ext cx="1103312" cy="1254125"/>
          </a:xfrm>
          <a:custGeom>
            <a:avLst/>
            <a:gdLst>
              <a:gd name="T0" fmla="*/ 2147483647 w 695"/>
              <a:gd name="T1" fmla="*/ 0 h 790"/>
              <a:gd name="T2" fmla="*/ 2147483647 w 695"/>
              <a:gd name="T3" fmla="*/ 2147483647 h 790"/>
              <a:gd name="T4" fmla="*/ 0 w 695"/>
              <a:gd name="T5" fmla="*/ 2147483647 h 790"/>
              <a:gd name="T6" fmla="*/ 0 60000 65536"/>
              <a:gd name="T7" fmla="*/ 0 60000 65536"/>
              <a:gd name="T8" fmla="*/ 0 60000 65536"/>
              <a:gd name="T9" fmla="*/ 0 w 695"/>
              <a:gd name="T10" fmla="*/ 0 h 790"/>
              <a:gd name="T11" fmla="*/ 695 w 695"/>
              <a:gd name="T12" fmla="*/ 790 h 7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95" h="790">
                <a:moveTo>
                  <a:pt x="508" y="0"/>
                </a:moveTo>
                <a:cubicBezTo>
                  <a:pt x="523" y="68"/>
                  <a:pt x="695" y="275"/>
                  <a:pt x="610" y="406"/>
                </a:cubicBezTo>
                <a:cubicBezTo>
                  <a:pt x="525" y="537"/>
                  <a:pt x="127" y="710"/>
                  <a:pt x="0" y="79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41711" name="Freeform 47"/>
          <p:cNvSpPr>
            <a:spLocks/>
          </p:cNvSpPr>
          <p:nvPr/>
        </p:nvSpPr>
        <p:spPr bwMode="auto">
          <a:xfrm>
            <a:off x="3362325" y="2143125"/>
            <a:ext cx="1990725" cy="1406525"/>
          </a:xfrm>
          <a:custGeom>
            <a:avLst/>
            <a:gdLst/>
            <a:ahLst/>
            <a:cxnLst>
              <a:cxn ang="0">
                <a:pos x="12" y="702"/>
              </a:cxn>
              <a:cxn ang="0">
                <a:pos x="1230" y="0"/>
              </a:cxn>
              <a:cxn ang="0">
                <a:pos x="1216" y="102"/>
              </a:cxn>
              <a:cxn ang="0">
                <a:pos x="799" y="340"/>
              </a:cxn>
              <a:cxn ang="0">
                <a:pos x="1254" y="606"/>
              </a:cxn>
              <a:cxn ang="0">
                <a:pos x="1170" y="642"/>
              </a:cxn>
              <a:cxn ang="0">
                <a:pos x="714" y="408"/>
              </a:cxn>
              <a:cxn ang="0">
                <a:pos x="288" y="630"/>
              </a:cxn>
              <a:cxn ang="0">
                <a:pos x="714" y="882"/>
              </a:cxn>
              <a:cxn ang="0">
                <a:pos x="561" y="886"/>
              </a:cxn>
              <a:cxn ang="0">
                <a:pos x="240" y="678"/>
              </a:cxn>
              <a:cxn ang="0">
                <a:pos x="0" y="780"/>
              </a:cxn>
              <a:cxn ang="0">
                <a:pos x="12" y="702"/>
              </a:cxn>
            </a:cxnLst>
            <a:rect l="0" t="0" r="r" b="b"/>
            <a:pathLst>
              <a:path w="1254" h="886">
                <a:moveTo>
                  <a:pt x="12" y="702"/>
                </a:moveTo>
                <a:lnTo>
                  <a:pt x="1230" y="0"/>
                </a:lnTo>
                <a:lnTo>
                  <a:pt x="1216" y="102"/>
                </a:lnTo>
                <a:lnTo>
                  <a:pt x="799" y="340"/>
                </a:lnTo>
                <a:lnTo>
                  <a:pt x="1254" y="606"/>
                </a:lnTo>
                <a:lnTo>
                  <a:pt x="1170" y="642"/>
                </a:lnTo>
                <a:lnTo>
                  <a:pt x="714" y="408"/>
                </a:lnTo>
                <a:lnTo>
                  <a:pt x="288" y="630"/>
                </a:lnTo>
                <a:lnTo>
                  <a:pt x="714" y="882"/>
                </a:lnTo>
                <a:lnTo>
                  <a:pt x="561" y="886"/>
                </a:lnTo>
                <a:lnTo>
                  <a:pt x="240" y="678"/>
                </a:lnTo>
                <a:lnTo>
                  <a:pt x="0" y="780"/>
                </a:lnTo>
                <a:lnTo>
                  <a:pt x="12" y="702"/>
                </a:lnTo>
                <a:close/>
              </a:path>
            </a:pathLst>
          </a:custGeom>
          <a:solidFill>
            <a:srgbClr val="FBF7EF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241713" name="Picture 4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1450" y="5715939"/>
            <a:ext cx="1200150" cy="532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1714" name="Freeform 50"/>
          <p:cNvSpPr>
            <a:spLocks/>
          </p:cNvSpPr>
          <p:nvPr/>
        </p:nvSpPr>
        <p:spPr bwMode="auto">
          <a:xfrm>
            <a:off x="1704975" y="1200151"/>
            <a:ext cx="3590925" cy="2381212"/>
          </a:xfrm>
          <a:custGeom>
            <a:avLst/>
            <a:gdLst>
              <a:gd name="connsiteX0" fmla="*/ 53 w 10000"/>
              <a:gd name="connsiteY0" fmla="*/ 9076 h 10040"/>
              <a:gd name="connsiteX1" fmla="*/ 999 w 10000"/>
              <a:gd name="connsiteY1" fmla="*/ 8327 h 10040"/>
              <a:gd name="connsiteX2" fmla="*/ 2891 w 10000"/>
              <a:gd name="connsiteY2" fmla="*/ 10040 h 10040"/>
              <a:gd name="connsiteX3" fmla="*/ 3342 w 10000"/>
              <a:gd name="connsiteY3" fmla="*/ 9880 h 10040"/>
              <a:gd name="connsiteX4" fmla="*/ 1326 w 10000"/>
              <a:gd name="connsiteY4" fmla="*/ 8112 h 10040"/>
              <a:gd name="connsiteX5" fmla="*/ 3210 w 10000"/>
              <a:gd name="connsiteY5" fmla="*/ 6506 h 10040"/>
              <a:gd name="connsiteX6" fmla="*/ 5252 w 10000"/>
              <a:gd name="connsiteY6" fmla="*/ 8313 h 10040"/>
              <a:gd name="connsiteX7" fmla="*/ 5623 w 10000"/>
              <a:gd name="connsiteY7" fmla="*/ 7952 h 10040"/>
              <a:gd name="connsiteX8" fmla="*/ 3634 w 10000"/>
              <a:gd name="connsiteY8" fmla="*/ 6185 h 10040"/>
              <a:gd name="connsiteX9" fmla="*/ 5544 w 10000"/>
              <a:gd name="connsiteY9" fmla="*/ 4444 h 10040"/>
              <a:gd name="connsiteX10" fmla="*/ 7507 w 10000"/>
              <a:gd name="connsiteY10" fmla="*/ 6265 h 10040"/>
              <a:gd name="connsiteX11" fmla="*/ 7798 w 10000"/>
              <a:gd name="connsiteY11" fmla="*/ 6064 h 10040"/>
              <a:gd name="connsiteX12" fmla="*/ 5791 w 10000"/>
              <a:gd name="connsiteY12" fmla="*/ 4177 h 10040"/>
              <a:gd name="connsiteX13" fmla="*/ 7586 w 10000"/>
              <a:gd name="connsiteY13" fmla="*/ 2530 h 10040"/>
              <a:gd name="connsiteX14" fmla="*/ 9549 w 10000"/>
              <a:gd name="connsiteY14" fmla="*/ 4458 h 10040"/>
              <a:gd name="connsiteX15" fmla="*/ 9973 w 10000"/>
              <a:gd name="connsiteY15" fmla="*/ 4096 h 10040"/>
              <a:gd name="connsiteX16" fmla="*/ 7878 w 10000"/>
              <a:gd name="connsiteY16" fmla="*/ 2369 h 10040"/>
              <a:gd name="connsiteX17" fmla="*/ 10000 w 10000"/>
              <a:gd name="connsiteY17" fmla="*/ 402 h 10040"/>
              <a:gd name="connsiteX18" fmla="*/ 9920 w 10000"/>
              <a:gd name="connsiteY18" fmla="*/ 0 h 10040"/>
              <a:gd name="connsiteX19" fmla="*/ 0 w 10000"/>
              <a:gd name="connsiteY19" fmla="*/ 8755 h 10040"/>
              <a:gd name="connsiteX20" fmla="*/ 53 w 10000"/>
              <a:gd name="connsiteY20" fmla="*/ 9076 h 1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000" h="10040">
                <a:moveTo>
                  <a:pt x="53" y="9076"/>
                </a:moveTo>
                <a:lnTo>
                  <a:pt x="999" y="8327"/>
                </a:lnTo>
                <a:lnTo>
                  <a:pt x="2891" y="10040"/>
                </a:lnTo>
                <a:lnTo>
                  <a:pt x="3342" y="9880"/>
                </a:lnTo>
                <a:lnTo>
                  <a:pt x="1326" y="8112"/>
                </a:lnTo>
                <a:lnTo>
                  <a:pt x="3210" y="6506"/>
                </a:lnTo>
                <a:lnTo>
                  <a:pt x="5252" y="8313"/>
                </a:lnTo>
                <a:lnTo>
                  <a:pt x="5623" y="7952"/>
                </a:lnTo>
                <a:lnTo>
                  <a:pt x="3634" y="6185"/>
                </a:lnTo>
                <a:lnTo>
                  <a:pt x="5544" y="4444"/>
                </a:lnTo>
                <a:lnTo>
                  <a:pt x="7507" y="6265"/>
                </a:lnTo>
                <a:lnTo>
                  <a:pt x="7798" y="6064"/>
                </a:lnTo>
                <a:lnTo>
                  <a:pt x="5791" y="4177"/>
                </a:lnTo>
                <a:lnTo>
                  <a:pt x="7586" y="2530"/>
                </a:lnTo>
                <a:lnTo>
                  <a:pt x="9549" y="4458"/>
                </a:lnTo>
                <a:lnTo>
                  <a:pt x="9973" y="4096"/>
                </a:lnTo>
                <a:lnTo>
                  <a:pt x="7878" y="2369"/>
                </a:lnTo>
                <a:lnTo>
                  <a:pt x="10000" y="402"/>
                </a:lnTo>
                <a:cubicBezTo>
                  <a:pt x="9973" y="268"/>
                  <a:pt x="9947" y="134"/>
                  <a:pt x="9920" y="0"/>
                </a:cubicBezTo>
                <a:lnTo>
                  <a:pt x="0" y="8755"/>
                </a:lnTo>
                <a:cubicBezTo>
                  <a:pt x="18" y="8862"/>
                  <a:pt x="35" y="8969"/>
                  <a:pt x="53" y="9076"/>
                </a:cubicBezTo>
                <a:close/>
              </a:path>
            </a:pathLst>
          </a:custGeom>
          <a:solidFill>
            <a:srgbClr val="FBF7EF"/>
          </a:solidFill>
          <a:ln w="9525" cap="flat" cmpd="sng">
            <a:noFill/>
            <a:prstDash val="solid"/>
            <a:round/>
            <a:headEnd/>
            <a:tailEnd/>
          </a:ln>
          <a:effectLst>
            <a:softEdge rad="0"/>
          </a:effec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5635" name="Freeform 51"/>
          <p:cNvSpPr>
            <a:spLocks/>
          </p:cNvSpPr>
          <p:nvPr/>
        </p:nvSpPr>
        <p:spPr bwMode="auto">
          <a:xfrm>
            <a:off x="5448300" y="1219200"/>
            <a:ext cx="3467100" cy="4724400"/>
          </a:xfrm>
          <a:custGeom>
            <a:avLst/>
            <a:gdLst>
              <a:gd name="T0" fmla="*/ 2147483647 w 2184"/>
              <a:gd name="T1" fmla="*/ 0 h 2976"/>
              <a:gd name="T2" fmla="*/ 2147483647 w 2184"/>
              <a:gd name="T3" fmla="*/ 2147483647 h 2976"/>
              <a:gd name="T4" fmla="*/ 0 w 2184"/>
              <a:gd name="T5" fmla="*/ 2147483647 h 2976"/>
              <a:gd name="T6" fmla="*/ 0 60000 65536"/>
              <a:gd name="T7" fmla="*/ 0 60000 65536"/>
              <a:gd name="T8" fmla="*/ 0 60000 65536"/>
              <a:gd name="T9" fmla="*/ 0 w 2184"/>
              <a:gd name="T10" fmla="*/ 0 h 2976"/>
              <a:gd name="T11" fmla="*/ 2184 w 2184"/>
              <a:gd name="T12" fmla="*/ 2976 h 29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84" h="2976">
                <a:moveTo>
                  <a:pt x="144" y="0"/>
                </a:moveTo>
                <a:cubicBezTo>
                  <a:pt x="1164" y="496"/>
                  <a:pt x="2184" y="992"/>
                  <a:pt x="2160" y="1488"/>
                </a:cubicBezTo>
                <a:cubicBezTo>
                  <a:pt x="2136" y="1984"/>
                  <a:pt x="1068" y="2480"/>
                  <a:pt x="0" y="2976"/>
                </a:cubicBezTo>
              </a:path>
            </a:pathLst>
          </a:custGeom>
          <a:noFill/>
          <a:ln w="50800">
            <a:solidFill>
              <a:srgbClr val="195985"/>
            </a:solidFill>
            <a:round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5623" name="Line 35"/>
          <p:cNvSpPr>
            <a:spLocks noChangeShapeType="1"/>
          </p:cNvSpPr>
          <p:nvPr/>
        </p:nvSpPr>
        <p:spPr bwMode="auto">
          <a:xfrm flipH="1">
            <a:off x="190500" y="3581400"/>
            <a:ext cx="640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1686" name="Text Box 22"/>
          <p:cNvSpPr txBox="1">
            <a:spLocks noChangeArrowheads="1"/>
          </p:cNvSpPr>
          <p:nvPr/>
        </p:nvSpPr>
        <p:spPr bwMode="auto">
          <a:xfrm>
            <a:off x="1485900" y="3043238"/>
            <a:ext cx="381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200" b="1" dirty="0">
                <a:latin typeface="Impact" pitchFamily="34" charset="0"/>
                <a:sym typeface="Monotype Sorts" pitchFamily="2" charset="2"/>
              </a:rPr>
              <a:t>X</a:t>
            </a:r>
            <a:endParaRPr lang="en-US" sz="3200" b="1" dirty="0">
              <a:latin typeface="Impact" pitchFamily="34" charset="0"/>
            </a:endParaRPr>
          </a:p>
        </p:txBody>
      </p:sp>
      <p:sp>
        <p:nvSpPr>
          <p:cNvPr id="241690" name="Text Box 26"/>
          <p:cNvSpPr txBox="1">
            <a:spLocks noChangeArrowheads="1"/>
          </p:cNvSpPr>
          <p:nvPr/>
        </p:nvSpPr>
        <p:spPr bwMode="auto">
          <a:xfrm>
            <a:off x="3124200" y="3078163"/>
            <a:ext cx="381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200" b="1" dirty="0">
                <a:latin typeface="Impact" pitchFamily="34" charset="0"/>
                <a:sym typeface="Monotype Sorts" pitchFamily="2" charset="2"/>
              </a:rPr>
              <a:t>X</a:t>
            </a:r>
          </a:p>
        </p:txBody>
      </p:sp>
      <p:sp>
        <p:nvSpPr>
          <p:cNvPr id="241687" name="Text Box 23"/>
          <p:cNvSpPr txBox="1">
            <a:spLocks noChangeArrowheads="1"/>
          </p:cNvSpPr>
          <p:nvPr/>
        </p:nvSpPr>
        <p:spPr bwMode="auto">
          <a:xfrm>
            <a:off x="2286000" y="39624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200" b="1" dirty="0">
                <a:latin typeface="Impact" pitchFamily="34" charset="0"/>
                <a:sym typeface="Monotype Sorts" pitchFamily="2" charset="2"/>
              </a:rPr>
              <a:t>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4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4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24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24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4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4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80" grpId="0" animBg="1"/>
      <p:bldP spid="241688" grpId="0" animBg="1"/>
      <p:bldP spid="241689" grpId="0" animBg="1"/>
      <p:bldP spid="241691" grpId="0" animBg="1"/>
      <p:bldP spid="241696" grpId="0" animBg="1"/>
      <p:bldP spid="241697" grpId="0" animBg="1"/>
      <p:bldP spid="241698" grpId="0" animBg="1"/>
      <p:bldP spid="241705" grpId="0" animBg="1"/>
      <p:bldP spid="241711" grpId="0" animBg="1"/>
      <p:bldP spid="241714" grpId="0" animBg="1"/>
      <p:bldP spid="241686" grpId="0" autoUpdateAnimBg="0"/>
      <p:bldP spid="241690" grpId="0" autoUpdateAnimBg="0"/>
      <p:bldP spid="24168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162800" cy="533400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en-US" sz="4400" b="1" dirty="0" smtClean="0">
                <a:solidFill>
                  <a:srgbClr val="1B6191"/>
                </a:solidFill>
                <a:latin typeface="+mn-lt"/>
              </a:rPr>
              <a:t>Assessing Real Option Value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858000" y="762000"/>
            <a:ext cx="2133600" cy="1771650"/>
            <a:chOff x="4320" y="912"/>
            <a:chExt cx="1344" cy="1116"/>
          </a:xfrm>
        </p:grpSpPr>
        <p:sp>
          <p:nvSpPr>
            <p:cNvPr id="246788" name="Text Box 4"/>
            <p:cNvSpPr txBox="1">
              <a:spLocks noChangeArrowheads="1"/>
            </p:cNvSpPr>
            <p:nvPr/>
          </p:nvSpPr>
          <p:spPr bwMode="auto">
            <a:xfrm>
              <a:off x="4608" y="912"/>
              <a:ext cx="288" cy="252"/>
            </a:xfrm>
            <a:prstGeom prst="rect">
              <a:avLst/>
            </a:prstGeom>
            <a:noFill/>
            <a:ln w="12700">
              <a:noFill/>
              <a:prstDash val="sysDot"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defRPr/>
              </a:pPr>
              <a:r>
                <a:rPr lang="en-US" sz="2000" b="1" dirty="0">
                  <a:solidFill>
                    <a:srgbClr val="093757"/>
                  </a:solidFill>
                  <a:latin typeface="+mn-lt"/>
                </a:rPr>
                <a:t>.8</a:t>
              </a:r>
            </a:p>
          </p:txBody>
        </p:sp>
        <p:sp>
          <p:nvSpPr>
            <p:cNvPr id="246789" name="Text Box 5"/>
            <p:cNvSpPr txBox="1">
              <a:spLocks noChangeArrowheads="1"/>
            </p:cNvSpPr>
            <p:nvPr/>
          </p:nvSpPr>
          <p:spPr bwMode="auto">
            <a:xfrm>
              <a:off x="4608" y="1776"/>
              <a:ext cx="288" cy="252"/>
            </a:xfrm>
            <a:prstGeom prst="rect">
              <a:avLst/>
            </a:prstGeom>
            <a:noFill/>
            <a:ln w="12700">
              <a:noFill/>
              <a:prstDash val="sysDot"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defRPr/>
              </a:pPr>
              <a:r>
                <a:rPr lang="en-US" sz="2000" b="1" dirty="0">
                  <a:solidFill>
                    <a:srgbClr val="093757"/>
                  </a:solidFill>
                  <a:latin typeface="+mn-lt"/>
                </a:rPr>
                <a:t>.2</a:t>
              </a:r>
            </a:p>
          </p:txBody>
        </p:sp>
        <p:sp>
          <p:nvSpPr>
            <p:cNvPr id="246790" name="Text Box 6"/>
            <p:cNvSpPr txBox="1">
              <a:spLocks noChangeArrowheads="1"/>
            </p:cNvSpPr>
            <p:nvPr/>
          </p:nvSpPr>
          <p:spPr bwMode="auto">
            <a:xfrm>
              <a:off x="4848" y="1584"/>
              <a:ext cx="816" cy="384"/>
            </a:xfrm>
            <a:prstGeom prst="rect">
              <a:avLst/>
            </a:prstGeom>
            <a:solidFill>
              <a:srgbClr val="C00000"/>
            </a:solidFill>
            <a:ln w="25400">
              <a:noFill/>
              <a:prstDash val="sysDot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60000"/>
                </a:lnSpc>
                <a:spcBef>
                  <a:spcPct val="0"/>
                </a:spcBef>
                <a:defRPr/>
              </a:pPr>
              <a:r>
                <a:rPr lang="en-US" sz="2400" b="1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Failure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defRPr/>
              </a:pPr>
              <a:r>
                <a:rPr lang="en-US" sz="2000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($0M)</a:t>
              </a:r>
            </a:p>
          </p:txBody>
        </p:sp>
        <p:cxnSp>
          <p:nvCxnSpPr>
            <p:cNvPr id="27686" name="AutoShape 7"/>
            <p:cNvCxnSpPr>
              <a:cxnSpLocks noChangeShapeType="1"/>
              <a:stCxn id="246797" idx="3"/>
              <a:endCxn id="246790" idx="1"/>
            </p:cNvCxnSpPr>
            <p:nvPr/>
          </p:nvCxnSpPr>
          <p:spPr bwMode="auto">
            <a:xfrm>
              <a:off x="4320" y="1464"/>
              <a:ext cx="528" cy="312"/>
            </a:xfrm>
            <a:prstGeom prst="bentConnector3">
              <a:avLst>
                <a:gd name="adj1" fmla="val 50000"/>
              </a:avLst>
            </a:prstGeom>
            <a:noFill/>
            <a:ln w="31750">
              <a:solidFill>
                <a:schemeClr val="tx1"/>
              </a:solidFill>
              <a:prstDash val="sysDot"/>
              <a:miter lim="800000"/>
              <a:headEnd/>
              <a:tailEnd type="stealth" w="med" len="lg"/>
            </a:ln>
          </p:spPr>
        </p:cxn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447800" y="914400"/>
            <a:ext cx="7543800" cy="3238500"/>
            <a:chOff x="912" y="768"/>
            <a:chExt cx="4752" cy="2040"/>
          </a:xfrm>
        </p:grpSpPr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2592" y="960"/>
              <a:ext cx="288" cy="1116"/>
              <a:chOff x="3888" y="1392"/>
              <a:chExt cx="288" cy="1116"/>
            </a:xfrm>
          </p:grpSpPr>
          <p:sp>
            <p:nvSpPr>
              <p:cNvPr id="246794" name="Text Box 10"/>
              <p:cNvSpPr txBox="1">
                <a:spLocks noChangeArrowheads="1"/>
              </p:cNvSpPr>
              <p:nvPr/>
            </p:nvSpPr>
            <p:spPr bwMode="auto">
              <a:xfrm>
                <a:off x="3888" y="1392"/>
                <a:ext cx="288" cy="25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100000"/>
                  </a:lnSpc>
                  <a:defRPr/>
                </a:pPr>
                <a:r>
                  <a:rPr lang="en-US" sz="2000" b="1" dirty="0">
                    <a:solidFill>
                      <a:srgbClr val="093757"/>
                    </a:solidFill>
                    <a:latin typeface="+mn-lt"/>
                  </a:rPr>
                  <a:t>.5</a:t>
                </a:r>
              </a:p>
            </p:txBody>
          </p:sp>
          <p:sp>
            <p:nvSpPr>
              <p:cNvPr id="246795" name="Text Box 11"/>
              <p:cNvSpPr txBox="1">
                <a:spLocks noChangeArrowheads="1"/>
              </p:cNvSpPr>
              <p:nvPr/>
            </p:nvSpPr>
            <p:spPr bwMode="auto">
              <a:xfrm>
                <a:off x="3888" y="2256"/>
                <a:ext cx="288" cy="25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100000"/>
                  </a:lnSpc>
                  <a:defRPr/>
                </a:pPr>
                <a:r>
                  <a:rPr lang="en-US" sz="2000" b="1" dirty="0">
                    <a:solidFill>
                      <a:srgbClr val="093757"/>
                    </a:solidFill>
                    <a:latin typeface="+mn-lt"/>
                  </a:rPr>
                  <a:t>.5</a:t>
                </a:r>
              </a:p>
            </p:txBody>
          </p:sp>
        </p:grpSp>
        <p:sp>
          <p:nvSpPr>
            <p:cNvPr id="27672" name="Text Box 12" descr="Green marble"/>
            <p:cNvSpPr txBox="1">
              <a:spLocks noChangeArrowheads="1"/>
            </p:cNvSpPr>
            <p:nvPr/>
          </p:nvSpPr>
          <p:spPr bwMode="auto">
            <a:xfrm>
              <a:off x="1488" y="1200"/>
              <a:ext cx="960" cy="624"/>
            </a:xfrm>
            <a:prstGeom prst="rect">
              <a:avLst/>
            </a:prstGeom>
            <a:solidFill>
              <a:srgbClr val="1B6191"/>
            </a:solidFill>
            <a:ln w="25400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70000"/>
                </a:lnSpc>
                <a:spcBef>
                  <a:spcPct val="0"/>
                </a:spcBef>
              </a:pPr>
              <a:r>
                <a:rPr lang="en-US" sz="2400" b="1" dirty="0">
                  <a:solidFill>
                    <a:srgbClr val="F8F8F8"/>
                  </a:solidFill>
                  <a:latin typeface="+mn-lt"/>
                </a:rPr>
                <a:t>Pilot Capability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F8F8F8"/>
                  </a:solidFill>
                  <a:latin typeface="+mn-lt"/>
                </a:rPr>
                <a:t>(-$10M)</a:t>
              </a:r>
            </a:p>
          </p:txBody>
        </p:sp>
        <p:sp>
          <p:nvSpPr>
            <p:cNvPr id="246797" name="Text Box 13" descr="coins"/>
            <p:cNvSpPr txBox="1">
              <a:spLocks noChangeArrowheads="1"/>
            </p:cNvSpPr>
            <p:nvPr/>
          </p:nvSpPr>
          <p:spPr bwMode="auto">
            <a:xfrm>
              <a:off x="2976" y="1008"/>
              <a:ext cx="1344" cy="432"/>
            </a:xfrm>
            <a:prstGeom prst="rect">
              <a:avLst/>
            </a:prstGeom>
            <a:solidFill>
              <a:srgbClr val="1B6191"/>
            </a:solidFill>
            <a:ln w="2540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70000"/>
                </a:lnSpc>
                <a:spcBef>
                  <a:spcPct val="0"/>
                </a:spcBef>
                <a:defRPr/>
              </a:pPr>
              <a:r>
                <a:rPr lang="en-US" sz="2400" b="1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Commercialize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defRPr/>
              </a:pPr>
              <a:r>
                <a:rPr lang="en-US" sz="2000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(-$91M)</a:t>
              </a:r>
            </a:p>
          </p:txBody>
        </p:sp>
        <p:sp>
          <p:nvSpPr>
            <p:cNvPr id="246798" name="Text Box 14"/>
            <p:cNvSpPr txBox="1">
              <a:spLocks noChangeArrowheads="1"/>
            </p:cNvSpPr>
            <p:nvPr/>
          </p:nvSpPr>
          <p:spPr bwMode="auto">
            <a:xfrm>
              <a:off x="4848" y="768"/>
              <a:ext cx="816" cy="384"/>
            </a:xfrm>
            <a:prstGeom prst="rect">
              <a:avLst/>
            </a:prstGeom>
            <a:solidFill>
              <a:srgbClr val="297B29"/>
            </a:solidFill>
            <a:ln w="2540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60000"/>
                </a:lnSpc>
                <a:spcBef>
                  <a:spcPct val="0"/>
                </a:spcBef>
                <a:defRPr/>
              </a:pPr>
              <a:r>
                <a:rPr lang="en-US" sz="2400" b="1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Success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defRPr/>
              </a:pPr>
              <a:r>
                <a:rPr lang="en-US" sz="2000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($182M)</a:t>
              </a:r>
            </a:p>
          </p:txBody>
        </p:sp>
        <p:sp>
          <p:nvSpPr>
            <p:cNvPr id="27675" name="Oval 15"/>
            <p:cNvSpPr>
              <a:spLocks noChangeArrowheads="1"/>
            </p:cNvSpPr>
            <p:nvPr/>
          </p:nvSpPr>
          <p:spPr bwMode="auto">
            <a:xfrm>
              <a:off x="2976" y="1632"/>
              <a:ext cx="1200" cy="441"/>
            </a:xfrm>
            <a:prstGeom prst="ellipse">
              <a:avLst/>
            </a:prstGeom>
            <a:solidFill>
              <a:srgbClr val="BC4C0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/>
            <a:lstStyle/>
            <a:p>
              <a:endParaRPr lang="en-US" sz="1600" dirty="0">
                <a:latin typeface="+mn-lt"/>
              </a:endParaRPr>
            </a:p>
          </p:txBody>
        </p:sp>
        <p:sp>
          <p:nvSpPr>
            <p:cNvPr id="246800" name="Text Box 16"/>
            <p:cNvSpPr txBox="1">
              <a:spLocks noChangeArrowheads="1"/>
            </p:cNvSpPr>
            <p:nvPr/>
          </p:nvSpPr>
          <p:spPr bwMode="auto">
            <a:xfrm>
              <a:off x="3168" y="1632"/>
              <a:ext cx="912" cy="48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65000"/>
                </a:lnSpc>
                <a:spcBef>
                  <a:spcPct val="0"/>
                </a:spcBef>
                <a:defRPr/>
              </a:pPr>
              <a:r>
                <a:rPr lang="en-US" sz="2400" b="1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Abandon Project</a:t>
              </a:r>
              <a:endParaRPr lang="en-US" sz="2000" dirty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endParaRPr>
            </a:p>
          </p:txBody>
        </p:sp>
        <p:cxnSp>
          <p:nvCxnSpPr>
            <p:cNvPr id="27677" name="AutoShape 17"/>
            <p:cNvCxnSpPr>
              <a:cxnSpLocks noChangeShapeType="1"/>
              <a:stCxn id="27672" idx="3"/>
              <a:endCxn id="246797" idx="1"/>
            </p:cNvCxnSpPr>
            <p:nvPr/>
          </p:nvCxnSpPr>
          <p:spPr bwMode="auto">
            <a:xfrm flipV="1">
              <a:off x="2456" y="1224"/>
              <a:ext cx="512" cy="288"/>
            </a:xfrm>
            <a:prstGeom prst="bentConnector3">
              <a:avLst>
                <a:gd name="adj1" fmla="val 50000"/>
              </a:avLst>
            </a:prstGeom>
            <a:noFill/>
            <a:ln w="31750">
              <a:solidFill>
                <a:schemeClr val="tx1"/>
              </a:solidFill>
              <a:miter lim="800000"/>
              <a:headEnd/>
              <a:tailEnd type="stealth" w="med" len="lg"/>
            </a:ln>
          </p:spPr>
        </p:cxnSp>
        <p:cxnSp>
          <p:nvCxnSpPr>
            <p:cNvPr id="27678" name="AutoShape 18"/>
            <p:cNvCxnSpPr>
              <a:cxnSpLocks noChangeShapeType="1"/>
              <a:stCxn id="246797" idx="3"/>
              <a:endCxn id="246798" idx="1"/>
            </p:cNvCxnSpPr>
            <p:nvPr/>
          </p:nvCxnSpPr>
          <p:spPr bwMode="auto">
            <a:xfrm flipV="1">
              <a:off x="4328" y="960"/>
              <a:ext cx="512" cy="264"/>
            </a:xfrm>
            <a:prstGeom prst="bentConnector3">
              <a:avLst>
                <a:gd name="adj1" fmla="val 50000"/>
              </a:avLst>
            </a:prstGeom>
            <a:noFill/>
            <a:ln w="31750">
              <a:solidFill>
                <a:schemeClr val="tx1"/>
              </a:solidFill>
              <a:miter lim="800000"/>
              <a:headEnd/>
              <a:tailEnd type="stealth" w="med" len="lg"/>
            </a:ln>
          </p:spPr>
        </p:cxnSp>
        <p:cxnSp>
          <p:nvCxnSpPr>
            <p:cNvPr id="27679" name="AutoShape 19"/>
            <p:cNvCxnSpPr>
              <a:cxnSpLocks noChangeShapeType="1"/>
              <a:stCxn id="27665" idx="3"/>
              <a:endCxn id="27672" idx="1"/>
            </p:cNvCxnSpPr>
            <p:nvPr/>
          </p:nvCxnSpPr>
          <p:spPr bwMode="auto">
            <a:xfrm flipV="1">
              <a:off x="912" y="1512"/>
              <a:ext cx="576" cy="1296"/>
            </a:xfrm>
            <a:prstGeom prst="bentConnector3">
              <a:avLst>
                <a:gd name="adj1" fmla="val 50000"/>
              </a:avLst>
            </a:prstGeom>
            <a:noFill/>
            <a:ln w="31750">
              <a:solidFill>
                <a:schemeClr val="tx1"/>
              </a:solidFill>
              <a:miter lim="800000"/>
              <a:headEnd/>
              <a:tailEnd type="stealth" w="med" len="lg"/>
            </a:ln>
          </p:spPr>
        </p:cxnSp>
        <p:cxnSp>
          <p:nvCxnSpPr>
            <p:cNvPr id="27680" name="AutoShape 20"/>
            <p:cNvCxnSpPr>
              <a:cxnSpLocks noChangeShapeType="1"/>
              <a:stCxn id="27672" idx="3"/>
              <a:endCxn id="27675" idx="2"/>
            </p:cNvCxnSpPr>
            <p:nvPr/>
          </p:nvCxnSpPr>
          <p:spPr bwMode="auto">
            <a:xfrm>
              <a:off x="2456" y="1512"/>
              <a:ext cx="511" cy="341"/>
            </a:xfrm>
            <a:prstGeom prst="bentConnector3">
              <a:avLst>
                <a:gd name="adj1" fmla="val 50097"/>
              </a:avLst>
            </a:prstGeom>
            <a:noFill/>
            <a:ln w="31750">
              <a:solidFill>
                <a:schemeClr val="tx1"/>
              </a:solidFill>
              <a:miter lim="800000"/>
              <a:headEnd/>
              <a:tailEnd type="stealth" w="med" len="lg"/>
            </a:ln>
          </p:spPr>
        </p:cxn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76200" y="3352800"/>
            <a:ext cx="8915400" cy="2590800"/>
            <a:chOff x="48" y="2304"/>
            <a:chExt cx="5616" cy="1632"/>
          </a:xfrm>
        </p:grpSpPr>
        <p:sp>
          <p:nvSpPr>
            <p:cNvPr id="27659" name="Oval 22"/>
            <p:cNvSpPr>
              <a:spLocks noChangeArrowheads="1"/>
            </p:cNvSpPr>
            <p:nvPr/>
          </p:nvSpPr>
          <p:spPr bwMode="auto">
            <a:xfrm>
              <a:off x="1488" y="3456"/>
              <a:ext cx="1200" cy="441"/>
            </a:xfrm>
            <a:prstGeom prst="ellipse">
              <a:avLst/>
            </a:prstGeom>
            <a:solidFill>
              <a:srgbClr val="BC4C0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/>
            <a:lstStyle/>
            <a:p>
              <a:endParaRPr lang="en-US" sz="1600" dirty="0">
                <a:latin typeface="+mn-lt"/>
              </a:endParaRPr>
            </a:p>
          </p:txBody>
        </p:sp>
        <p:sp>
          <p:nvSpPr>
            <p:cNvPr id="246807" name="Text Box 23"/>
            <p:cNvSpPr txBox="1">
              <a:spLocks noChangeArrowheads="1"/>
            </p:cNvSpPr>
            <p:nvPr/>
          </p:nvSpPr>
          <p:spPr bwMode="auto">
            <a:xfrm>
              <a:off x="1632" y="3456"/>
              <a:ext cx="912" cy="48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65000"/>
                </a:lnSpc>
                <a:spcBef>
                  <a:spcPct val="0"/>
                </a:spcBef>
                <a:defRPr/>
              </a:pPr>
              <a:r>
                <a:rPr lang="en-US" sz="2400" b="1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Abandon Project</a:t>
              </a:r>
              <a:endParaRPr lang="en-US" sz="2000" dirty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endParaRPr>
            </a:p>
          </p:txBody>
        </p:sp>
        <p:cxnSp>
          <p:nvCxnSpPr>
            <p:cNvPr id="27661" name="AutoShape 24"/>
            <p:cNvCxnSpPr>
              <a:cxnSpLocks noChangeShapeType="1"/>
              <a:stCxn id="27665" idx="3"/>
              <a:endCxn id="27659" idx="2"/>
            </p:cNvCxnSpPr>
            <p:nvPr/>
          </p:nvCxnSpPr>
          <p:spPr bwMode="auto">
            <a:xfrm>
              <a:off x="920" y="2808"/>
              <a:ext cx="559" cy="869"/>
            </a:xfrm>
            <a:prstGeom prst="bentConnector3">
              <a:avLst>
                <a:gd name="adj1" fmla="val 50088"/>
              </a:avLst>
            </a:prstGeom>
            <a:noFill/>
            <a:ln w="31750">
              <a:solidFill>
                <a:schemeClr val="tx1"/>
              </a:solidFill>
              <a:miter lim="800000"/>
              <a:headEnd/>
              <a:tailEnd type="stealth" w="med" len="lg"/>
            </a:ln>
          </p:spPr>
        </p:cxnSp>
        <p:sp>
          <p:nvSpPr>
            <p:cNvPr id="246809" name="Text Box 25" descr="coins"/>
            <p:cNvSpPr txBox="1">
              <a:spLocks noChangeArrowheads="1"/>
            </p:cNvSpPr>
            <p:nvPr/>
          </p:nvSpPr>
          <p:spPr bwMode="auto">
            <a:xfrm>
              <a:off x="1488" y="2592"/>
              <a:ext cx="1344" cy="432"/>
            </a:xfrm>
            <a:prstGeom prst="rect">
              <a:avLst/>
            </a:prstGeom>
            <a:solidFill>
              <a:srgbClr val="1B6191"/>
            </a:solidFill>
            <a:ln w="2540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70000"/>
                </a:lnSpc>
                <a:spcBef>
                  <a:spcPct val="0"/>
                </a:spcBef>
                <a:defRPr/>
              </a:pPr>
              <a:r>
                <a:rPr lang="en-US" sz="2400" b="1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Commercialize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defRPr/>
              </a:pPr>
              <a:r>
                <a:rPr lang="en-US" sz="2000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(-$100M)</a:t>
              </a:r>
            </a:p>
          </p:txBody>
        </p:sp>
        <p:sp>
          <p:nvSpPr>
            <p:cNvPr id="246810" name="Text Box 26"/>
            <p:cNvSpPr txBox="1">
              <a:spLocks noChangeArrowheads="1"/>
            </p:cNvSpPr>
            <p:nvPr/>
          </p:nvSpPr>
          <p:spPr bwMode="auto">
            <a:xfrm>
              <a:off x="4848" y="2400"/>
              <a:ext cx="816" cy="384"/>
            </a:xfrm>
            <a:prstGeom prst="rect">
              <a:avLst/>
            </a:prstGeom>
            <a:solidFill>
              <a:srgbClr val="297B29"/>
            </a:solidFill>
            <a:ln w="2540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60000"/>
                </a:lnSpc>
                <a:spcBef>
                  <a:spcPct val="0"/>
                </a:spcBef>
                <a:defRPr/>
              </a:pPr>
              <a:r>
                <a:rPr lang="en-US" sz="2400" b="1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Success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defRPr/>
              </a:pPr>
              <a:r>
                <a:rPr lang="en-US" sz="2000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($200M)</a:t>
              </a:r>
            </a:p>
          </p:txBody>
        </p:sp>
        <p:sp>
          <p:nvSpPr>
            <p:cNvPr id="246811" name="Text Box 27"/>
            <p:cNvSpPr txBox="1">
              <a:spLocks noChangeArrowheads="1"/>
            </p:cNvSpPr>
            <p:nvPr/>
          </p:nvSpPr>
          <p:spPr bwMode="auto">
            <a:xfrm>
              <a:off x="4848" y="2880"/>
              <a:ext cx="816" cy="384"/>
            </a:xfrm>
            <a:prstGeom prst="rect">
              <a:avLst/>
            </a:prstGeom>
            <a:solidFill>
              <a:srgbClr val="C00000"/>
            </a:solidFill>
            <a:ln w="2540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60000"/>
                </a:lnSpc>
                <a:spcBef>
                  <a:spcPct val="0"/>
                </a:spcBef>
                <a:defRPr/>
              </a:pPr>
              <a:r>
                <a:rPr lang="en-US" sz="2400" b="1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Failure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defRPr/>
              </a:pPr>
              <a:r>
                <a:rPr lang="en-US" sz="2000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($0M)</a:t>
              </a:r>
            </a:p>
          </p:txBody>
        </p:sp>
        <p:sp>
          <p:nvSpPr>
            <p:cNvPr id="27665" name="Text Box 28" descr="Green marble"/>
            <p:cNvSpPr txBox="1">
              <a:spLocks noChangeArrowheads="1"/>
            </p:cNvSpPr>
            <p:nvPr/>
          </p:nvSpPr>
          <p:spPr bwMode="auto">
            <a:xfrm>
              <a:off x="48" y="2592"/>
              <a:ext cx="864" cy="432"/>
            </a:xfrm>
            <a:prstGeom prst="rect">
              <a:avLst/>
            </a:prstGeom>
            <a:solidFill>
              <a:srgbClr val="093757"/>
            </a:solidFill>
            <a:ln w="25400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70000"/>
                </a:lnSpc>
                <a:spcBef>
                  <a:spcPct val="0"/>
                </a:spcBef>
              </a:pPr>
              <a:r>
                <a:rPr lang="en-US" sz="2400" b="1" dirty="0">
                  <a:solidFill>
                    <a:srgbClr val="F8F8F8"/>
                  </a:solidFill>
                  <a:latin typeface="+mn-lt"/>
                </a:rPr>
                <a:t>Tech Decision</a:t>
              </a:r>
              <a:endParaRPr lang="en-US" sz="2000" dirty="0">
                <a:solidFill>
                  <a:srgbClr val="F8F8F8"/>
                </a:solidFill>
                <a:latin typeface="+mn-lt"/>
              </a:endParaRPr>
            </a:p>
          </p:txBody>
        </p:sp>
        <p:cxnSp>
          <p:nvCxnSpPr>
            <p:cNvPr id="27666" name="AutoShape 29"/>
            <p:cNvCxnSpPr>
              <a:cxnSpLocks noChangeShapeType="1"/>
              <a:stCxn id="246809" idx="3"/>
              <a:endCxn id="246810" idx="1"/>
            </p:cNvCxnSpPr>
            <p:nvPr/>
          </p:nvCxnSpPr>
          <p:spPr bwMode="auto">
            <a:xfrm flipV="1">
              <a:off x="2840" y="2592"/>
              <a:ext cx="2000" cy="216"/>
            </a:xfrm>
            <a:prstGeom prst="bentConnector3">
              <a:avLst>
                <a:gd name="adj1" fmla="val 50000"/>
              </a:avLst>
            </a:prstGeom>
            <a:noFill/>
            <a:ln w="31750">
              <a:solidFill>
                <a:schemeClr val="tx1"/>
              </a:solidFill>
              <a:miter lim="800000"/>
              <a:headEnd/>
              <a:tailEnd type="stealth" w="med" len="lg"/>
            </a:ln>
          </p:spPr>
        </p:cxnSp>
        <p:cxnSp>
          <p:nvCxnSpPr>
            <p:cNvPr id="27667" name="AutoShape 30"/>
            <p:cNvCxnSpPr>
              <a:cxnSpLocks noChangeShapeType="1"/>
              <a:stCxn id="246809" idx="3"/>
              <a:endCxn id="246811" idx="1"/>
            </p:cNvCxnSpPr>
            <p:nvPr/>
          </p:nvCxnSpPr>
          <p:spPr bwMode="auto">
            <a:xfrm>
              <a:off x="2840" y="2808"/>
              <a:ext cx="2000" cy="264"/>
            </a:xfrm>
            <a:prstGeom prst="bentConnector3">
              <a:avLst>
                <a:gd name="adj1" fmla="val 50000"/>
              </a:avLst>
            </a:prstGeom>
            <a:noFill/>
            <a:ln w="31750">
              <a:solidFill>
                <a:schemeClr val="tx1"/>
              </a:solidFill>
              <a:miter lim="800000"/>
              <a:headEnd/>
              <a:tailEnd type="stealth" w="med" len="lg"/>
            </a:ln>
          </p:spPr>
        </p:cxnSp>
        <p:cxnSp>
          <p:nvCxnSpPr>
            <p:cNvPr id="27668" name="AutoShape 31"/>
            <p:cNvCxnSpPr>
              <a:cxnSpLocks noChangeShapeType="1"/>
              <a:stCxn id="27665" idx="3"/>
              <a:endCxn id="246809" idx="1"/>
            </p:cNvCxnSpPr>
            <p:nvPr/>
          </p:nvCxnSpPr>
          <p:spPr bwMode="auto">
            <a:xfrm>
              <a:off x="920" y="2808"/>
              <a:ext cx="560" cy="0"/>
            </a:xfrm>
            <a:prstGeom prst="straightConnector1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stealth" w="med" len="lg"/>
            </a:ln>
          </p:spPr>
        </p:cxnSp>
        <p:sp>
          <p:nvSpPr>
            <p:cNvPr id="246816" name="Text Box 32"/>
            <p:cNvSpPr txBox="1">
              <a:spLocks noChangeArrowheads="1"/>
            </p:cNvSpPr>
            <p:nvPr/>
          </p:nvSpPr>
          <p:spPr bwMode="auto">
            <a:xfrm>
              <a:off x="4608" y="2304"/>
              <a:ext cx="288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defRPr/>
              </a:pPr>
              <a:r>
                <a:rPr lang="en-US" sz="2000" b="1" dirty="0">
                  <a:solidFill>
                    <a:srgbClr val="093757"/>
                  </a:solidFill>
                  <a:latin typeface="+mn-lt"/>
                </a:rPr>
                <a:t>.5</a:t>
              </a:r>
            </a:p>
          </p:txBody>
        </p:sp>
        <p:sp>
          <p:nvSpPr>
            <p:cNvPr id="246817" name="Text Box 33"/>
            <p:cNvSpPr txBox="1">
              <a:spLocks noChangeArrowheads="1"/>
            </p:cNvSpPr>
            <p:nvPr/>
          </p:nvSpPr>
          <p:spPr bwMode="auto">
            <a:xfrm>
              <a:off x="4608" y="3072"/>
              <a:ext cx="288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defRPr/>
              </a:pPr>
              <a:r>
                <a:rPr lang="en-US" sz="2000" b="1" dirty="0">
                  <a:solidFill>
                    <a:srgbClr val="093757"/>
                  </a:solidFill>
                  <a:latin typeface="+mn-lt"/>
                </a:rPr>
                <a:t>.5</a:t>
              </a:r>
            </a:p>
          </p:txBody>
        </p:sp>
      </p:grpSp>
      <p:sp>
        <p:nvSpPr>
          <p:cNvPr id="246818" name="Text Box 34"/>
          <p:cNvSpPr txBox="1">
            <a:spLocks noChangeArrowheads="1"/>
          </p:cNvSpPr>
          <p:nvPr/>
        </p:nvSpPr>
        <p:spPr bwMode="auto">
          <a:xfrm>
            <a:off x="1371600" y="1447800"/>
            <a:ext cx="1066800" cy="52322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093757"/>
                </a:solidFill>
                <a:latin typeface="+mn-lt"/>
              </a:rPr>
              <a:t>$36M</a:t>
            </a:r>
          </a:p>
        </p:txBody>
      </p:sp>
      <p:sp>
        <p:nvSpPr>
          <p:cNvPr id="246819" name="Text Box 35"/>
          <p:cNvSpPr txBox="1">
            <a:spLocks noChangeArrowheads="1"/>
          </p:cNvSpPr>
          <p:nvPr/>
        </p:nvSpPr>
        <p:spPr bwMode="auto">
          <a:xfrm>
            <a:off x="1371600" y="3657600"/>
            <a:ext cx="1066800" cy="523220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093757"/>
                </a:solidFill>
                <a:latin typeface="+mn-lt"/>
              </a:rPr>
              <a:t>$0M</a:t>
            </a:r>
          </a:p>
        </p:txBody>
      </p:sp>
      <p:sp>
        <p:nvSpPr>
          <p:cNvPr id="246820" name="Text Box 36"/>
          <p:cNvSpPr txBox="1">
            <a:spLocks noChangeArrowheads="1"/>
          </p:cNvSpPr>
          <p:nvPr/>
        </p:nvSpPr>
        <p:spPr bwMode="auto">
          <a:xfrm>
            <a:off x="1316038" y="1524000"/>
            <a:ext cx="990600" cy="430887"/>
          </a:xfrm>
          <a:prstGeom prst="rect">
            <a:avLst/>
          </a:prstGeom>
          <a:solidFill>
            <a:srgbClr val="F9F3E7"/>
          </a:solidFill>
          <a:ln w="222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093757"/>
                </a:solidFill>
                <a:latin typeface="+mn-lt"/>
              </a:rPr>
              <a:t>$17M</a:t>
            </a:r>
          </a:p>
        </p:txBody>
      </p:sp>
      <p:sp>
        <p:nvSpPr>
          <p:cNvPr id="246821" name="Text Box 37" descr="Green marble"/>
          <p:cNvSpPr txBox="1">
            <a:spLocks noChangeArrowheads="1"/>
          </p:cNvSpPr>
          <p:nvPr/>
        </p:nvSpPr>
        <p:spPr bwMode="auto">
          <a:xfrm>
            <a:off x="6248400" y="5562600"/>
            <a:ext cx="2743200" cy="658322"/>
          </a:xfrm>
          <a:prstGeom prst="rect">
            <a:avLst/>
          </a:prstGeom>
          <a:solidFill>
            <a:srgbClr val="2073AC"/>
          </a:solidFill>
          <a:ln w="2857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Bef>
                <a:spcPct val="0"/>
              </a:spcBef>
            </a:pPr>
            <a:r>
              <a:rPr lang="en-US" sz="2400" dirty="0">
                <a:solidFill>
                  <a:schemeClr val="bg2"/>
                </a:solidFill>
                <a:latin typeface="+mn-lt"/>
              </a:rPr>
              <a:t>Option price= $10M</a:t>
            </a:r>
          </a:p>
          <a:p>
            <a:pPr>
              <a:lnSpc>
                <a:spcPct val="75000"/>
              </a:lnSpc>
              <a:spcBef>
                <a:spcPct val="0"/>
              </a:spcBef>
            </a:pPr>
            <a:r>
              <a:rPr lang="en-US" sz="2400" dirty="0">
                <a:solidFill>
                  <a:schemeClr val="bg2"/>
                </a:solidFill>
                <a:latin typeface="+mn-lt"/>
              </a:rPr>
              <a:t>Option value=$46M</a:t>
            </a:r>
          </a:p>
        </p:txBody>
      </p:sp>
      <p:sp>
        <p:nvSpPr>
          <p:cNvPr id="246822" name="Text Box 38" descr="Green marble"/>
          <p:cNvSpPr txBox="1">
            <a:spLocks noChangeArrowheads="1"/>
          </p:cNvSpPr>
          <p:nvPr/>
        </p:nvSpPr>
        <p:spPr bwMode="auto">
          <a:xfrm>
            <a:off x="6248400" y="5562600"/>
            <a:ext cx="2743200" cy="658322"/>
          </a:xfrm>
          <a:prstGeom prst="rect">
            <a:avLst/>
          </a:prstGeom>
          <a:solidFill>
            <a:srgbClr val="093757"/>
          </a:solidFill>
          <a:ln w="2857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Bef>
                <a:spcPct val="0"/>
              </a:spcBef>
            </a:pPr>
            <a:r>
              <a:rPr lang="en-US" sz="2400" dirty="0">
                <a:solidFill>
                  <a:schemeClr val="bg2"/>
                </a:solidFill>
                <a:latin typeface="+mn-lt"/>
              </a:rPr>
              <a:t>Option price =$10M</a:t>
            </a:r>
          </a:p>
          <a:p>
            <a:pPr>
              <a:lnSpc>
                <a:spcPct val="75000"/>
              </a:lnSpc>
              <a:spcBef>
                <a:spcPct val="0"/>
              </a:spcBef>
            </a:pPr>
            <a:r>
              <a:rPr lang="en-US" sz="2400" dirty="0">
                <a:solidFill>
                  <a:schemeClr val="bg2"/>
                </a:solidFill>
                <a:latin typeface="+mn-lt"/>
              </a:rPr>
              <a:t>Option value=$27M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46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6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46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818" grpId="0" autoUpdateAnimBg="0"/>
      <p:bldP spid="246819" grpId="0" autoUpdateAnimBg="0"/>
      <p:bldP spid="246820" grpId="0" animBg="1" autoUpdateAnimBg="0"/>
      <p:bldP spid="246821" grpId="0" animBg="1" autoUpdateAnimBg="0"/>
      <p:bldP spid="246822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"/>
            <a:ext cx="8610600" cy="533400"/>
          </a:xfrm>
        </p:spPr>
        <p:txBody>
          <a:bodyPr/>
          <a:lstStyle/>
          <a:p>
            <a:pPr>
              <a:defRPr/>
            </a:pPr>
            <a:r>
              <a:rPr lang="en-US" sz="4400" b="1" dirty="0" smtClean="0">
                <a:solidFill>
                  <a:srgbClr val="1B6191"/>
                </a:solidFill>
              </a:rPr>
              <a:t>Types </a:t>
            </a:r>
            <a:r>
              <a:rPr lang="en-US" sz="4400" b="1" dirty="0">
                <a:solidFill>
                  <a:srgbClr val="1B6191"/>
                </a:solidFill>
              </a:rPr>
              <a:t>of Real Options</a:t>
            </a:r>
          </a:p>
        </p:txBody>
      </p:sp>
      <p:graphicFrame>
        <p:nvGraphicFramePr>
          <p:cNvPr id="248876" name="Group 44"/>
          <p:cNvGraphicFramePr>
            <a:graphicFrameLocks noGrp="1"/>
          </p:cNvGraphicFramePr>
          <p:nvPr>
            <p:ph type="tbl" idx="4294967295"/>
          </p:nvPr>
        </p:nvGraphicFramePr>
        <p:xfrm>
          <a:off x="419100" y="1066800"/>
          <a:ext cx="8229600" cy="4526280"/>
        </p:xfrm>
        <a:graphic>
          <a:graphicData uri="http://schemas.openxmlformats.org/drawingml/2006/table">
            <a:tbl>
              <a:tblPr/>
              <a:tblGrid>
                <a:gridCol w="2514600"/>
                <a:gridCol w="4191000"/>
                <a:gridCol w="15240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Option 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937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rgbClr val="1B61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Important in, e.g.,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937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rgbClr val="1B61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Trigger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937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rgbClr val="1B6191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Abandon/put</a:t>
                      </a:r>
                    </a:p>
                  </a:txBody>
                  <a:tcPr marB="137160" horzOverflow="overflow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937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Cash out startups; Capital-intensive industries</a:t>
                      </a:r>
                    </a:p>
                  </a:txBody>
                  <a:tcPr marB="137160" horzOverflow="overflow">
                    <a:lnL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937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Respond to 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bad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news</a:t>
                      </a:r>
                    </a:p>
                  </a:txBody>
                  <a:tcPr marB="137160" horzOverflow="overflow">
                    <a:lnL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937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228600" marR="0" lvl="0" indent="-2286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Switch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outputs or inputs</a:t>
                      </a:r>
                    </a:p>
                  </a:txBody>
                  <a:tcPr marB="137160" horzOverflow="overflow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Consumer electronics, Electric power</a:t>
                      </a:r>
                    </a:p>
                  </a:txBody>
                  <a:tcPr marB="137160" horzOverflow="overflow">
                    <a:lnL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B="137160" horzOverflow="overflow">
                    <a:lnL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228600" marR="0" lvl="0" indent="-2286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Defer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commitment</a:t>
                      </a:r>
                    </a:p>
                  </a:txBody>
                  <a:tcPr marB="137160" horzOverflow="overflow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Natural-resources;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R&amp;D (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pharma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etc.), patents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B="137160" horzOverflow="overflow">
                    <a:lnL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B="137160" anchor="ctr" horzOverflow="overflow">
                    <a:lnL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228600" marR="0" lvl="0" indent="-2286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Expand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scale or scope</a:t>
                      </a:r>
                    </a:p>
                  </a:txBody>
                  <a:tcPr marB="137160" horzOverflow="overflow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Venture capital; Fashion apparel; JV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M&amp;A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B="137160" horzOverflow="overflow">
                    <a:lnL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Respond to 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good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news</a:t>
                      </a:r>
                    </a:p>
                  </a:txBody>
                  <a:tcPr marB="137160" anchor="b" horzOverflow="overflow">
                    <a:lnL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Growth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B="137160" horzOverflow="overflow">
                    <a:lnL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Technology platforms; core competencies</a:t>
                      </a:r>
                    </a:p>
                  </a:txBody>
                  <a:tcPr marB="137160" horzOverflow="overflow">
                    <a:lnL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B="137160" horzOverflow="overflow">
                    <a:lnL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Up-Down Arrow 3"/>
          <p:cNvSpPr/>
          <p:nvPr/>
        </p:nvSpPr>
        <p:spPr>
          <a:xfrm>
            <a:off x="7620000" y="2514600"/>
            <a:ext cx="457200" cy="1905000"/>
          </a:xfrm>
          <a:prstGeom prst="upDownArrow">
            <a:avLst/>
          </a:prstGeom>
          <a:gradFill>
            <a:gsLst>
              <a:gs pos="0">
                <a:schemeClr val="accent2">
                  <a:lumMod val="50000"/>
                </a:schemeClr>
              </a:gs>
              <a:gs pos="50000">
                <a:srgbClr val="195985"/>
              </a:gs>
              <a:gs pos="100000">
                <a:schemeClr val="accent2">
                  <a:lumMod val="50000"/>
                </a:schemeClr>
              </a:gs>
            </a:gsLst>
            <a:lin ang="5400000" scaled="0"/>
          </a:gradFill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15888"/>
            <a:ext cx="8610600" cy="950912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en-US" b="1" dirty="0" smtClean="0">
                <a:solidFill>
                  <a:srgbClr val="175077"/>
                </a:solidFill>
              </a:rPr>
              <a:t>Dell’s Switching Option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1025" y="1143000"/>
            <a:ext cx="7905750" cy="3429000"/>
          </a:xfrm>
        </p:spPr>
        <p:txBody>
          <a:bodyPr/>
          <a:lstStyle/>
          <a:p>
            <a:pPr>
              <a:spcBef>
                <a:spcPts val="2400"/>
              </a:spcBef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Dell faced uncertainty over which type of battery to use in its laptops (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</a:rPr>
              <a:t>NiHi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or the new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</a:rPr>
              <a:t>LiOn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). </a:t>
            </a:r>
          </a:p>
          <a:p>
            <a:pPr marL="633413" lvl="1" indent="-304800">
              <a:buClr>
                <a:schemeClr val="accent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If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</a:rPr>
              <a:t>LiOn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works (p=60%), NPV = $600 Million</a:t>
            </a:r>
          </a:p>
          <a:p>
            <a:pPr marL="633413" lvl="1" indent="-304800">
              <a:buClr>
                <a:schemeClr val="accent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If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</a:rPr>
              <a:t>LiOn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fails (but they commit), NPV = $250 Million</a:t>
            </a:r>
          </a:p>
          <a:p>
            <a:pPr marL="633413" lvl="1" indent="-304800">
              <a:buClr>
                <a:schemeClr val="accent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If they stick with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</a:rPr>
              <a:t>NiHi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, NPV = $500 Million</a:t>
            </a:r>
          </a:p>
          <a:p>
            <a:pPr>
              <a:spcBef>
                <a:spcPts val="2400"/>
              </a:spcBef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Two ways to defer commitment (retain flexibility):</a:t>
            </a:r>
          </a:p>
          <a:p>
            <a:pPr marL="633413" lvl="1" indent="-304800">
              <a:buClr>
                <a:schemeClr val="accent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Dual development: Cost = $3 Million</a:t>
            </a:r>
          </a:p>
          <a:p>
            <a:pPr marL="633413" lvl="1" indent="-304800">
              <a:buClr>
                <a:schemeClr val="accent2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Overdesign (either battery works): Cost = $10 Million</a:t>
            </a:r>
          </a:p>
          <a:p>
            <a:pPr>
              <a:spcBef>
                <a:spcPts val="2400"/>
              </a:spcBef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Is it worth the added cost to be able </a:t>
            </a:r>
          </a:p>
          <a:p>
            <a:pPr>
              <a:spcBef>
                <a:spcPts val="0"/>
              </a:spcBef>
              <a:buClr>
                <a:schemeClr val="accent2">
                  <a:lumMod val="50000"/>
                </a:schemeClr>
              </a:buClr>
              <a:buSzPct val="100000"/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	to switch battery technologies later?</a:t>
            </a:r>
            <a:endParaRPr lang="en-US" dirty="0" smtClean="0">
              <a:solidFill>
                <a:schemeClr val="accent2">
                  <a:lumMod val="50000"/>
                </a:schemeClr>
              </a:solidFill>
              <a:sym typeface="Symbol" pitchFamily="18" charset="2"/>
            </a:endParaRPr>
          </a:p>
        </p:txBody>
      </p:sp>
      <p:pic>
        <p:nvPicPr>
          <p:cNvPr id="193540" name="Picture 4" descr="http://assets.nydailynews.com/img/2010/05/19/alg_laptop_fir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543800" y="4634707"/>
            <a:ext cx="1447800" cy="1613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3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71" name="Picture 6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53"/>
          <a:stretch/>
        </p:blipFill>
        <p:spPr bwMode="auto">
          <a:xfrm>
            <a:off x="1066800" y="3453720"/>
            <a:ext cx="6766560" cy="2337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69" name="Picture 6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15332"/>
            <a:ext cx="6766560" cy="2153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3810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4400" b="1" dirty="0" smtClean="0">
                <a:solidFill>
                  <a:srgbClr val="1B6191"/>
                </a:solidFill>
              </a:rPr>
              <a:t>Black-Scholes Option Valuation</a:t>
            </a:r>
          </a:p>
        </p:txBody>
      </p:sp>
      <p:sp>
        <p:nvSpPr>
          <p:cNvPr id="376838" name="Oval 6"/>
          <p:cNvSpPr>
            <a:spLocks noChangeArrowheads="1"/>
          </p:cNvSpPr>
          <p:nvPr/>
        </p:nvSpPr>
        <p:spPr bwMode="auto">
          <a:xfrm>
            <a:off x="4000500" y="1236617"/>
            <a:ext cx="457200" cy="457200"/>
          </a:xfrm>
          <a:prstGeom prst="ellipse">
            <a:avLst/>
          </a:prstGeom>
          <a:noFill/>
          <a:ln w="50800">
            <a:solidFill>
              <a:srgbClr val="2073AC"/>
            </a:solidFill>
            <a:round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376839" name="Oval 7"/>
          <p:cNvSpPr>
            <a:spLocks noChangeArrowheads="1"/>
          </p:cNvSpPr>
          <p:nvPr/>
        </p:nvSpPr>
        <p:spPr bwMode="auto">
          <a:xfrm>
            <a:off x="5753100" y="1209185"/>
            <a:ext cx="457200" cy="457200"/>
          </a:xfrm>
          <a:prstGeom prst="ellipse">
            <a:avLst/>
          </a:prstGeom>
          <a:noFill/>
          <a:ln w="50800">
            <a:solidFill>
              <a:srgbClr val="2073AC"/>
            </a:solidFill>
            <a:round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376840" name="Oval 8"/>
          <p:cNvSpPr>
            <a:spLocks noChangeArrowheads="1"/>
          </p:cNvSpPr>
          <p:nvPr/>
        </p:nvSpPr>
        <p:spPr bwMode="auto">
          <a:xfrm>
            <a:off x="4229100" y="2013857"/>
            <a:ext cx="457200" cy="457200"/>
          </a:xfrm>
          <a:prstGeom prst="ellipse">
            <a:avLst/>
          </a:prstGeom>
          <a:noFill/>
          <a:ln w="50800">
            <a:solidFill>
              <a:srgbClr val="2073AC"/>
            </a:solidFill>
            <a:round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376841" name="Oval 9"/>
          <p:cNvSpPr>
            <a:spLocks noChangeArrowheads="1"/>
          </p:cNvSpPr>
          <p:nvPr/>
        </p:nvSpPr>
        <p:spPr bwMode="auto">
          <a:xfrm>
            <a:off x="4914900" y="1861457"/>
            <a:ext cx="685800" cy="685800"/>
          </a:xfrm>
          <a:prstGeom prst="ellipse">
            <a:avLst/>
          </a:prstGeom>
          <a:noFill/>
          <a:ln w="50800">
            <a:solidFill>
              <a:srgbClr val="2073AC"/>
            </a:solidFill>
            <a:round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376842" name="Oval 10"/>
          <p:cNvSpPr>
            <a:spLocks noChangeArrowheads="1"/>
          </p:cNvSpPr>
          <p:nvPr/>
        </p:nvSpPr>
        <p:spPr bwMode="auto">
          <a:xfrm>
            <a:off x="5980176" y="2013857"/>
            <a:ext cx="457200" cy="457200"/>
          </a:xfrm>
          <a:prstGeom prst="ellipse">
            <a:avLst/>
          </a:prstGeom>
          <a:noFill/>
          <a:ln w="50800">
            <a:solidFill>
              <a:srgbClr val="2073AC"/>
            </a:solidFill>
            <a:round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pic>
        <p:nvPicPr>
          <p:cNvPr id="376843" name="Picture 11" descr="DD00072_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4495800"/>
            <a:ext cx="792163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6844" name="Picture 12" descr="DD00072_">
            <a:hlinkClick r:id="rId7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5427663"/>
            <a:ext cx="792162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6847" name="Picture 15" descr="DD00072_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3581400"/>
            <a:ext cx="792163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6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6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6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6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6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6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6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6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6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6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6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6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6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6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6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6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8" grpId="0" animBg="1"/>
      <p:bldP spid="376839" grpId="0" animBg="1"/>
      <p:bldP spid="376840" grpId="0" animBg="1"/>
      <p:bldP spid="376841" grpId="0" animBg="1"/>
      <p:bldP spid="3768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8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26"/>
          <a:stretch>
            <a:fillRect/>
          </a:stretch>
        </p:blipFill>
        <p:spPr bwMode="auto">
          <a:xfrm>
            <a:off x="609599" y="990600"/>
            <a:ext cx="800100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4863" name="Rectangle 1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9144000" cy="4572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Calculating Option Parameters</a:t>
            </a:r>
          </a:p>
        </p:txBody>
      </p:sp>
      <p:sp>
        <p:nvSpPr>
          <p:cNvPr id="3076" name="Rectangle 16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3733800"/>
            <a:ext cx="8153400" cy="26670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50000"/>
              </a:spcBef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§"/>
            </a:pPr>
            <a:r>
              <a:rPr lang="en-US" sz="2400" b="1" dirty="0" smtClean="0"/>
              <a:t>NPV (@10%) = </a:t>
            </a:r>
            <a:r>
              <a:rPr lang="en-US" sz="2400" b="1" dirty="0" smtClean="0">
                <a:solidFill>
                  <a:srgbClr val="FF3300"/>
                </a:solidFill>
              </a:rPr>
              <a:t>($12M)</a:t>
            </a:r>
            <a:r>
              <a:rPr lang="en-US" sz="2400" b="1" dirty="0" smtClean="0"/>
              <a:t>; Risk free rate = 5.5%</a:t>
            </a:r>
          </a:p>
          <a:p>
            <a:pPr>
              <a:lnSpc>
                <a:spcPct val="75000"/>
              </a:lnSpc>
              <a:spcBef>
                <a:spcPct val="50000"/>
              </a:spcBef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§"/>
            </a:pPr>
            <a:r>
              <a:rPr lang="en-US" sz="2400" b="1" dirty="0" err="1" smtClean="0"/>
              <a:t>Luehrman</a:t>
            </a:r>
            <a:r>
              <a:rPr lang="en-US" sz="2400" b="1" dirty="0" smtClean="0"/>
              <a:t> approach parameters</a:t>
            </a:r>
          </a:p>
          <a:p>
            <a:pPr lvl="1">
              <a:lnSpc>
                <a:spcPct val="75000"/>
              </a:lnSpc>
              <a:spcBef>
                <a:spcPct val="5000"/>
              </a:spcBef>
              <a:buFontTx/>
              <a:buNone/>
            </a:pP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800" b="1" dirty="0" smtClean="0">
                <a:solidFill>
                  <a:srgbClr val="33CC33"/>
                </a:solidFill>
              </a:rPr>
              <a:t>	 </a:t>
            </a:r>
            <a:r>
              <a:rPr lang="en-US" sz="2800" dirty="0" smtClean="0"/>
              <a:t>= Current value of a project’s underlying assets</a:t>
            </a:r>
          </a:p>
          <a:p>
            <a:pPr lvl="1">
              <a:lnSpc>
                <a:spcPct val="75000"/>
              </a:lnSpc>
              <a:spcBef>
                <a:spcPct val="5000"/>
              </a:spcBef>
              <a:buFontTx/>
              <a:buNone/>
            </a:pP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800" b="1" dirty="0" smtClean="0"/>
              <a:t>	 </a:t>
            </a:r>
            <a:r>
              <a:rPr lang="en-US" sz="2800" dirty="0" smtClean="0"/>
              <a:t>= Expenditure required to acquire project assets</a:t>
            </a:r>
          </a:p>
          <a:p>
            <a:pPr lvl="1">
              <a:lnSpc>
                <a:spcPct val="75000"/>
              </a:lnSpc>
              <a:spcBef>
                <a:spcPct val="5000"/>
              </a:spcBef>
              <a:buFontTx/>
              <a:buNone/>
            </a:pP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rPr>
              <a:t>t</a:t>
            </a:r>
            <a:r>
              <a:rPr lang="en-US" sz="2800" b="1" dirty="0" smtClean="0">
                <a:solidFill>
                  <a:srgbClr val="33CC33"/>
                </a:solidFill>
                <a:sym typeface="Symbol" pitchFamily="18" charset="2"/>
              </a:rPr>
              <a:t>	 </a:t>
            </a:r>
            <a:r>
              <a:rPr lang="en-US" sz="2800" dirty="0" smtClean="0"/>
              <a:t>= Time before the exercise decision is made</a:t>
            </a:r>
          </a:p>
          <a:p>
            <a:pPr lvl="1">
              <a:lnSpc>
                <a:spcPct val="75000"/>
              </a:lnSpc>
              <a:spcBef>
                <a:spcPct val="5000"/>
              </a:spcBef>
              <a:buFontTx/>
              <a:buNone/>
            </a:pP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2800" b="1" dirty="0" smtClean="0">
                <a:solidFill>
                  <a:srgbClr val="33CC33"/>
                </a:solidFill>
              </a:rPr>
              <a:t>	 </a:t>
            </a:r>
            <a:r>
              <a:rPr lang="en-US" sz="2800" dirty="0" smtClean="0"/>
              <a:t>= Risk free rate</a:t>
            </a:r>
          </a:p>
          <a:p>
            <a:pPr lvl="1">
              <a:lnSpc>
                <a:spcPct val="75000"/>
              </a:lnSpc>
              <a:spcBef>
                <a:spcPct val="5000"/>
              </a:spcBef>
              <a:buFontTx/>
              <a:buNone/>
            </a:pPr>
            <a:r>
              <a:rPr lang="en-US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</a:t>
            </a:r>
            <a:r>
              <a:rPr lang="en-US" sz="2800" b="1" dirty="0" smtClean="0">
                <a:solidFill>
                  <a:srgbClr val="33CC33"/>
                </a:solidFill>
              </a:rPr>
              <a:t>	 </a:t>
            </a:r>
            <a:r>
              <a:rPr lang="en-US" sz="2800" dirty="0" smtClean="0"/>
              <a:t>= Standard deviation on project returns </a:t>
            </a:r>
            <a:r>
              <a:rPr lang="en-US" sz="2800" b="1" dirty="0" smtClean="0">
                <a:solidFill>
                  <a:srgbClr val="00B0F0"/>
                </a:solidFill>
              </a:rPr>
              <a:t>(?)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5105400" y="2210228"/>
            <a:ext cx="3657600" cy="761567"/>
            <a:chOff x="3264" y="1709"/>
            <a:chExt cx="2448" cy="499"/>
          </a:xfrm>
        </p:grpSpPr>
        <p:sp>
          <p:nvSpPr>
            <p:cNvPr id="3088" name="Oval 17"/>
            <p:cNvSpPr>
              <a:spLocks noChangeArrowheads="1"/>
            </p:cNvSpPr>
            <p:nvPr/>
          </p:nvSpPr>
          <p:spPr bwMode="auto">
            <a:xfrm>
              <a:off x="3264" y="1728"/>
              <a:ext cx="2448" cy="480"/>
            </a:xfrm>
            <a:prstGeom prst="ellipse">
              <a:avLst/>
            </a:prstGeom>
            <a:noFill/>
            <a:ln w="50800">
              <a:solidFill>
                <a:srgbClr val="2073AC"/>
              </a:solidFill>
              <a:round/>
              <a:headEnd/>
              <a:tailEnd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4866" name="Text Box 18"/>
            <p:cNvSpPr txBox="1">
              <a:spLocks noChangeArrowheads="1"/>
            </p:cNvSpPr>
            <p:nvPr/>
          </p:nvSpPr>
          <p:spPr bwMode="auto">
            <a:xfrm>
              <a:off x="4080" y="1709"/>
              <a:ext cx="867" cy="242"/>
            </a:xfrm>
            <a:prstGeom prst="rect">
              <a:avLst/>
            </a:prstGeom>
            <a:noFill/>
            <a:ln w="222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b="1" dirty="0" smtClean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 = $81M</a:t>
              </a:r>
              <a:endPara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038600" y="1524001"/>
            <a:ext cx="990600" cy="914401"/>
            <a:chOff x="2496" y="1027"/>
            <a:chExt cx="624" cy="576"/>
          </a:xfrm>
        </p:grpSpPr>
        <p:sp>
          <p:nvSpPr>
            <p:cNvPr id="3086" name="Oval 19"/>
            <p:cNvSpPr>
              <a:spLocks noChangeArrowheads="1"/>
            </p:cNvSpPr>
            <p:nvPr/>
          </p:nvSpPr>
          <p:spPr bwMode="auto">
            <a:xfrm>
              <a:off x="2496" y="1123"/>
              <a:ext cx="624" cy="480"/>
            </a:xfrm>
            <a:prstGeom prst="ellipse">
              <a:avLst/>
            </a:prstGeom>
            <a:noFill/>
            <a:ln w="50800">
              <a:solidFill>
                <a:srgbClr val="2073AC"/>
              </a:solidFill>
              <a:round/>
              <a:headEnd/>
              <a:tailEnd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4868" name="Text Box 20"/>
            <p:cNvSpPr txBox="1">
              <a:spLocks noChangeArrowheads="1"/>
            </p:cNvSpPr>
            <p:nvPr/>
          </p:nvSpPr>
          <p:spPr bwMode="auto">
            <a:xfrm>
              <a:off x="2640" y="1027"/>
              <a:ext cx="336" cy="334"/>
            </a:xfrm>
            <a:prstGeom prst="rect">
              <a:avLst/>
            </a:prstGeom>
            <a:noFill/>
            <a:ln w="222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endParaRPr lang="en-US" sz="105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>
                <a:spcBef>
                  <a:spcPts val="0"/>
                </a:spcBef>
                <a:defRPr/>
              </a:pPr>
              <a:r>
                <a:rPr 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X</a:t>
              </a:r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4267200" y="710972"/>
            <a:ext cx="838200" cy="787992"/>
            <a:chOff x="2640" y="364"/>
            <a:chExt cx="624" cy="720"/>
          </a:xfrm>
        </p:grpSpPr>
        <p:sp>
          <p:nvSpPr>
            <p:cNvPr id="3084" name="Oval 21"/>
            <p:cNvSpPr>
              <a:spLocks noChangeArrowheads="1"/>
            </p:cNvSpPr>
            <p:nvPr/>
          </p:nvSpPr>
          <p:spPr bwMode="auto">
            <a:xfrm>
              <a:off x="2640" y="527"/>
              <a:ext cx="624" cy="557"/>
            </a:xfrm>
            <a:prstGeom prst="ellipse">
              <a:avLst/>
            </a:prstGeom>
            <a:noFill/>
            <a:ln w="50800">
              <a:solidFill>
                <a:srgbClr val="2073AC"/>
              </a:solidFill>
              <a:round/>
              <a:headEnd/>
              <a:tailEnd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4870" name="Text Box 22"/>
            <p:cNvSpPr txBox="1">
              <a:spLocks noChangeArrowheads="1"/>
            </p:cNvSpPr>
            <p:nvPr/>
          </p:nvSpPr>
          <p:spPr bwMode="auto">
            <a:xfrm>
              <a:off x="2758" y="364"/>
              <a:ext cx="336" cy="464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endParaRPr lang="en-US" sz="9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>
                <a:spcBef>
                  <a:spcPts val="0"/>
                </a:spcBef>
                <a:defRPr/>
              </a:pPr>
              <a:r>
                <a:rPr 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t</a:t>
              </a:r>
            </a:p>
          </p:txBody>
        </p: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5410200" y="3279755"/>
            <a:ext cx="838200" cy="911245"/>
            <a:chOff x="4224" y="2091"/>
            <a:chExt cx="624" cy="722"/>
          </a:xfrm>
        </p:grpSpPr>
        <p:sp>
          <p:nvSpPr>
            <p:cNvPr id="3082" name="Oval 27"/>
            <p:cNvSpPr>
              <a:spLocks noChangeArrowheads="1"/>
            </p:cNvSpPr>
            <p:nvPr/>
          </p:nvSpPr>
          <p:spPr bwMode="auto">
            <a:xfrm>
              <a:off x="4224" y="2333"/>
              <a:ext cx="624" cy="480"/>
            </a:xfrm>
            <a:prstGeom prst="ellipse">
              <a:avLst/>
            </a:prstGeom>
            <a:noFill/>
            <a:ln w="50800">
              <a:solidFill>
                <a:srgbClr val="2073AC"/>
              </a:solidFill>
              <a:round/>
              <a:headEnd/>
              <a:tailEnd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4876" name="Text Box 28"/>
            <p:cNvSpPr txBox="1">
              <a:spLocks noChangeArrowheads="1"/>
            </p:cNvSpPr>
            <p:nvPr/>
          </p:nvSpPr>
          <p:spPr bwMode="auto">
            <a:xfrm>
              <a:off x="4399" y="2091"/>
              <a:ext cx="336" cy="463"/>
            </a:xfrm>
            <a:prstGeom prst="rect">
              <a:avLst/>
            </a:prstGeom>
            <a:noFill/>
            <a:ln w="222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endParaRPr lang="en-US" sz="14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>
                <a:spcBef>
                  <a:spcPts val="0"/>
                </a:spcBef>
                <a:defRPr/>
              </a:pPr>
              <a:r>
                <a:rPr 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28600" y="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sz="4400" b="1" kern="0" dirty="0">
                <a:solidFill>
                  <a:srgbClr val="1959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Some Volatility Reference Points</a:t>
            </a:r>
          </a:p>
        </p:txBody>
      </p:sp>
      <p:sp>
        <p:nvSpPr>
          <p:cNvPr id="4" name="Rectangle 16"/>
          <p:cNvSpPr txBox="1">
            <a:spLocks noChangeArrowheads="1"/>
          </p:cNvSpPr>
          <p:nvPr/>
        </p:nvSpPr>
        <p:spPr bwMode="auto">
          <a:xfrm>
            <a:off x="1676400" y="5105400"/>
            <a:ext cx="6019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75000"/>
              </a:lnSpc>
              <a:spcBef>
                <a:spcPts val="0"/>
              </a:spcBef>
              <a:buClr>
                <a:schemeClr val="tx2"/>
              </a:buClr>
              <a:defRPr/>
            </a:pPr>
            <a:r>
              <a:rPr lang="en-US" sz="2400" b="1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Forward looking/Implied</a:t>
            </a:r>
            <a:r>
              <a:rPr lang="en-US" sz="2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volatility estimates:</a:t>
            </a:r>
            <a:endParaRPr lang="en-US" sz="2400" b="1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>
              <a:lnSpc>
                <a:spcPct val="75000"/>
              </a:lnSpc>
              <a:spcBef>
                <a:spcPts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n-US" sz="2400" kern="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Genzyme</a:t>
            </a:r>
            <a:r>
              <a:rPr lang="en-US" sz="2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: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  <a:sym typeface="Symbol" pitchFamily="18" charset="2"/>
              </a:rPr>
              <a:t></a:t>
            </a:r>
            <a:r>
              <a:rPr lang="en-US" sz="2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32%</a:t>
            </a:r>
            <a:endParaRPr lang="en-US" sz="2400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>
              <a:lnSpc>
                <a:spcPct val="75000"/>
              </a:lnSpc>
              <a:spcBef>
                <a:spcPts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n-US" sz="2400" kern="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Alexza</a:t>
            </a:r>
            <a:r>
              <a:rPr lang="en-US" sz="2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Pharmaceuticals</a:t>
            </a:r>
            <a:r>
              <a:rPr lang="en-US" sz="2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: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  <a:sym typeface="Symbol" pitchFamily="18" charset="2"/>
              </a:rPr>
              <a:t></a:t>
            </a:r>
            <a:r>
              <a:rPr lang="en-US" sz="2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110%</a:t>
            </a:r>
          </a:p>
          <a:p>
            <a:pPr marL="342900" indent="-342900">
              <a:lnSpc>
                <a:spcPct val="75000"/>
              </a:lnSpc>
              <a:spcBef>
                <a:spcPts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n-US" sz="2400" kern="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Crucell</a:t>
            </a:r>
            <a:r>
              <a:rPr lang="en-US" sz="2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NV: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+mn-lt"/>
                <a:sym typeface="Symbol" pitchFamily="18" charset="2"/>
              </a:rPr>
              <a:t> </a:t>
            </a:r>
            <a:r>
              <a:rPr lang="en-US" sz="2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156%</a:t>
            </a:r>
            <a:endParaRPr lang="en-US" sz="2400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1988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777875"/>
            <a:ext cx="8763000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4737556"/>
            <a:ext cx="8610600" cy="215444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 smtClean="0">
                <a:latin typeface="Arial Narrow" pitchFamily="34" charset="0"/>
              </a:rPr>
              <a:t>1928      1933      1938      1943      1948      1953       1958       1963      1968      1973      1978      1983      1988      1993      1999</a:t>
            </a:r>
            <a:endParaRPr lang="en-US" sz="1400" dirty="0"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685800"/>
          </a:xfrm>
        </p:spPr>
        <p:txBody>
          <a:bodyPr>
            <a:normAutofit/>
          </a:bodyPr>
          <a:lstStyle/>
          <a:p>
            <a:pPr>
              <a:lnSpc>
                <a:spcPct val="75000"/>
              </a:lnSpc>
            </a:pPr>
            <a:r>
              <a:rPr lang="en-US" dirty="0" smtClean="0"/>
              <a:t>Today’s Agenda</a:t>
            </a:r>
            <a:endParaRPr lang="en-US" sz="4000" dirty="0" smtClean="0"/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524000"/>
            <a:ext cx="6858000" cy="2895600"/>
          </a:xfrm>
        </p:spPr>
        <p:txBody>
          <a:bodyPr/>
          <a:lstStyle/>
          <a:p>
            <a:pPr>
              <a:lnSpc>
                <a:spcPct val="75000"/>
              </a:lnSpc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DFBA77"/>
                </a:solidFill>
              </a:rPr>
              <a:t>Generating your own luck: The problem of strategic investments under uncertainty</a:t>
            </a:r>
          </a:p>
          <a:p>
            <a:pPr>
              <a:lnSpc>
                <a:spcPct val="75000"/>
              </a:lnSpc>
              <a:spcBef>
                <a:spcPts val="2400"/>
              </a:spcBef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b="1" dirty="0" smtClean="0">
                <a:solidFill>
                  <a:srgbClr val="DFBA77"/>
                </a:solidFill>
              </a:rPr>
              <a:t>Modeling investment</a:t>
            </a:r>
            <a:r>
              <a:rPr lang="en-US" sz="2800" dirty="0" smtClean="0">
                <a:solidFill>
                  <a:srgbClr val="DFBA77"/>
                </a:solidFill>
              </a:rPr>
              <a:t> decisions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sz="2500" dirty="0" smtClean="0">
                <a:solidFill>
                  <a:srgbClr val="DFBA77"/>
                </a:solidFill>
              </a:rPr>
              <a:t>Staging of investment decisions to mitigate downside risk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sz="2500" dirty="0" smtClean="0">
                <a:solidFill>
                  <a:srgbClr val="DFBA77"/>
                </a:solidFill>
              </a:rPr>
              <a:t>Moving from staging to real option analysis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DFBA77"/>
                </a:solidFill>
              </a:rPr>
              <a:t>Managing portfolios </a:t>
            </a:r>
            <a:r>
              <a:rPr lang="en-US" dirty="0">
                <a:solidFill>
                  <a:srgbClr val="DFBA77"/>
                </a:solidFill>
              </a:rPr>
              <a:t>of </a:t>
            </a:r>
            <a:r>
              <a:rPr lang="en-US" dirty="0" smtClean="0">
                <a:solidFill>
                  <a:srgbClr val="DFBA77"/>
                </a:solidFill>
              </a:rPr>
              <a:t>real options</a:t>
            </a:r>
            <a:endParaRPr lang="en-US" dirty="0">
              <a:solidFill>
                <a:srgbClr val="DFBA77"/>
              </a:solidFill>
            </a:endParaRPr>
          </a:p>
          <a:p>
            <a:pPr>
              <a:lnSpc>
                <a:spcPct val="75000"/>
              </a:lnSpc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Organizational dilemmas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from portfolios of strategic investments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Managing change</a:t>
            </a:r>
          </a:p>
          <a:p>
            <a:pPr lvl="1">
              <a:lnSpc>
                <a:spcPct val="75000"/>
              </a:lnSpc>
              <a:buClr>
                <a:srgbClr val="195985"/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Escalation of commitment</a:t>
            </a:r>
          </a:p>
          <a:p>
            <a:pPr>
              <a:lnSpc>
                <a:spcPct val="75000"/>
              </a:lnSpc>
              <a:spcBef>
                <a:spcPct val="45000"/>
              </a:spcBef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§"/>
            </a:pPr>
            <a:endParaRPr lang="en-US" sz="2800" dirty="0" smtClean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07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533400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en-US" sz="4400" b="1" dirty="0" smtClean="0">
                <a:solidFill>
                  <a:srgbClr val="195985"/>
                </a:solidFill>
              </a:rPr>
              <a:t>Real Options in Real Organizations: Predicting outcomes</a:t>
            </a:r>
          </a:p>
        </p:txBody>
      </p:sp>
      <p:sp>
        <p:nvSpPr>
          <p:cNvPr id="6147" name="Text Box 18"/>
          <p:cNvSpPr txBox="1">
            <a:spLocks noChangeArrowheads="1"/>
          </p:cNvSpPr>
          <p:nvPr/>
        </p:nvSpPr>
        <p:spPr bwMode="auto">
          <a:xfrm>
            <a:off x="457200" y="6477000"/>
            <a:ext cx="4267200" cy="33855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 dirty="0">
                <a:solidFill>
                  <a:srgbClr val="2073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*Adapted from </a:t>
            </a:r>
            <a:r>
              <a:rPr lang="en-US" sz="1600" dirty="0" err="1">
                <a:solidFill>
                  <a:srgbClr val="2073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Coff</a:t>
            </a:r>
            <a:r>
              <a:rPr lang="en-US" sz="1600" dirty="0">
                <a:solidFill>
                  <a:srgbClr val="2073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&amp; Laverty, 2001, </a:t>
            </a:r>
            <a:r>
              <a:rPr lang="en-US" sz="1600" dirty="0" smtClean="0">
                <a:solidFill>
                  <a:srgbClr val="2073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2007</a:t>
            </a:r>
            <a:endParaRPr lang="en-US" sz="1600" dirty="0">
              <a:solidFill>
                <a:srgbClr val="2073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0384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2819400" y="2327666"/>
            <a:ext cx="2590800" cy="1295400"/>
          </a:xfrm>
          <a:solidFill>
            <a:srgbClr val="1B6191"/>
          </a:solidFill>
          <a:ln w="3175"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45720" rIns="45720" anchor="ctr" anchorCtr="0"/>
          <a:lstStyle/>
          <a:p>
            <a:pPr marL="228600" indent="-228600">
              <a:lnSpc>
                <a:spcPct val="70000"/>
              </a:lnSpc>
              <a:spcBef>
                <a:spcPts val="600"/>
              </a:spcBef>
              <a:buClr>
                <a:schemeClr val="bg2"/>
              </a:buClr>
            </a:pPr>
            <a:r>
              <a:rPr lang="en-US" sz="2400" dirty="0" smtClean="0">
                <a:solidFill>
                  <a:schemeClr val="bg2"/>
                </a:solidFill>
                <a:sym typeface="Wingdings" pitchFamily="2" charset="2"/>
              </a:rPr>
              <a:t>Pressure to delay decision</a:t>
            </a:r>
          </a:p>
          <a:p>
            <a:pPr marL="228600" indent="-228600">
              <a:lnSpc>
                <a:spcPct val="70000"/>
              </a:lnSpc>
              <a:spcBef>
                <a:spcPts val="600"/>
              </a:spcBef>
              <a:buClr>
                <a:schemeClr val="bg2"/>
              </a:buClr>
            </a:pPr>
            <a:r>
              <a:rPr lang="en-US" sz="2400" dirty="0" smtClean="0">
                <a:solidFill>
                  <a:schemeClr val="bg2"/>
                </a:solidFill>
                <a:sym typeface="Wingdings" pitchFamily="2" charset="2"/>
              </a:rPr>
              <a:t>Social capital/ reputation is key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1295400" y="2495941"/>
            <a:ext cx="1524366" cy="1314450"/>
            <a:chOff x="1440" y="2324"/>
            <a:chExt cx="1314" cy="828"/>
          </a:xfrm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6162" name="AutoShape 35"/>
            <p:cNvCxnSpPr>
              <a:cxnSpLocks noChangeShapeType="1"/>
            </p:cNvCxnSpPr>
            <p:nvPr/>
          </p:nvCxnSpPr>
          <p:spPr bwMode="auto">
            <a:xfrm rot="16200000" flipH="1">
              <a:off x="1946" y="1818"/>
              <a:ext cx="302" cy="1314"/>
            </a:xfrm>
            <a:prstGeom prst="bentConnector2">
              <a:avLst/>
            </a:prstGeom>
            <a:noFill/>
            <a:ln w="50800">
              <a:solidFill>
                <a:srgbClr val="1B6191"/>
              </a:solidFill>
              <a:miter lim="800000"/>
              <a:headEnd/>
              <a:tailEnd type="stealth" w="lg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6161" name="Line 34"/>
            <p:cNvSpPr>
              <a:spLocks noChangeShapeType="1"/>
            </p:cNvSpPr>
            <p:nvPr/>
          </p:nvSpPr>
          <p:spPr bwMode="auto">
            <a:xfrm>
              <a:off x="1440" y="2634"/>
              <a:ext cx="0" cy="518"/>
            </a:xfrm>
            <a:prstGeom prst="line">
              <a:avLst/>
            </a:prstGeom>
            <a:noFill/>
            <a:ln w="50800">
              <a:solidFill>
                <a:srgbClr val="1B619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en-US" sz="1600">
                <a:latin typeface="+mn-lt"/>
              </a:endParaRPr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381000" y="1870466"/>
            <a:ext cx="1828800" cy="2206625"/>
            <a:chOff x="816" y="1920"/>
            <a:chExt cx="1056" cy="1390"/>
          </a:xfrm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59" name="Text Box 37" descr="Green marble"/>
            <p:cNvSpPr txBox="1">
              <a:spLocks noChangeArrowheads="1"/>
            </p:cNvSpPr>
            <p:nvPr/>
          </p:nvSpPr>
          <p:spPr bwMode="auto">
            <a:xfrm>
              <a:off x="816" y="1920"/>
              <a:ext cx="1056" cy="394"/>
            </a:xfrm>
            <a:prstGeom prst="rect">
              <a:avLst/>
            </a:prstGeom>
            <a:solidFill>
              <a:srgbClr val="1B6191"/>
            </a:solidFill>
            <a:ln w="31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18288" rIns="18288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Time Frame Ambiguity</a:t>
              </a:r>
            </a:p>
          </p:txBody>
        </p:sp>
        <p:sp>
          <p:nvSpPr>
            <p:cNvPr id="6160" name="Text Box 38" descr="Green marble"/>
            <p:cNvSpPr txBox="1">
              <a:spLocks noChangeArrowheads="1"/>
            </p:cNvSpPr>
            <p:nvPr/>
          </p:nvSpPr>
          <p:spPr bwMode="auto">
            <a:xfrm>
              <a:off x="816" y="2916"/>
              <a:ext cx="1056" cy="394"/>
            </a:xfrm>
            <a:prstGeom prst="rect">
              <a:avLst/>
            </a:prstGeom>
            <a:solidFill>
              <a:srgbClr val="1B6191"/>
            </a:solidFill>
            <a:ln w="31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Persistent Uncertainty</a:t>
              </a:r>
            </a:p>
          </p:txBody>
        </p:sp>
      </p:grpSp>
      <p:sp>
        <p:nvSpPr>
          <p:cNvPr id="100391" name="Rectangle 39"/>
          <p:cNvSpPr>
            <a:spLocks noChangeArrowheads="1"/>
          </p:cNvSpPr>
          <p:nvPr/>
        </p:nvSpPr>
        <p:spPr bwMode="auto">
          <a:xfrm>
            <a:off x="6934200" y="2327666"/>
            <a:ext cx="1752600" cy="1295400"/>
          </a:xfrm>
          <a:prstGeom prst="rect">
            <a:avLst/>
          </a:prstGeom>
          <a:solidFill>
            <a:srgbClr val="093757"/>
          </a:solidFill>
          <a:ln w="3175">
            <a:noFill/>
            <a:miter lim="800000"/>
            <a:headEnd/>
            <a:tailEnd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45720" rIns="45720" anchor="ctr" anchorCtr="0"/>
          <a:lstStyle/>
          <a:p>
            <a:pPr marL="342900" indent="-342900" algn="ctr">
              <a:lnSpc>
                <a:spcPct val="70000"/>
              </a:lnSpc>
            </a:pPr>
            <a:r>
              <a:rPr lang="en-US" sz="2400" b="1" dirty="0">
                <a:solidFill>
                  <a:schemeClr val="bg2"/>
                </a:solidFill>
                <a:latin typeface="+mn-lt"/>
                <a:sym typeface="Wingdings" pitchFamily="2" charset="2"/>
              </a:rPr>
              <a:t>Outcomes</a:t>
            </a:r>
          </a:p>
          <a:p>
            <a:pPr marL="228600" indent="-228600" algn="l">
              <a:lnSpc>
                <a:spcPct val="70000"/>
              </a:lnSpc>
              <a:spcBef>
                <a:spcPts val="6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+mn-lt"/>
                <a:sym typeface="Wingdings" pitchFamily="2" charset="2"/>
              </a:rPr>
              <a:t>Escalation</a:t>
            </a:r>
          </a:p>
          <a:p>
            <a:pPr marL="228600" indent="-228600" algn="l">
              <a:lnSpc>
                <a:spcPct val="70000"/>
              </a:lnSpc>
              <a:spcBef>
                <a:spcPts val="6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+mn-lt"/>
                <a:sym typeface="Wingdings" pitchFamily="2" charset="2"/>
              </a:rPr>
              <a:t>Kill golden goose</a:t>
            </a:r>
          </a:p>
        </p:txBody>
      </p:sp>
      <p:cxnSp>
        <p:nvCxnSpPr>
          <p:cNvPr id="100392" name="AutoShape 40"/>
          <p:cNvCxnSpPr>
            <a:cxnSpLocks noChangeShapeType="1"/>
            <a:stCxn id="100384" idx="3"/>
            <a:endCxn id="100391" idx="1"/>
          </p:cNvCxnSpPr>
          <p:nvPr/>
        </p:nvCxnSpPr>
        <p:spPr bwMode="auto">
          <a:xfrm>
            <a:off x="5410200" y="2975366"/>
            <a:ext cx="1524000" cy="1588"/>
          </a:xfrm>
          <a:prstGeom prst="straightConnector1">
            <a:avLst/>
          </a:prstGeom>
          <a:noFill/>
          <a:ln w="50800">
            <a:solidFill>
              <a:srgbClr val="1B6191"/>
            </a:solidFill>
            <a:round/>
            <a:headEnd/>
            <a:tailEnd type="stealth" w="lg" len="lg"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5486400" y="3013467"/>
            <a:ext cx="1447800" cy="1558533"/>
            <a:chOff x="3408" y="2544"/>
            <a:chExt cx="912" cy="1110"/>
          </a:xfrm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57" name="Line 42"/>
            <p:cNvSpPr>
              <a:spLocks noChangeShapeType="1"/>
            </p:cNvSpPr>
            <p:nvPr/>
          </p:nvSpPr>
          <p:spPr bwMode="auto">
            <a:xfrm flipV="1">
              <a:off x="3840" y="2544"/>
              <a:ext cx="0" cy="672"/>
            </a:xfrm>
            <a:prstGeom prst="line">
              <a:avLst/>
            </a:prstGeom>
            <a:noFill/>
            <a:ln w="50800">
              <a:solidFill>
                <a:srgbClr val="1B6191"/>
              </a:solidFill>
              <a:round/>
              <a:headEnd/>
              <a:tailEnd type="stealth" w="lg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en-US" sz="1600">
                <a:solidFill>
                  <a:schemeClr val="bg2"/>
                </a:solidFill>
                <a:latin typeface="+mn-lt"/>
              </a:endParaRPr>
            </a:p>
          </p:txBody>
        </p:sp>
        <p:sp>
          <p:nvSpPr>
            <p:cNvPr id="6158" name="Text Box 43" descr="Green marble"/>
            <p:cNvSpPr txBox="1">
              <a:spLocks noChangeArrowheads="1"/>
            </p:cNvSpPr>
            <p:nvPr/>
          </p:nvSpPr>
          <p:spPr bwMode="auto">
            <a:xfrm>
              <a:off x="3408" y="3087"/>
              <a:ext cx="912" cy="567"/>
            </a:xfrm>
            <a:prstGeom prst="rect">
              <a:avLst/>
            </a:prstGeom>
            <a:solidFill>
              <a:srgbClr val="1B6191"/>
            </a:solidFill>
            <a:ln w="19050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lIns="18288" rIns="18288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0"/>
                </a:spcBef>
              </a:pPr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Org Form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chemeClr val="bg2"/>
                  </a:solidFill>
                  <a:latin typeface="+mn-lt"/>
                </a:rPr>
                <a:t>Integrate/ Isolate</a:t>
              </a:r>
            </a:p>
          </p:txBody>
        </p:sp>
      </p:grpSp>
      <p:sp>
        <p:nvSpPr>
          <p:cNvPr id="100396" name="Rectangle 44"/>
          <p:cNvSpPr>
            <a:spLocks noChangeArrowheads="1"/>
          </p:cNvSpPr>
          <p:nvPr/>
        </p:nvSpPr>
        <p:spPr bwMode="auto">
          <a:xfrm>
            <a:off x="76200" y="5410200"/>
            <a:ext cx="8991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marL="228600" indent="-228600" algn="l">
              <a:lnSpc>
                <a:spcPct val="70000"/>
              </a:lnSpc>
              <a:spcBef>
                <a:spcPct val="10000"/>
              </a:spcBef>
              <a:buClr>
                <a:srgbClr val="093757"/>
              </a:buClr>
              <a:buFont typeface="Wingdings" pitchFamily="2" charset="2"/>
              <a:buChar char="§"/>
            </a:pPr>
            <a:r>
              <a:rPr lang="en-US" sz="2800" b="1" dirty="0">
                <a:solidFill>
                  <a:srgbClr val="093757"/>
                </a:solidFill>
                <a:latin typeface="+mn-lt"/>
              </a:rPr>
              <a:t>Integrated:</a:t>
            </a:r>
            <a:r>
              <a:rPr lang="en-US" sz="2800" dirty="0">
                <a:solidFill>
                  <a:srgbClr val="093757"/>
                </a:solidFill>
                <a:latin typeface="+mn-lt"/>
              </a:rPr>
              <a:t> Champion w/strong </a:t>
            </a:r>
            <a:r>
              <a:rPr lang="en-US" sz="2800" dirty="0" smtClean="0">
                <a:solidFill>
                  <a:srgbClr val="093757"/>
                </a:solidFill>
                <a:latin typeface="+mn-lt"/>
              </a:rPr>
              <a:t>ties </a:t>
            </a:r>
            <a:r>
              <a:rPr lang="en-US" sz="2800" dirty="0" smtClean="0">
                <a:solidFill>
                  <a:srgbClr val="093757"/>
                </a:solidFill>
                <a:latin typeface="+mn-lt"/>
                <a:sym typeface="Wingdings" pitchFamily="2" charset="2"/>
              </a:rPr>
              <a:t></a:t>
            </a:r>
            <a:r>
              <a:rPr lang="en-US" sz="2800" dirty="0">
                <a:solidFill>
                  <a:srgbClr val="093757"/>
                </a:solidFill>
                <a:latin typeface="+mn-lt"/>
                <a:sym typeface="Wingdings" pitchFamily="2" charset="2"/>
              </a:rPr>
              <a:t>Escalation</a:t>
            </a:r>
          </a:p>
          <a:p>
            <a:pPr marL="228600" indent="-228600" algn="l">
              <a:lnSpc>
                <a:spcPct val="70000"/>
              </a:lnSpc>
              <a:spcBef>
                <a:spcPct val="10000"/>
              </a:spcBef>
              <a:buClr>
                <a:srgbClr val="093757"/>
              </a:buClr>
              <a:buFont typeface="Wingdings" pitchFamily="2" charset="2"/>
              <a:buChar char="§"/>
            </a:pPr>
            <a:r>
              <a:rPr lang="en-US" sz="2800" b="1" dirty="0">
                <a:solidFill>
                  <a:srgbClr val="093757"/>
                </a:solidFill>
                <a:latin typeface="+mn-lt"/>
                <a:sym typeface="Wingdings" pitchFamily="2" charset="2"/>
              </a:rPr>
              <a:t>Isolated</a:t>
            </a:r>
            <a:r>
              <a:rPr lang="en-US" sz="2800" b="1" dirty="0">
                <a:solidFill>
                  <a:srgbClr val="093757"/>
                </a:solidFill>
                <a:latin typeface="+mn-lt"/>
              </a:rPr>
              <a:t>:</a:t>
            </a:r>
            <a:r>
              <a:rPr lang="en-US" sz="2800" dirty="0">
                <a:solidFill>
                  <a:srgbClr val="093757"/>
                </a:solidFill>
                <a:latin typeface="+mn-lt"/>
              </a:rPr>
              <a:t> Champion w/weak </a:t>
            </a:r>
            <a:r>
              <a:rPr lang="en-US" sz="2800" dirty="0" smtClean="0">
                <a:solidFill>
                  <a:srgbClr val="093757"/>
                </a:solidFill>
                <a:latin typeface="+mn-lt"/>
                <a:sym typeface="Wingdings" pitchFamily="2" charset="2"/>
              </a:rPr>
              <a:t>ties Kill </a:t>
            </a:r>
            <a:r>
              <a:rPr lang="en-US" sz="2800" dirty="0">
                <a:solidFill>
                  <a:srgbClr val="093757"/>
                </a:solidFill>
                <a:latin typeface="+mn-lt"/>
                <a:sym typeface="Wingdings" pitchFamily="2" charset="2"/>
              </a:rPr>
              <a:t>good projects</a:t>
            </a:r>
          </a:p>
        </p:txBody>
      </p:sp>
      <p:sp>
        <p:nvSpPr>
          <p:cNvPr id="100399" name="Text Box 47">
            <a:hlinkClick r:id="rId3"/>
          </p:cNvPr>
          <p:cNvSpPr txBox="1">
            <a:spLocks noChangeArrowheads="1"/>
          </p:cNvSpPr>
          <p:nvPr/>
        </p:nvSpPr>
        <p:spPr bwMode="auto">
          <a:xfrm>
            <a:off x="8153400" y="5334000"/>
            <a:ext cx="914400" cy="51911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rial Black" pitchFamily="34" charset="0"/>
              </a:rPr>
              <a:t>3M</a:t>
            </a:r>
          </a:p>
        </p:txBody>
      </p:sp>
      <p:pic>
        <p:nvPicPr>
          <p:cNvPr id="100400" name="Picture 4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229600" y="5791200"/>
            <a:ext cx="914400" cy="33972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0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0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0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0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0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0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4" grpId="0" animBg="1"/>
      <p:bldP spid="100391" grpId="0" animBg="1"/>
      <p:bldP spid="100396" grpId="0"/>
      <p:bldP spid="10039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229600" cy="563562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en-US" b="1" dirty="0" smtClean="0"/>
              <a:t>Mitigating the Risk of Bias</a:t>
            </a:r>
          </a:p>
        </p:txBody>
      </p:sp>
      <p:graphicFrame>
        <p:nvGraphicFramePr>
          <p:cNvPr id="31787" name="Group 4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7716471"/>
              </p:ext>
            </p:extLst>
          </p:nvPr>
        </p:nvGraphicFramePr>
        <p:xfrm>
          <a:off x="685800" y="1447800"/>
          <a:ext cx="7620000" cy="3810000"/>
        </p:xfrm>
        <a:graphic>
          <a:graphicData uri="http://schemas.openxmlformats.org/drawingml/2006/table">
            <a:tbl>
              <a:tblPr>
                <a:effectLst>
                  <a:outerShdw blurRad="139700" dist="1397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981200"/>
                <a:gridCol w="2971800"/>
                <a:gridCol w="26670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Intervention</a:t>
                      </a:r>
                    </a:p>
                  </a:txBody>
                  <a:tcPr marL="45720" marR="1828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Type 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Bias to Escalate</a:t>
                      </a:r>
                    </a:p>
                  </a:txBody>
                  <a:tcPr marL="45720" marR="1828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Type II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Bias to Kill</a:t>
                      </a:r>
                    </a:p>
                  </a:txBody>
                  <a:tcPr marL="45720" marR="1828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Org Design/ Structure</a:t>
                      </a:r>
                    </a:p>
                  </a:txBody>
                  <a:tcPr marL="0" marR="18288" marB="1371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Isolate option to minimize social ties</a:t>
                      </a:r>
                    </a:p>
                  </a:txBody>
                  <a:tcPr marL="45720" marR="18288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9F3E7"/>
                        </a:gs>
                        <a:gs pos="52000">
                          <a:schemeClr val="bg2"/>
                        </a:gs>
                        <a:gs pos="100000">
                          <a:srgbClr val="FAF4E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Integrate: actively build cross-unit ties </a:t>
                      </a:r>
                    </a:p>
                  </a:txBody>
                  <a:tcPr marL="45720" marR="18288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9F3E7"/>
                        </a:gs>
                        <a:gs pos="52000">
                          <a:schemeClr val="bg2"/>
                        </a:gs>
                        <a:gs pos="100000">
                          <a:srgbClr val="FAF4EA"/>
                        </a:gs>
                      </a:gsLst>
                      <a:lin ang="5400000" scaled="0"/>
                    </a:gradFill>
                  </a:tcPr>
                </a:tc>
              </a:tr>
              <a:tr h="3496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Portfolio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composition</a:t>
                      </a:r>
                    </a:p>
                  </a:txBody>
                  <a:tcPr marL="0" marR="18288" marB="1371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Substitutes: credible commitment to “kill”</a:t>
                      </a:r>
                    </a:p>
                  </a:txBody>
                  <a:tcPr marL="45720" marR="18288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9F3E7"/>
                        </a:gs>
                        <a:gs pos="52000">
                          <a:schemeClr val="bg2"/>
                        </a:gs>
                        <a:gs pos="100000">
                          <a:srgbClr val="FAF4E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Complements: “Team” effort</a:t>
                      </a:r>
                    </a:p>
                  </a:txBody>
                  <a:tcPr marL="45720" marR="18288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9F3E7"/>
                        </a:gs>
                        <a:gs pos="52000">
                          <a:schemeClr val="bg2"/>
                        </a:gs>
                        <a:gs pos="100000">
                          <a:srgbClr val="FAF4EA"/>
                        </a:gs>
                      </a:gsLst>
                      <a:lin ang="5400000" scaled="0"/>
                    </a:gradFill>
                  </a:tcPr>
                </a:tc>
              </a:tr>
              <a:tr h="4036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Decision process</a:t>
                      </a:r>
                    </a:p>
                  </a:txBody>
                  <a:tcPr marL="0" marR="18288" marB="1371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Impartial/External: University/Adv. board</a:t>
                      </a:r>
                    </a:p>
                  </a:txBody>
                  <a:tcPr marL="45720" marR="18288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9F3E7"/>
                        </a:gs>
                        <a:gs pos="52000">
                          <a:schemeClr val="bg2"/>
                        </a:gs>
                        <a:gs pos="100000">
                          <a:srgbClr val="FAF4E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Involve people with direct ties</a:t>
                      </a:r>
                    </a:p>
                  </a:txBody>
                  <a:tcPr marL="45720" marR="18288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9F3E7"/>
                        </a:gs>
                        <a:gs pos="52000">
                          <a:schemeClr val="bg2"/>
                        </a:gs>
                        <a:gs pos="100000">
                          <a:srgbClr val="FAF4EA"/>
                        </a:gs>
                      </a:gsLst>
                      <a:lin ang="5400000" scaled="0"/>
                    </a:gradFill>
                  </a:tcPr>
                </a:tc>
              </a:tr>
              <a:tr h="2289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Timing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of decision</a:t>
                      </a:r>
                    </a:p>
                  </a:txBody>
                  <a:tcPr marL="0" marR="18288" marB="1371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Move exercise decision forward</a:t>
                      </a:r>
                    </a:p>
                  </a:txBody>
                  <a:tcPr marL="45720" marR="18288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9F3E7"/>
                        </a:gs>
                        <a:gs pos="52000">
                          <a:schemeClr val="bg2"/>
                        </a:gs>
                        <a:gs pos="100000">
                          <a:srgbClr val="FAF4EA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Push exercise decision back</a:t>
                      </a:r>
                    </a:p>
                  </a:txBody>
                  <a:tcPr marL="45720" marR="18288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9F3E7"/>
                        </a:gs>
                        <a:gs pos="52000">
                          <a:schemeClr val="bg2"/>
                        </a:gs>
                        <a:gs pos="100000">
                          <a:srgbClr val="FAF4EA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81000" y="6477000"/>
            <a:ext cx="4038600" cy="33855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 dirty="0">
                <a:solidFill>
                  <a:srgbClr val="1959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*Adapted from Coff &amp; Laverty, 2001, 2006</a:t>
            </a:r>
          </a:p>
        </p:txBody>
      </p:sp>
    </p:spTree>
    <p:extLst>
      <p:ext uri="{BB962C8B-B14F-4D97-AF65-F5344CB8AC3E}">
        <p14:creationId xmlns:p14="http://schemas.microsoft.com/office/powerpoint/2010/main" val="73813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15888"/>
            <a:ext cx="8610600" cy="569912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en-US" b="1" dirty="0" smtClean="0">
                <a:solidFill>
                  <a:srgbClr val="175077"/>
                </a:solidFill>
              </a:rPr>
              <a:t>Bottom line on Real Options</a:t>
            </a:r>
            <a:endParaRPr lang="en-US" b="1" dirty="0">
              <a:solidFill>
                <a:srgbClr val="175077"/>
              </a:solidFill>
            </a:endParaRPr>
          </a:p>
        </p:txBody>
      </p:sp>
      <p:graphicFrame>
        <p:nvGraphicFramePr>
          <p:cNvPr id="45875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897037"/>
              </p:ext>
            </p:extLst>
          </p:nvPr>
        </p:nvGraphicFramePr>
        <p:xfrm>
          <a:off x="838200" y="2696844"/>
          <a:ext cx="7162800" cy="2282952"/>
        </p:xfrm>
        <a:graphic>
          <a:graphicData uri="http://schemas.openxmlformats.org/drawingml/2006/table">
            <a:tbl>
              <a:tblPr/>
              <a:tblGrid>
                <a:gridCol w="1524000"/>
                <a:gridCol w="1600200"/>
                <a:gridCol w="4038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Tool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rgbClr val="1959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Strengths</a:t>
                      </a:r>
                    </a:p>
                  </a:txBody>
                  <a:tcPr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rgbClr val="1959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Limitations</a:t>
                      </a:r>
                    </a:p>
                  </a:txBody>
                  <a:tcPr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rgbClr val="195985"/>
                    </a:solidFill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Decision Tree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rgbClr val="1959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Intuitive &amp; Superior to DCF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May not account for risk properly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Some option value missed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Black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Scholes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rgbClr val="1959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Rigorous &amp; intuitive </a:t>
                      </a: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 some…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Hard to measure parameters (e.g. σ)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Ignores some information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8778" name="Rectangle 26"/>
          <p:cNvSpPr>
            <a:spLocks noGrp="1" noChangeArrowheads="1"/>
          </p:cNvSpPr>
          <p:nvPr>
            <p:ph type="body" idx="4294967295"/>
          </p:nvPr>
        </p:nvSpPr>
        <p:spPr>
          <a:xfrm>
            <a:off x="522288" y="1098550"/>
            <a:ext cx="7783512" cy="1416050"/>
          </a:xfrm>
          <a:noFill/>
        </p:spPr>
        <p:txBody>
          <a:bodyPr/>
          <a:lstStyle/>
          <a:p>
            <a:pPr>
              <a:lnSpc>
                <a:spcPct val="75000"/>
              </a:lnSpc>
              <a:spcBef>
                <a:spcPct val="50000"/>
              </a:spcBef>
              <a:buSzPct val="100000"/>
              <a:buFont typeface="Wingdings" pitchFamily="2" charset="2"/>
              <a:buChar char="§"/>
            </a:pPr>
            <a:r>
              <a:rPr lang="en-US" b="1" dirty="0" smtClean="0"/>
              <a:t>Does an option make sense?</a:t>
            </a:r>
            <a:r>
              <a:rPr lang="en-US" dirty="0" smtClean="0"/>
              <a:t> What can you learn by delaying full commitment? At what cost?</a:t>
            </a:r>
          </a:p>
          <a:p>
            <a:pPr>
              <a:lnSpc>
                <a:spcPct val="75000"/>
              </a:lnSpc>
              <a:spcBef>
                <a:spcPct val="50000"/>
              </a:spcBef>
              <a:buSzPct val="100000"/>
              <a:buFont typeface="Wingdings" pitchFamily="2" charset="2"/>
              <a:buChar char="§"/>
            </a:pPr>
            <a:r>
              <a:rPr lang="en-US" b="1" dirty="0" smtClean="0"/>
              <a:t>Methods</a:t>
            </a:r>
            <a:r>
              <a:rPr lang="en-US" dirty="0" smtClean="0"/>
              <a:t>. Choose one that fits w/available info, culture, and </a:t>
            </a:r>
            <a:r>
              <a:rPr lang="en-US" i="1" dirty="0" smtClean="0"/>
              <a:t>decision-makers’ styles</a:t>
            </a:r>
            <a:r>
              <a:rPr lang="en-US" dirty="0" smtClean="0"/>
              <a:t>.</a:t>
            </a:r>
            <a:endParaRPr lang="en-US" b="1" dirty="0" smtClean="0"/>
          </a:p>
        </p:txBody>
      </p:sp>
      <p:sp>
        <p:nvSpPr>
          <p:cNvPr id="458779" name="Rectangle 27"/>
          <p:cNvSpPr>
            <a:spLocks noChangeArrowheads="1"/>
          </p:cNvSpPr>
          <p:nvPr/>
        </p:nvSpPr>
        <p:spPr bwMode="auto">
          <a:xfrm>
            <a:off x="522288" y="5441950"/>
            <a:ext cx="7935912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/>
          <a:lstStyle/>
          <a:p>
            <a:pPr marL="288925" indent="-288925">
              <a:lnSpc>
                <a:spcPct val="8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lt"/>
                <a:cs typeface="+mn-lt"/>
              </a:rPr>
              <a:t>Management challenges.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lt"/>
                <a:cs typeface="+mn-lt"/>
              </a:rPr>
              <a:t> Must tailor org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lt"/>
                <a:cs typeface="+mn-lt"/>
              </a:rPr>
              <a:t>systems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lt"/>
                <a:cs typeface="+mn-lt"/>
              </a:rPr>
              <a:t>(structure, incentives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lt"/>
                <a:cs typeface="+mn-lt"/>
              </a:rPr>
              <a:t>, etc.)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lt"/>
                <a:cs typeface="+mn-lt"/>
              </a:rPr>
              <a:t>to make it work.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76200" y="685800"/>
            <a:ext cx="8915400" cy="0"/>
          </a:xfrm>
          <a:prstGeom prst="line">
            <a:avLst/>
          </a:prstGeom>
          <a:noFill/>
          <a:ln w="254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1">
                    <a:lumMod val="75000"/>
                    <a:lumOff val="2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0" scaled="1"/>
              <a:tileRect/>
            </a:gra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7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78" grpId="0" autoUpdateAnimBg="0"/>
      <p:bldP spid="458779" grpId="0" autoUpdateAnimBg="0"/>
      <p:bldP spid="6" grpId="0" animBg="1"/>
    </p:bldLst>
  </p:timing>
</p:sld>
</file>

<file path=ppt/theme/theme1.xml><?xml version="1.0" encoding="utf-8"?>
<a:theme xmlns:a="http://schemas.openxmlformats.org/drawingml/2006/main" name="Human">
  <a:themeElements>
    <a:clrScheme name="Russ Colors">
      <a:dk1>
        <a:sysClr val="windowText" lastClr="000000"/>
      </a:dk1>
      <a:lt1>
        <a:sysClr val="window" lastClr="FFFFFF"/>
      </a:lt1>
      <a:dk2>
        <a:srgbClr val="795339"/>
      </a:dk2>
      <a:lt2>
        <a:srgbClr val="F7EEDD"/>
      </a:lt2>
      <a:accent1>
        <a:srgbClr val="0B283D"/>
      </a:accent1>
      <a:accent2>
        <a:srgbClr val="17517A"/>
      </a:accent2>
      <a:accent3>
        <a:srgbClr val="1A5F92"/>
      </a:accent3>
      <a:accent4>
        <a:srgbClr val="877E48"/>
      </a:accent4>
      <a:accent5>
        <a:srgbClr val="AF8B1E"/>
      </a:accent5>
      <a:accent6>
        <a:srgbClr val="A35E21"/>
      </a:accent6>
      <a:hlink>
        <a:srgbClr val="9B7300"/>
      </a:hlink>
      <a:folHlink>
        <a:srgbClr val="6B9DCF"/>
      </a:folHlink>
    </a:clrScheme>
    <a:fontScheme name="Human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man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175000"/>
              </a:schemeClr>
            </a:gs>
            <a:gs pos="50000">
              <a:schemeClr val="phClr">
                <a:tint val="55000"/>
                <a:satMod val="200000"/>
              </a:schemeClr>
            </a:gs>
            <a:gs pos="70000">
              <a:schemeClr val="phClr">
                <a:tint val="70000"/>
                <a:satMod val="175000"/>
              </a:schemeClr>
            </a:gs>
            <a:gs pos="100000">
              <a:schemeClr val="phClr">
                <a:tint val="85000"/>
                <a:satMod val="175000"/>
              </a:schemeClr>
            </a:gs>
          </a:gsLst>
          <a:lin ang="8000000" scaled="1"/>
        </a:gradFill>
        <a:gradFill>
          <a:gsLst>
            <a:gs pos="0">
              <a:schemeClr val="phClr">
                <a:shade val="100000"/>
                <a:satMod val="140000"/>
              </a:schemeClr>
            </a:gs>
            <a:gs pos="40000">
              <a:schemeClr val="phClr">
                <a:shade val="65000"/>
                <a:satMod val="140000"/>
              </a:schemeClr>
            </a:gs>
            <a:gs pos="70000">
              <a:schemeClr val="phClr">
                <a:shade val="40000"/>
                <a:satMod val="115000"/>
              </a:schemeClr>
            </a:gs>
            <a:gs pos="100000">
              <a:schemeClr val="phClr">
                <a:shade val="20000"/>
                <a:satMod val="115000"/>
              </a:schemeClr>
            </a:gs>
          </a:gsLst>
          <a:lin ang="8000000" scaled="1"/>
        </a:gradFill>
      </a:fillStyleLst>
      <a:lnStyleLst>
        <a:ln w="500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2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9000000" rotWithShape="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400" dir="9000000" rotWithShape="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400" dir="90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rightRoom" dir="tr">
              <a:rot lat="0" lon="0" rev="3540000"/>
            </a:lightRig>
          </a:scene3d>
          <a:sp3d prstMaterial="matte">
            <a:bevelT w="190500" h="44450" prst="cross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275000"/>
              </a:schemeClr>
            </a:gs>
            <a:gs pos="3000">
              <a:schemeClr val="phClr">
                <a:tint val="87000"/>
                <a:satMod val="275000"/>
              </a:schemeClr>
            </a:gs>
            <a:gs pos="10000">
              <a:schemeClr val="phClr">
                <a:tint val="90000"/>
                <a:satMod val="275000"/>
              </a:schemeClr>
            </a:gs>
            <a:gs pos="70000">
              <a:schemeClr val="phClr">
                <a:shade val="38000"/>
                <a:satMod val="275000"/>
              </a:schemeClr>
            </a:gs>
            <a:gs pos="90000">
              <a:schemeClr val="phClr">
                <a:shade val="25000"/>
                <a:satMod val="300000"/>
              </a:schemeClr>
            </a:gs>
            <a:gs pos="100000">
              <a:schemeClr val="phClr">
                <a:shade val="22000"/>
                <a:satMod val="300000"/>
              </a:schemeClr>
            </a:gs>
          </a:gsLst>
          <a:path path="circle">
            <a:fillToRect l="60000" t="-3300" b="200000"/>
          </a:path>
        </a:gradFill>
        <a:gradFill rotWithShape="1">
          <a:gsLst>
            <a:gs pos="0">
              <a:schemeClr val="phClr">
                <a:tint val="57000"/>
                <a:satMod val="400000"/>
              </a:schemeClr>
            </a:gs>
            <a:gs pos="100000">
              <a:schemeClr val="phClr">
                <a:tint val="87000"/>
                <a:shade val="40000"/>
                <a:satMod val="5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Human</Template>
  <TotalTime>11024</TotalTime>
  <Words>1229</Words>
  <Application>Microsoft Office PowerPoint</Application>
  <PresentationFormat>On-screen Show (4:3)</PresentationFormat>
  <Paragraphs>273</Paragraphs>
  <Slides>24</Slides>
  <Notes>23</Notes>
  <HiddenSlides>3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Human</vt:lpstr>
      <vt:lpstr>Worksheet</vt:lpstr>
      <vt:lpstr>Strategic Luck: Investing in long-shot opportunities</vt:lpstr>
      <vt:lpstr>Today’s Agenda</vt:lpstr>
      <vt:lpstr>Exercise: Heads Up!</vt:lpstr>
      <vt:lpstr>Proposition: Success  in technological innovation is all luck.</vt:lpstr>
      <vt:lpstr>50/50 is better than one can expect for many innovations: How do most analytical tools handle this?</vt:lpstr>
      <vt:lpstr>Hit, Miss, Error: Investing in Uncertain Technologies</vt:lpstr>
      <vt:lpstr>Investment Decision Errors</vt:lpstr>
      <vt:lpstr>Investment Decisions as Pure Luck</vt:lpstr>
      <vt:lpstr>A Highly Predictive Model or Just Avoiding Risky Decisions?</vt:lpstr>
      <vt:lpstr>Wish you could get a brief glimpse of the future?</vt:lpstr>
      <vt:lpstr>Innovation Investment Challenges</vt:lpstr>
      <vt:lpstr>Today’s Agenda</vt:lpstr>
      <vt:lpstr>NPV &amp; Investment Under Uncertainty</vt:lpstr>
      <vt:lpstr>PowerPoint Presentation</vt:lpstr>
      <vt:lpstr>Assessing Real Option Value</vt:lpstr>
      <vt:lpstr>Types of Real Options</vt:lpstr>
      <vt:lpstr>Dell’s Switching Option</vt:lpstr>
      <vt:lpstr>Black-Scholes Option Valuation</vt:lpstr>
      <vt:lpstr>Calculating Option Parameters</vt:lpstr>
      <vt:lpstr>PowerPoint Presentation</vt:lpstr>
      <vt:lpstr>Today’s Agenda</vt:lpstr>
      <vt:lpstr>Real Options in Real Organizations: Predicting outcomes</vt:lpstr>
      <vt:lpstr>Mitigating the Risk of Bias</vt:lpstr>
      <vt:lpstr>Bottom line on Real Options</vt:lpstr>
    </vt:vector>
  </TitlesOfParts>
  <Company>Sony Electronics,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</dc:creator>
  <cp:lastModifiedBy>Russ</cp:lastModifiedBy>
  <cp:revision>737</cp:revision>
  <cp:lastPrinted>2011-11-29T20:27:26Z</cp:lastPrinted>
  <dcterms:created xsi:type="dcterms:W3CDTF">2008-09-09T01:07:19Z</dcterms:created>
  <dcterms:modified xsi:type="dcterms:W3CDTF">2012-11-29T01:41:50Z</dcterms:modified>
</cp:coreProperties>
</file>