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424" r:id="rId2"/>
    <p:sldId id="425" r:id="rId3"/>
    <p:sldId id="426" r:id="rId4"/>
    <p:sldId id="427" r:id="rId5"/>
    <p:sldId id="428" r:id="rId6"/>
    <p:sldId id="429" r:id="rId7"/>
    <p:sldId id="430" r:id="rId8"/>
    <p:sldId id="431" r:id="rId9"/>
    <p:sldId id="432" r:id="rId10"/>
    <p:sldId id="434" r:id="rId11"/>
    <p:sldId id="435" r:id="rId12"/>
    <p:sldId id="436" r:id="rId13"/>
    <p:sldId id="437" r:id="rId14"/>
    <p:sldId id="469" r:id="rId15"/>
    <p:sldId id="470" r:id="rId16"/>
    <p:sldId id="471" r:id="rId17"/>
    <p:sldId id="472" r:id="rId18"/>
    <p:sldId id="473" r:id="rId19"/>
    <p:sldId id="474" r:id="rId20"/>
    <p:sldId id="445" r:id="rId21"/>
    <p:sldId id="456" r:id="rId22"/>
    <p:sldId id="475" r:id="rId23"/>
    <p:sldId id="457" r:id="rId24"/>
    <p:sldId id="476" r:id="rId25"/>
    <p:sldId id="363" r:id="rId26"/>
    <p:sldId id="362" r:id="rId27"/>
  </p:sldIdLst>
  <p:sldSz cx="9144000" cy="6858000" type="screen4x3"/>
  <p:notesSz cx="9236075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0000"/>
    <a:srgbClr val="580000"/>
    <a:srgbClr val="820000"/>
    <a:srgbClr val="E60000"/>
    <a:srgbClr val="FF4747"/>
    <a:srgbClr val="FF1515"/>
    <a:srgbClr val="8A0000"/>
    <a:srgbClr val="920000"/>
    <a:srgbClr val="9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123" autoAdjust="0"/>
  </p:normalViewPr>
  <p:slideViewPr>
    <p:cSldViewPr>
      <p:cViewPr varScale="1">
        <p:scale>
          <a:sx n="92" d="100"/>
          <a:sy n="92" d="100"/>
        </p:scale>
        <p:origin x="-37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54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50520"/>
          </a:xfrm>
          <a:prstGeom prst="rect">
            <a:avLst/>
          </a:prstGeom>
        </p:spPr>
        <p:txBody>
          <a:bodyPr vert="horz" lIns="92786" tIns="46394" rIns="92786" bIns="4639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638" y="0"/>
            <a:ext cx="4002299" cy="350520"/>
          </a:xfrm>
          <a:prstGeom prst="rect">
            <a:avLst/>
          </a:prstGeom>
        </p:spPr>
        <p:txBody>
          <a:bodyPr vert="horz" lIns="92786" tIns="46394" rIns="92786" bIns="46394" rtlCol="0"/>
          <a:lstStyle>
            <a:lvl1pPr algn="r">
              <a:defRPr sz="1200"/>
            </a:lvl1pPr>
          </a:lstStyle>
          <a:p>
            <a:fld id="{246B21E5-773E-4D30-B53D-15F87A4B3701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02299" cy="350520"/>
          </a:xfrm>
          <a:prstGeom prst="rect">
            <a:avLst/>
          </a:prstGeom>
        </p:spPr>
        <p:txBody>
          <a:bodyPr vert="horz" lIns="92786" tIns="46394" rIns="92786" bIns="4639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638" y="6658664"/>
            <a:ext cx="4002299" cy="350520"/>
          </a:xfrm>
          <a:prstGeom prst="rect">
            <a:avLst/>
          </a:prstGeom>
        </p:spPr>
        <p:txBody>
          <a:bodyPr vert="horz" lIns="92786" tIns="46394" rIns="92786" bIns="46394" rtlCol="0" anchor="b"/>
          <a:lstStyle>
            <a:lvl1pPr algn="r">
              <a:defRPr sz="1200"/>
            </a:lvl1pPr>
          </a:lstStyle>
          <a:p>
            <a:fld id="{C415E1DA-6DAB-4FE2-B658-2B6D703F5C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62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50520"/>
          </a:xfrm>
          <a:prstGeom prst="rect">
            <a:avLst/>
          </a:prstGeom>
        </p:spPr>
        <p:txBody>
          <a:bodyPr vert="horz" lIns="92786" tIns="46394" rIns="92786" bIns="4639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638" y="0"/>
            <a:ext cx="4002299" cy="350520"/>
          </a:xfrm>
          <a:prstGeom prst="rect">
            <a:avLst/>
          </a:prstGeom>
        </p:spPr>
        <p:txBody>
          <a:bodyPr vert="horz" lIns="92786" tIns="46394" rIns="92786" bIns="46394" rtlCol="0"/>
          <a:lstStyle>
            <a:lvl1pPr algn="r">
              <a:defRPr sz="1200"/>
            </a:lvl1pPr>
          </a:lstStyle>
          <a:p>
            <a:fld id="{244B5122-43B7-4975-950E-D70F16797833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3850" y="527050"/>
            <a:ext cx="3508375" cy="2630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86" tIns="46394" rIns="92786" bIns="4639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608" y="3329942"/>
            <a:ext cx="7388860" cy="3154680"/>
          </a:xfrm>
          <a:prstGeom prst="rect">
            <a:avLst/>
          </a:prstGeom>
        </p:spPr>
        <p:txBody>
          <a:bodyPr vert="horz" lIns="92786" tIns="46394" rIns="92786" bIns="4639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02299" cy="350520"/>
          </a:xfrm>
          <a:prstGeom prst="rect">
            <a:avLst/>
          </a:prstGeom>
        </p:spPr>
        <p:txBody>
          <a:bodyPr vert="horz" lIns="92786" tIns="46394" rIns="92786" bIns="4639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638" y="6658664"/>
            <a:ext cx="4002299" cy="350520"/>
          </a:xfrm>
          <a:prstGeom prst="rect">
            <a:avLst/>
          </a:prstGeom>
        </p:spPr>
        <p:txBody>
          <a:bodyPr vert="horz" lIns="92786" tIns="46394" rIns="92786" bIns="46394" rtlCol="0" anchor="b"/>
          <a:lstStyle>
            <a:lvl1pPr algn="r">
              <a:defRPr sz="1200"/>
            </a:lvl1pPr>
          </a:lstStyle>
          <a:p>
            <a:fld id="{C6D917D0-A91D-4A09-A2C5-B4856B2BD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11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6D3FEE-1B68-4D39-8A2F-5CAFAC1F24B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 txBox="1">
            <a:spLocks noGrp="1" noChangeArrowheads="1"/>
          </p:cNvSpPr>
          <p:nvPr/>
        </p:nvSpPr>
        <p:spPr bwMode="auto">
          <a:xfrm>
            <a:off x="5233258" y="6658298"/>
            <a:ext cx="4002823" cy="352113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lIns="90137" tIns="45068" rIns="90137" bIns="45068" anchor="b"/>
          <a:lstStyle/>
          <a:p>
            <a:pPr algn="r" defTabSz="897939"/>
            <a:fld id="{75D7D1C5-A8E7-4F2B-93A5-B91D42835B11}" type="slidenum">
              <a:rPr lang="en-US" sz="1200"/>
              <a:pPr algn="r" defTabSz="897939"/>
              <a:t>14</a:t>
            </a:fld>
            <a:endParaRPr lang="en-US" sz="1200" dirty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65438" y="528638"/>
            <a:ext cx="3505200" cy="2628900"/>
          </a:xfrm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2019" y="3329948"/>
            <a:ext cx="6772066" cy="3156273"/>
          </a:xfrm>
          <a:noFill/>
          <a:ln w="9525"/>
        </p:spPr>
        <p:txBody>
          <a:bodyPr lIns="90137" tIns="45068" rIns="90137" bIns="45068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45805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5233258" y="6658298"/>
            <a:ext cx="4002823" cy="352113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lIns="90137" tIns="45068" rIns="90137" bIns="45068" anchor="b"/>
          <a:lstStyle/>
          <a:p>
            <a:pPr algn="r" defTabSz="897939"/>
            <a:fld id="{4E791036-354B-4C4F-B91B-5BDE58924B8B}" type="slidenum">
              <a:rPr lang="en-US" sz="1200"/>
              <a:pPr algn="r" defTabSz="897939"/>
              <a:t>15</a:t>
            </a:fld>
            <a:endParaRPr lang="en-US" sz="1200" dirty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65438" y="528638"/>
            <a:ext cx="3505200" cy="2628900"/>
          </a:xfrm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2019" y="3329948"/>
            <a:ext cx="6772066" cy="3156273"/>
          </a:xfrm>
          <a:noFill/>
          <a:ln w="9525"/>
        </p:spPr>
        <p:txBody>
          <a:bodyPr lIns="90137" tIns="45068" rIns="90137" bIns="45068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68243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A957ED-D5DF-4C75-93A2-DAD584FE3C5C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8256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BAA9F8-02C5-48C1-A09B-65C8CAD00C10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42230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803960-F476-4B6B-BB1B-3FBD08F04B5E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20940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99527B-3A5E-45A7-B932-E48FEF8F009A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478ACF-486B-4023-8563-481ED4595812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45059" name="Rectangle 7"/>
          <p:cNvSpPr txBox="1">
            <a:spLocks noGrp="1" noChangeArrowheads="1"/>
          </p:cNvSpPr>
          <p:nvPr/>
        </p:nvSpPr>
        <p:spPr bwMode="auto">
          <a:xfrm>
            <a:off x="5234838" y="6659880"/>
            <a:ext cx="4001246" cy="35052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lIns="90301" tIns="45152" rIns="90301" bIns="45152" anchor="b"/>
          <a:lstStyle/>
          <a:p>
            <a:pPr algn="r" defTabSz="902159"/>
            <a:fld id="{5D817E47-2CFE-4ED3-9501-850092C00E2D}" type="slidenum">
              <a:rPr lang="en-US" sz="1200"/>
              <a:pPr algn="r" defTabSz="902159"/>
              <a:t>24</a:t>
            </a:fld>
            <a:endParaRPr lang="en-US" sz="1200" dirty="0"/>
          </a:p>
        </p:txBody>
      </p:sp>
      <p:sp>
        <p:nvSpPr>
          <p:cNvPr id="45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65438" y="528638"/>
            <a:ext cx="3505200" cy="2628900"/>
          </a:xfrm>
          <a:ln/>
        </p:spPr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2015" y="3331549"/>
            <a:ext cx="6772066" cy="3153086"/>
          </a:xfrm>
          <a:noFill/>
          <a:ln w="9525"/>
        </p:spPr>
        <p:txBody>
          <a:bodyPr lIns="90301" tIns="45152" rIns="90301" bIns="45152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54969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 txBox="1">
            <a:spLocks noGrp="1" noChangeArrowheads="1"/>
          </p:cNvSpPr>
          <p:nvPr/>
        </p:nvSpPr>
        <p:spPr bwMode="auto">
          <a:xfrm>
            <a:off x="5233089" y="6659892"/>
            <a:ext cx="4002999" cy="35051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lIns="99527" tIns="49765" rIns="99527" bIns="49765" anchor="b"/>
          <a:lstStyle/>
          <a:p>
            <a:pPr algn="r" defTabSz="995131"/>
            <a:fld id="{D7C6F0A5-66CC-470B-B745-C2BBEEB2A614}" type="slidenum">
              <a:rPr lang="en-US" sz="1200"/>
              <a:pPr algn="r" defTabSz="995131"/>
              <a:t>25</a:t>
            </a:fld>
            <a:endParaRPr lang="en-US" sz="1200" dirty="0"/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6D3FEE-1B68-4D39-8A2F-5CAFAC1F24B9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771AE1-1921-476A-A16F-C444F3D7E9E5}" type="slidenum">
              <a:rPr lang="en-US"/>
              <a:pPr/>
              <a:t>2</a:t>
            </a:fld>
            <a:endParaRPr lang="en-US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32008" y="3329943"/>
            <a:ext cx="6773650" cy="3156275"/>
          </a:xfrm>
          <a:noFill/>
          <a:ln w="9525"/>
        </p:spPr>
        <p:txBody>
          <a:bodyPr lIns="99414" tIns="48834" rIns="99414" bIns="48834"/>
          <a:lstStyle/>
          <a:p>
            <a:endParaRPr lang="en-US" sz="1400" dirty="0"/>
          </a:p>
        </p:txBody>
      </p:sp>
      <p:sp>
        <p:nvSpPr>
          <p:cNvPr id="5734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D0FE342-C4AC-41BD-9E35-71B2B434A870}" type="datetime1">
              <a:rPr lang="en-US" smtClean="0"/>
              <a:t>11/17/2014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587DF-7F62-47EB-8059-4AF98E51FB64}" type="slidenum">
              <a:rPr lang="en-US"/>
              <a:pPr/>
              <a:t>3</a:t>
            </a:fld>
            <a:endParaRPr lang="en-US"/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854870-F201-47BF-9ADA-6BFBD0A10900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89784"/>
            <a:fld id="{8CBCE094-5ABC-47AF-9521-A9C8979D3323}" type="slidenum">
              <a:rPr lang="en-US" smtClean="0"/>
              <a:pPr defTabSz="989784"/>
              <a:t>7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/>
              <a:t>For each factor that a student names, ask him/her to provide a concrete example.</a:t>
            </a:r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Organize these answers into 2 columns on the board:</a:t>
            </a:r>
            <a:endParaRPr lang="en-US" dirty="0" smtClean="0"/>
          </a:p>
          <a:p>
            <a:r>
              <a:rPr lang="en-US" dirty="0" smtClean="0"/>
              <a:t>1.) External factors</a:t>
            </a:r>
          </a:p>
          <a:p>
            <a:r>
              <a:rPr lang="en-US" dirty="0" smtClean="0"/>
              <a:t>2.) Internal factors</a:t>
            </a:r>
          </a:p>
          <a:p>
            <a:endParaRPr lang="en-US" dirty="0" smtClean="0"/>
          </a:p>
          <a:p>
            <a:r>
              <a:rPr lang="en-US" dirty="0" smtClean="0"/>
              <a:t>Write these column headings only </a:t>
            </a:r>
            <a:r>
              <a:rPr lang="en-US" b="1" u="sng" dirty="0" smtClean="0"/>
              <a:t>after</a:t>
            </a:r>
            <a:r>
              <a:rPr lang="en-US" dirty="0" smtClean="0"/>
              <a:t> all the answers have been recorded on the board.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FCDAB7-EDDD-48C9-8881-369C1656498E}" type="slidenum">
              <a:rPr lang="en-US"/>
              <a:pPr/>
              <a:t>10</a:t>
            </a:fld>
            <a:endParaRPr lang="en-US"/>
          </a:p>
        </p:txBody>
      </p:sp>
      <p:sp>
        <p:nvSpPr>
          <p:cNvPr id="325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32183" y="3331147"/>
            <a:ext cx="6771723" cy="3153479"/>
          </a:xfrm>
          <a:ln/>
        </p:spPr>
        <p:txBody>
          <a:bodyPr lIns="92811" tIns="45592" rIns="92811" bIns="45592"/>
          <a:lstStyle/>
          <a:p>
            <a:endParaRPr lang="en-US"/>
          </a:p>
        </p:txBody>
      </p:sp>
      <p:sp>
        <p:nvSpPr>
          <p:cNvPr id="32563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35188" y="-20638"/>
            <a:ext cx="4967287" cy="3724276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09B3DC-6F67-4D56-A649-41B0578E7E95}" type="slidenum">
              <a:rPr lang="en-US"/>
              <a:pPr/>
              <a:t>11</a:t>
            </a:fld>
            <a:endParaRPr lang="en-US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9CFBD8-F48A-40D4-924A-68E62266761E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771AE1-1921-476A-A16F-C444F3D7E9E5}" type="slidenum">
              <a:rPr lang="en-US"/>
              <a:pPr/>
              <a:t>13</a:t>
            </a:fld>
            <a:endParaRPr lang="en-US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32008" y="3329943"/>
            <a:ext cx="6773650" cy="3156275"/>
          </a:xfrm>
          <a:noFill/>
          <a:ln w="9525"/>
        </p:spPr>
        <p:txBody>
          <a:bodyPr lIns="99414" tIns="48834" rIns="99414" bIns="48834"/>
          <a:lstStyle/>
          <a:p>
            <a:endParaRPr lang="en-US" sz="1400" dirty="0"/>
          </a:p>
        </p:txBody>
      </p:sp>
      <p:sp>
        <p:nvSpPr>
          <p:cNvPr id="5734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D0FE342-C4AC-41BD-9E35-71B2B434A870}" type="datetime1">
              <a:rPr lang="en-US" smtClean="0"/>
              <a:t>11/17/2014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9145" y="5638800"/>
            <a:ext cx="9153145" cy="1219200"/>
          </a:xfrm>
          <a:prstGeom prst="rect">
            <a:avLst/>
          </a:prstGeom>
          <a:gradFill flip="none" rotWithShape="1">
            <a:gsLst>
              <a:gs pos="18000">
                <a:srgbClr val="920000"/>
              </a:gs>
              <a:gs pos="50000">
                <a:srgbClr val="B80000"/>
              </a:gs>
              <a:gs pos="83000">
                <a:srgbClr val="8A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508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54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C:\Users\rcoff\Documents\My Dropbox\UWadmin\WSB-reverse_H-StackedTagline-CP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8" y="5943600"/>
            <a:ext cx="2882302" cy="54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217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9146" y="6364224"/>
            <a:ext cx="9153145" cy="488950"/>
          </a:xfrm>
          <a:prstGeom prst="rect">
            <a:avLst/>
          </a:prstGeom>
          <a:gradFill flip="none" rotWithShape="1">
            <a:gsLst>
              <a:gs pos="18000">
                <a:srgbClr val="920000"/>
              </a:gs>
              <a:gs pos="50000">
                <a:srgbClr val="B80000"/>
              </a:gs>
              <a:gs pos="83000">
                <a:srgbClr val="8A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>
            <a:bevelT w="50800" h="69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868362"/>
          </a:xfrm>
        </p:spPr>
        <p:txBody>
          <a:bodyPr>
            <a:normAutofit/>
          </a:bodyPr>
          <a:lstStyle>
            <a:lvl1pPr>
              <a:lnSpc>
                <a:spcPct val="75000"/>
              </a:lnSpc>
              <a:defRPr sz="4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4600" y="6477000"/>
            <a:ext cx="2133600" cy="365125"/>
          </a:xfrm>
        </p:spPr>
        <p:txBody>
          <a:bodyPr/>
          <a:lstStyle>
            <a:lvl1pPr>
              <a:defRPr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AF8E1795-E914-41BC-A15C-A36F4C1527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1800"/>
              </a:spcBef>
              <a:buClr>
                <a:srgbClr val="580000"/>
              </a:buClr>
              <a:buFont typeface="Wingdings" charset="2"/>
              <a:buChar char="§"/>
              <a:defRPr sz="2800">
                <a:solidFill>
                  <a:srgbClr val="320000"/>
                </a:solidFill>
                <a:latin typeface="+mn-lt"/>
              </a:defRPr>
            </a:lvl1pPr>
            <a:lvl2pPr marL="640080">
              <a:lnSpc>
                <a:spcPct val="85000"/>
              </a:lnSpc>
              <a:spcBef>
                <a:spcPts val="600"/>
              </a:spcBef>
              <a:buClr>
                <a:srgbClr val="800000"/>
              </a:buClr>
              <a:buFont typeface="Wingdings" charset="2"/>
              <a:buChar char="§"/>
              <a:defRPr sz="2400">
                <a:solidFill>
                  <a:srgbClr val="320000"/>
                </a:solidFill>
                <a:latin typeface="+mn-lt"/>
              </a:defRPr>
            </a:lvl2pPr>
            <a:lvl3pPr marL="868680">
              <a:lnSpc>
                <a:spcPct val="85000"/>
              </a:lnSpc>
              <a:buClr>
                <a:srgbClr val="800000"/>
              </a:buClr>
              <a:defRPr sz="2400">
                <a:solidFill>
                  <a:srgbClr val="320000"/>
                </a:solidFill>
                <a:latin typeface="+mn-lt"/>
              </a:defRPr>
            </a:lvl3pPr>
            <a:lvl4pPr marL="1097280">
              <a:lnSpc>
                <a:spcPct val="85000"/>
              </a:lnSpc>
              <a:buClr>
                <a:schemeClr val="tx1">
                  <a:lumMod val="65000"/>
                  <a:lumOff val="35000"/>
                </a:schemeClr>
              </a:buClr>
              <a:buSzPct val="110000"/>
              <a:buFont typeface="Arial"/>
              <a:buChar char="•"/>
              <a:defRPr sz="2000">
                <a:solidFill>
                  <a:srgbClr val="320000"/>
                </a:solidFill>
                <a:latin typeface="+mn-lt"/>
              </a:defRPr>
            </a:lvl4pPr>
            <a:lvl5pPr marL="1234440" indent="-182880">
              <a:lnSpc>
                <a:spcPct val="85000"/>
              </a:lnSpc>
              <a:buClr>
                <a:schemeClr val="bg1">
                  <a:lumMod val="50000"/>
                </a:schemeClr>
              </a:buClr>
              <a:buSzPct val="100000"/>
              <a:buFont typeface="Arial"/>
              <a:buChar char="•"/>
              <a:defRPr sz="2000">
                <a:solidFill>
                  <a:srgbClr val="320000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6" name="Picture 3" descr="C:\Users\rcoff\Documents\My Dropbox\UWadmin\WSB-reverse_H-StackedTagline-CP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82512"/>
            <a:ext cx="2362200" cy="44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41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A8A6-8469-4303-AF50-9370D2611EC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1795-E914-41BC-A15C-A36F4C152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8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147" y="0"/>
            <a:ext cx="9153145" cy="1143000"/>
          </a:xfrm>
        </p:spPr>
        <p:txBody>
          <a:bodyPr>
            <a:normAutofit/>
          </a:bodyPr>
          <a:lstStyle>
            <a:lvl1pPr>
              <a:defRPr sz="40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9146" y="6364224"/>
            <a:ext cx="9153145" cy="488950"/>
          </a:xfrm>
          <a:prstGeom prst="rect">
            <a:avLst/>
          </a:prstGeom>
          <a:gradFill flip="none" rotWithShape="1">
            <a:gsLst>
              <a:gs pos="18000">
                <a:srgbClr val="920000"/>
              </a:gs>
              <a:gs pos="50000">
                <a:srgbClr val="B80000"/>
              </a:gs>
              <a:gs pos="83000">
                <a:srgbClr val="8A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4600" y="6477000"/>
            <a:ext cx="2133600" cy="365125"/>
          </a:xfrm>
        </p:spPr>
        <p:txBody>
          <a:bodyPr/>
          <a:lstStyle>
            <a:lvl1pPr>
              <a:defRPr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AF8E1795-E914-41BC-A15C-A36F4C1527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3" descr="C:\Users\rcoff\Documents\My Dropbox\UWadmin\WSB-reverse_H-StackedTagline-CP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82512"/>
            <a:ext cx="2362200" cy="44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33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rmAutofit/>
          </a:bodyPr>
          <a:lstStyle>
            <a:lvl1pPr>
              <a:defRPr sz="40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9146" y="6364224"/>
            <a:ext cx="9153145" cy="488950"/>
          </a:xfrm>
          <a:prstGeom prst="rect">
            <a:avLst/>
          </a:prstGeom>
          <a:gradFill flip="none" rotWithShape="1">
            <a:gsLst>
              <a:gs pos="18000">
                <a:srgbClr val="920000"/>
              </a:gs>
              <a:gs pos="50000">
                <a:srgbClr val="B80000"/>
              </a:gs>
              <a:gs pos="83000">
                <a:srgbClr val="8A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>
            <a:bevelT w="50800" h="69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4600" y="6477000"/>
            <a:ext cx="2133600" cy="365125"/>
          </a:xfrm>
        </p:spPr>
        <p:txBody>
          <a:bodyPr/>
          <a:lstStyle>
            <a:lvl1pPr>
              <a:defRPr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AF8E1795-E914-41BC-A15C-A36F4C1527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3" descr="C:\Users\rcoff\Documents\My Dropbox\UWadmin\WSB-reverse_H-StackedTagline-CP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82512"/>
            <a:ext cx="2362200" cy="44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7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A8A6-8469-4303-AF50-9370D2611EC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1795-E914-41BC-A15C-A36F4C152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9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A8A6-8469-4303-AF50-9370D2611EC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1795-E914-41BC-A15C-A36F4C152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2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685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7D19B5E-7261-4BFE-B77A-E2481330BF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4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1A8A6-8469-4303-AF50-9370D2611ECA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1795-E914-41BC-A15C-A36F4C152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93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8" r:id="rId6"/>
    <p:sldLayoutId id="2147483659" r:id="rId7"/>
    <p:sldLayoutId id="2147483660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82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hyperlink" Target="http://techcrunch.com/2013/06/01/how-samsung-got-big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01897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44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Strategic Capabilities and Internal Analysis</a:t>
            </a:r>
            <a:endParaRPr lang="en-US" sz="2000" b="1" dirty="0" smtClean="0">
              <a:solidFill>
                <a:srgbClr val="6C0000"/>
              </a:solidFill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0" t="9628" r="1844" b="25415"/>
          <a:stretch/>
        </p:blipFill>
        <p:spPr>
          <a:xfrm>
            <a:off x="2684825" y="2350029"/>
            <a:ext cx="3735422" cy="3099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07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8763000" cy="381000"/>
          </a:xfrm>
          <a:noFill/>
          <a:ln/>
        </p:spPr>
        <p:txBody>
          <a:bodyPr lIns="91599" tIns="45048" rIns="91599" bIns="45048">
            <a:noAutofit/>
          </a:bodyPr>
          <a:lstStyle/>
          <a:p>
            <a:r>
              <a:rPr lang="en-US" sz="4000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Life Support for </a:t>
            </a:r>
            <a:r>
              <a:rPr lang="en-US" sz="4000" b="1" dirty="0" err="1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ThedaCare</a:t>
            </a:r>
            <a:r>
              <a:rPr lang="en-US" sz="40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?</a:t>
            </a:r>
            <a:endParaRPr lang="en-US" sz="4000" b="1" dirty="0">
              <a:solidFill>
                <a:srgbClr val="6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1295400"/>
            <a:ext cx="6661825" cy="1295400"/>
          </a:xfrm>
          <a:noFill/>
          <a:ln/>
        </p:spPr>
        <p:txBody>
          <a:bodyPr lIns="91599" tIns="45048" rIns="91599" bIns="45048">
            <a:noAutofit/>
          </a:bodyPr>
          <a:lstStyle/>
          <a:p>
            <a:pPr marL="233363" indent="-233363">
              <a:lnSpc>
                <a:spcPct val="80000"/>
              </a:lnSpc>
              <a:spcBef>
                <a:spcPts val="2400"/>
              </a:spcBef>
              <a:buClr>
                <a:srgbClr val="320000"/>
              </a:buClr>
            </a:pPr>
            <a:r>
              <a:rPr lang="en-US" sz="2800" b="1" dirty="0"/>
              <a:t>Positioning:</a:t>
            </a:r>
            <a:r>
              <a:rPr lang="en-US" sz="2800" dirty="0"/>
              <a:t> What should </a:t>
            </a:r>
            <a:r>
              <a:rPr lang="en-US" sz="2800" dirty="0" err="1" smtClean="0"/>
              <a:t>ThedaCare</a:t>
            </a:r>
            <a:r>
              <a:rPr lang="en-US" sz="2800" dirty="0" smtClean="0"/>
              <a:t> </a:t>
            </a:r>
            <a:r>
              <a:rPr lang="en-US" sz="2800" dirty="0"/>
              <a:t>do?</a:t>
            </a:r>
          </a:p>
          <a:p>
            <a:pPr marL="233363" indent="-233363">
              <a:lnSpc>
                <a:spcPct val="80000"/>
              </a:lnSpc>
              <a:spcBef>
                <a:spcPts val="2400"/>
              </a:spcBef>
              <a:buClr>
                <a:srgbClr val="320000"/>
              </a:buClr>
            </a:pPr>
            <a:r>
              <a:rPr lang="en-US" sz="2800" b="1" dirty="0"/>
              <a:t>Challenges</a:t>
            </a:r>
            <a:r>
              <a:rPr lang="en-US" sz="2800" dirty="0"/>
              <a:t>: What steps are </a:t>
            </a:r>
            <a:r>
              <a:rPr lang="en-US" sz="2800" dirty="0" smtClean="0"/>
              <a:t>needed </a:t>
            </a:r>
            <a:r>
              <a:rPr lang="en-US" sz="2800" dirty="0"/>
              <a:t>to implement the recommendations</a:t>
            </a:r>
            <a:r>
              <a:rPr lang="en-US" sz="2800" dirty="0" smtClean="0"/>
              <a:t>?</a:t>
            </a:r>
          </a:p>
          <a:p>
            <a:pPr marL="233363" indent="-233363">
              <a:lnSpc>
                <a:spcPct val="80000"/>
              </a:lnSpc>
              <a:spcBef>
                <a:spcPts val="2400"/>
              </a:spcBef>
              <a:buClr>
                <a:srgbClr val="320000"/>
              </a:buClr>
            </a:pPr>
            <a:r>
              <a:rPr lang="en-US" sz="2800" b="1" dirty="0" err="1" smtClean="0"/>
              <a:t>ThedaCare</a:t>
            </a:r>
            <a:r>
              <a:rPr lang="en-US" sz="2800" b="1" dirty="0" smtClean="0"/>
              <a:t> Update</a:t>
            </a:r>
          </a:p>
          <a:p>
            <a:pPr marL="511175" lvl="1" indent="-223838">
              <a:lnSpc>
                <a:spcPct val="80000"/>
              </a:lnSpc>
              <a:spcBef>
                <a:spcPts val="1200"/>
              </a:spcBef>
              <a:buClr>
                <a:srgbClr val="6C0000"/>
              </a:buClr>
            </a:pPr>
            <a:r>
              <a:rPr lang="en-US" sz="2400" dirty="0" smtClean="0"/>
              <a:t>Continued to pursue incremental improvements to existing services &amp; new delivery models</a:t>
            </a:r>
          </a:p>
          <a:p>
            <a:pPr marL="511175" lvl="1" indent="-223838">
              <a:lnSpc>
                <a:spcPct val="80000"/>
              </a:lnSpc>
              <a:spcBef>
                <a:spcPts val="1200"/>
              </a:spcBef>
              <a:buClr>
                <a:srgbClr val="6C0000"/>
              </a:buClr>
            </a:pPr>
            <a:r>
              <a:rPr lang="en-US" sz="2400" dirty="0" smtClean="0"/>
              <a:t>Rewards more aligned with quality care</a:t>
            </a:r>
          </a:p>
          <a:p>
            <a:pPr marL="511175" lvl="1" indent="-223838">
              <a:lnSpc>
                <a:spcPct val="80000"/>
              </a:lnSpc>
              <a:spcBef>
                <a:spcPts val="1200"/>
              </a:spcBef>
              <a:buClr>
                <a:srgbClr val="6C0000"/>
              </a:buClr>
            </a:pPr>
            <a:r>
              <a:rPr lang="en-US" sz="2400" dirty="0" err="1" smtClean="0"/>
              <a:t>ThedaCare</a:t>
            </a:r>
            <a:r>
              <a:rPr lang="en-US" sz="2400" dirty="0" smtClean="0"/>
              <a:t> wins multiple quality awards (LEEDS, WAMES, AHA NOVA)</a:t>
            </a:r>
          </a:p>
          <a:p>
            <a:pPr marL="511175" lvl="1" indent="-223838">
              <a:lnSpc>
                <a:spcPct val="80000"/>
              </a:lnSpc>
              <a:spcBef>
                <a:spcPts val="1200"/>
              </a:spcBef>
              <a:buClr>
                <a:srgbClr val="6C0000"/>
              </a:buClr>
            </a:pPr>
            <a:r>
              <a:rPr lang="en-US" sz="2400" dirty="0" smtClean="0"/>
              <a:t>While results didn’t immediately hit the bottom line, credit ratings remained quite strong.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963435" y="1614787"/>
            <a:ext cx="1986005" cy="1986005"/>
            <a:chOff x="1905000" y="1483480"/>
            <a:chExt cx="5181600" cy="5181600"/>
          </a:xfrm>
        </p:grpSpPr>
        <p:sp>
          <p:nvSpPr>
            <p:cNvPr id="4" name="Diamond 3"/>
            <p:cNvSpPr/>
            <p:nvPr/>
          </p:nvSpPr>
          <p:spPr>
            <a:xfrm>
              <a:off x="3352800" y="1483480"/>
              <a:ext cx="2286000" cy="2286000"/>
            </a:xfrm>
            <a:prstGeom prst="diamond">
              <a:avLst/>
            </a:prstGeom>
            <a:solidFill>
              <a:srgbClr val="320000"/>
            </a:solidFill>
            <a:ln w="76200">
              <a:noFill/>
            </a:ln>
            <a:effectLst>
              <a:outerShdw blurRad="139700" dist="139700" dir="30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Arenas</a:t>
              </a:r>
              <a:endParaRPr lang="en-US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" name="Diamond 4"/>
            <p:cNvSpPr/>
            <p:nvPr/>
          </p:nvSpPr>
          <p:spPr>
            <a:xfrm>
              <a:off x="4800600" y="2969380"/>
              <a:ext cx="2286000" cy="2286000"/>
            </a:xfrm>
            <a:prstGeom prst="diamond">
              <a:avLst/>
            </a:prstGeom>
            <a:solidFill>
              <a:srgbClr val="320000"/>
            </a:solidFill>
            <a:ln w="76200">
              <a:noFill/>
            </a:ln>
            <a:effectLst>
              <a:outerShdw blurRad="139700" dist="139700" dir="30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9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Vehicles</a:t>
              </a:r>
              <a:endParaRPr lang="en-US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Diamond 5"/>
            <p:cNvSpPr/>
            <p:nvPr/>
          </p:nvSpPr>
          <p:spPr>
            <a:xfrm>
              <a:off x="3352800" y="4379080"/>
              <a:ext cx="2286000" cy="2286000"/>
            </a:xfrm>
            <a:prstGeom prst="diamond">
              <a:avLst/>
            </a:prstGeom>
            <a:solidFill>
              <a:srgbClr val="320000"/>
            </a:solidFill>
            <a:ln w="76200">
              <a:noFill/>
            </a:ln>
            <a:effectLst>
              <a:outerShdw blurRad="139700" dist="139700" dir="30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85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Differentiators</a:t>
              </a:r>
              <a:endParaRPr lang="en-US" sz="85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Diamond 6"/>
            <p:cNvSpPr/>
            <p:nvPr/>
          </p:nvSpPr>
          <p:spPr>
            <a:xfrm>
              <a:off x="1905000" y="2969380"/>
              <a:ext cx="2286000" cy="2286000"/>
            </a:xfrm>
            <a:prstGeom prst="diamond">
              <a:avLst/>
            </a:prstGeom>
            <a:solidFill>
              <a:srgbClr val="320000"/>
            </a:solidFill>
            <a:ln w="76200">
              <a:noFill/>
            </a:ln>
            <a:effectLst>
              <a:outerShdw blurRad="139700" dist="139700" dir="30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9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Staging   </a:t>
              </a:r>
            </a:p>
            <a:p>
              <a:pPr algn="ctr">
                <a:lnSpc>
                  <a:spcPct val="80000"/>
                </a:lnSpc>
              </a:pPr>
              <a:r>
                <a:rPr lang="en-US" sz="9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&amp;   </a:t>
              </a:r>
            </a:p>
            <a:p>
              <a:pPr algn="ctr">
                <a:lnSpc>
                  <a:spcPct val="80000"/>
                </a:lnSpc>
              </a:pPr>
              <a:r>
                <a:rPr lang="en-US" sz="9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Pacing    </a:t>
              </a:r>
              <a:endParaRPr lang="en-US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Diamond 7"/>
            <p:cNvSpPr/>
            <p:nvPr/>
          </p:nvSpPr>
          <p:spPr>
            <a:xfrm>
              <a:off x="3352800" y="2969380"/>
              <a:ext cx="2286000" cy="2286000"/>
            </a:xfrm>
            <a:prstGeom prst="diamond">
              <a:avLst/>
            </a:prstGeom>
            <a:solidFill>
              <a:srgbClr val="7A0000"/>
            </a:solidFill>
            <a:ln w="76200">
              <a:noFill/>
            </a:ln>
            <a:effectLst>
              <a:outerShdw blurRad="139700" dist="139700" dir="30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9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Economic</a:t>
              </a:r>
            </a:p>
            <a:p>
              <a:pPr algn="ctr">
                <a:lnSpc>
                  <a:spcPct val="80000"/>
                </a:lnSpc>
              </a:pPr>
              <a:r>
                <a:rPr lang="en-US" sz="9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Logic</a:t>
              </a:r>
              <a:endParaRPr lang="en-US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222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7AE85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4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D7AE85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4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24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24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4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24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42937"/>
          </a:xfrm>
        </p:spPr>
        <p:txBody>
          <a:bodyPr>
            <a:normAutofit/>
          </a:bodyPr>
          <a:lstStyle/>
          <a:p>
            <a:pPr>
              <a:lnSpc>
                <a:spcPct val="75000"/>
              </a:lnSpc>
            </a:pPr>
            <a:r>
              <a:rPr lang="en-US" sz="40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APPLE Projects: Capabilities &amp; Limitations</a:t>
            </a:r>
            <a:endParaRPr lang="en-US" sz="4000" b="1" dirty="0">
              <a:solidFill>
                <a:srgbClr val="6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207502"/>
              </p:ext>
            </p:extLst>
          </p:nvPr>
        </p:nvGraphicFramePr>
        <p:xfrm>
          <a:off x="286965" y="762000"/>
          <a:ext cx="8570069" cy="5400040"/>
        </p:xfrm>
        <a:graphic>
          <a:graphicData uri="http://schemas.openxmlformats.org/drawingml/2006/table">
            <a:tbl>
              <a:tblPr firstRow="1" bandRow="1">
                <a:effectLst>
                  <a:outerShdw blurRad="139700" dist="139700" dir="2700000" algn="tl" rotWithShape="0">
                    <a:prstClr val="black">
                      <a:alpha val="40000"/>
                    </a:prstClr>
                  </a:outerShdw>
                </a:effectLst>
                <a:tableStyleId>{21E4AEA4-8DFA-4A89-87EB-49C32662AFE0}</a:tableStyleId>
              </a:tblPr>
              <a:tblGrid>
                <a:gridCol w="2183861"/>
                <a:gridCol w="2128736"/>
                <a:gridCol w="2128736"/>
                <a:gridCol w="21287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Project</a:t>
                      </a:r>
                      <a:endParaRPr lang="en-US" sz="1700" b="1" dirty="0"/>
                    </a:p>
                  </a:txBody>
                  <a:tcPr marL="18288" marR="18288" marT="36576" marB="36576" anchor="b">
                    <a:lnL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Strengths</a:t>
                      </a:r>
                      <a:endParaRPr lang="en-US" sz="1700" b="1" dirty="0"/>
                    </a:p>
                  </a:txBody>
                  <a:tcPr marL="18288" marR="18288" marT="36576" marB="36576" anchor="b">
                    <a:lnT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Weaknesses</a:t>
                      </a:r>
                      <a:endParaRPr lang="en-US" sz="1700" b="1" dirty="0"/>
                    </a:p>
                  </a:txBody>
                  <a:tcPr marL="18288" marR="18288" marT="36576" marB="36576" anchor="b">
                    <a:lnT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i="1" dirty="0" smtClean="0"/>
                        <a:t>VRINE</a:t>
                      </a:r>
                      <a:r>
                        <a:rPr lang="en-US" sz="1700" dirty="0" smtClean="0"/>
                        <a:t> Capabilities?</a:t>
                      </a:r>
                      <a:endParaRPr lang="en-US" sz="1700" b="1" dirty="0"/>
                    </a:p>
                  </a:txBody>
                  <a:tcPr marL="18288" marR="18288" marT="36576" marB="36576" anchor="b">
                    <a:lnR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marL="233363" indent="-233363">
                        <a:lnSpc>
                          <a:spcPct val="85000"/>
                        </a:lnSpc>
                        <a:buFont typeface="+mj-lt"/>
                        <a:buNone/>
                      </a:pPr>
                      <a:r>
                        <a:rPr lang="en-US" sz="1700" dirty="0" smtClean="0"/>
                        <a:t>1.</a:t>
                      </a:r>
                    </a:p>
                  </a:txBody>
                  <a:tcPr marL="18288" marR="18288" marT="36576" marB="36576">
                    <a:lnT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700" dirty="0" smtClean="0"/>
                    </a:p>
                    <a:p>
                      <a:endParaRPr lang="en-US" sz="1700" dirty="0" smtClean="0"/>
                    </a:p>
                    <a:p>
                      <a:endParaRPr lang="en-US" sz="1700" dirty="0"/>
                    </a:p>
                  </a:txBody>
                  <a:tcPr marL="18288" marR="18288" marT="36576" marB="36576">
                    <a:lnT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18288" marR="18288" marT="36576" marB="36576">
                    <a:lnT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18288" marR="18288" marT="36576" marB="36576">
                    <a:lnT w="12700" cap="flat" cmpd="sng" algn="ctr">
                      <a:solidFill>
                        <a:srgbClr val="6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marL="233363" indent="-233363">
                        <a:lnSpc>
                          <a:spcPct val="85000"/>
                        </a:lnSpc>
                        <a:buFont typeface="+mj-lt"/>
                        <a:buNone/>
                      </a:pPr>
                      <a:r>
                        <a:rPr lang="en-US" sz="1700" dirty="0" smtClean="0"/>
                        <a:t>2.</a:t>
                      </a:r>
                      <a:endParaRPr lang="en-US" sz="1700" dirty="0"/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 smtClean="0"/>
                    </a:p>
                    <a:p>
                      <a:endParaRPr lang="en-US" sz="1700" dirty="0" smtClean="0"/>
                    </a:p>
                    <a:p>
                      <a:endParaRPr lang="en-US" sz="1700" dirty="0"/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18288" marR="18288" marT="36576" marB="36576"/>
                </a:tc>
              </a:tr>
              <a:tr h="1005840">
                <a:tc>
                  <a:txBody>
                    <a:bodyPr/>
                    <a:lstStyle/>
                    <a:p>
                      <a:pPr marL="233363" indent="-233363">
                        <a:lnSpc>
                          <a:spcPct val="85000"/>
                        </a:lnSpc>
                        <a:buFont typeface="+mj-lt"/>
                        <a:buNone/>
                      </a:pPr>
                      <a:r>
                        <a:rPr lang="en-US" sz="1700" dirty="0" smtClean="0"/>
                        <a:t>3.</a:t>
                      </a:r>
                      <a:endParaRPr lang="en-US" sz="1700" dirty="0"/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 smtClean="0"/>
                    </a:p>
                    <a:p>
                      <a:endParaRPr lang="en-US" sz="1700" dirty="0" smtClean="0"/>
                    </a:p>
                    <a:p>
                      <a:endParaRPr lang="en-US" sz="1700" dirty="0"/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18288" marR="18288" marT="36576" marB="36576"/>
                </a:tc>
              </a:tr>
              <a:tr h="1005840">
                <a:tc>
                  <a:txBody>
                    <a:bodyPr/>
                    <a:lstStyle/>
                    <a:p>
                      <a:pPr marL="233363" indent="-233363">
                        <a:lnSpc>
                          <a:spcPct val="85000"/>
                        </a:lnSpc>
                        <a:buFont typeface="+mj-lt"/>
                        <a:buNone/>
                      </a:pPr>
                      <a:r>
                        <a:rPr lang="en-US" sz="1700" dirty="0" smtClean="0"/>
                        <a:t>4.</a:t>
                      </a:r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 smtClean="0"/>
                    </a:p>
                    <a:p>
                      <a:endParaRPr lang="en-US" sz="1700" dirty="0" smtClean="0"/>
                    </a:p>
                    <a:p>
                      <a:endParaRPr lang="en-US" sz="1700" dirty="0"/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18288" marR="18288" marT="36576" marB="36576"/>
                </a:tc>
              </a:tr>
              <a:tr h="1005840">
                <a:tc>
                  <a:txBody>
                    <a:bodyPr/>
                    <a:lstStyle/>
                    <a:p>
                      <a:pPr marL="233363" indent="-233363">
                        <a:lnSpc>
                          <a:spcPct val="85000"/>
                        </a:lnSpc>
                        <a:buFont typeface="+mj-lt"/>
                        <a:buNone/>
                      </a:pPr>
                      <a:r>
                        <a:rPr lang="en-US" sz="1700" dirty="0" smtClean="0"/>
                        <a:t>5.</a:t>
                      </a:r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 smtClean="0"/>
                    </a:p>
                    <a:p>
                      <a:endParaRPr lang="en-US" sz="1700" dirty="0" smtClean="0"/>
                    </a:p>
                    <a:p>
                      <a:endParaRPr lang="en-US" sz="1700" dirty="0"/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18288" marR="18288" marT="36576" marB="36576"/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18288" marR="18288" marT="36576" marB="3657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61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52600"/>
            <a:ext cx="9144000" cy="457200"/>
          </a:xfrm>
        </p:spPr>
        <p:txBody>
          <a:bodyPr lIns="0" tIns="0" rIns="0" bIns="0"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Organizational Design Dilemmas &amp; Competitive Advantage</a:t>
            </a:r>
          </a:p>
        </p:txBody>
      </p:sp>
      <p:sp>
        <p:nvSpPr>
          <p:cNvPr id="11268" name="Text Box 10"/>
          <p:cNvSpPr txBox="1">
            <a:spLocks noChangeArrowheads="1"/>
          </p:cNvSpPr>
          <p:nvPr/>
        </p:nvSpPr>
        <p:spPr bwMode="auto">
          <a:xfrm>
            <a:off x="0" y="5257800"/>
            <a:ext cx="9144000" cy="46166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rgbClr val="320000"/>
                </a:solidFill>
                <a:latin typeface="+mn-lt"/>
              </a:rPr>
              <a:t>Be sure you are ready to start the </a:t>
            </a:r>
            <a:r>
              <a:rPr lang="en-US" sz="2400" b="1" dirty="0" err="1" smtClean="0">
                <a:solidFill>
                  <a:srgbClr val="320000"/>
                </a:solidFill>
                <a:latin typeface="+mn-lt"/>
              </a:rPr>
              <a:t>MicroTech</a:t>
            </a:r>
            <a:r>
              <a:rPr lang="en-US" sz="2400" b="1" dirty="0" smtClean="0">
                <a:solidFill>
                  <a:srgbClr val="320000"/>
                </a:solidFill>
                <a:latin typeface="+mn-lt"/>
              </a:rPr>
              <a:t> </a:t>
            </a:r>
            <a:r>
              <a:rPr lang="en-US" sz="2400" b="1" dirty="0">
                <a:solidFill>
                  <a:srgbClr val="320000"/>
                </a:solidFill>
                <a:latin typeface="+mn-lt"/>
              </a:rPr>
              <a:t>exercise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040" y="2590807"/>
            <a:ext cx="6999920" cy="2503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6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26" name="AutoShape 13"/>
          <p:cNvCxnSpPr>
            <a:cxnSpLocks noChangeShapeType="1"/>
          </p:cNvCxnSpPr>
          <p:nvPr/>
        </p:nvCxnSpPr>
        <p:spPr bwMode="auto">
          <a:xfrm rot="5400000">
            <a:off x="5266944" y="1077913"/>
            <a:ext cx="990600" cy="2400300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chemeClr val="bg2">
                <a:lumMod val="90000"/>
              </a:schemeClr>
            </a:solidFill>
            <a:miter lim="800000"/>
            <a:headEnd/>
            <a:tailEnd type="stealth" w="med" len="med"/>
          </a:ln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9227" name="AutoShape 14"/>
          <p:cNvCxnSpPr>
            <a:cxnSpLocks noChangeShapeType="1"/>
          </p:cNvCxnSpPr>
          <p:nvPr/>
        </p:nvCxnSpPr>
        <p:spPr bwMode="auto">
          <a:xfrm rot="16200000" flipH="1">
            <a:off x="2825496" y="1039813"/>
            <a:ext cx="990600" cy="2476500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chemeClr val="bg2">
                <a:lumMod val="90000"/>
              </a:schemeClr>
            </a:solidFill>
            <a:miter lim="800000"/>
            <a:headEnd/>
            <a:tailEnd type="stealth" w="med" len="med"/>
          </a:ln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9230" name="AutoShape 15"/>
          <p:cNvCxnSpPr>
            <a:cxnSpLocks noChangeShapeType="1"/>
          </p:cNvCxnSpPr>
          <p:nvPr/>
        </p:nvCxnSpPr>
        <p:spPr bwMode="auto">
          <a:xfrm rot="5400000">
            <a:off x="4267200" y="4829571"/>
            <a:ext cx="608806" cy="1588"/>
          </a:xfrm>
          <a:prstGeom prst="straightConnector1">
            <a:avLst/>
          </a:prstGeom>
          <a:noFill/>
          <a:ln w="76200">
            <a:solidFill>
              <a:schemeClr val="bg2">
                <a:lumMod val="90000"/>
              </a:schemeClr>
            </a:solidFill>
            <a:round/>
            <a:headEnd/>
            <a:tailEnd type="stealth" w="med" len="med"/>
          </a:ln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411162"/>
          </a:xfrm>
          <a:effectLst>
            <a:outerShdw dist="35921" dir="2700000" algn="ctr" rotWithShape="0">
              <a:schemeClr val="bg2"/>
            </a:outerShdw>
          </a:effectLst>
        </p:spPr>
        <p:txBody>
          <a:bodyPr lIns="90488" tIns="44450" rIns="90488" bIns="44450" anchor="b">
            <a:no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Elements of Strategic Management</a:t>
            </a:r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2971800" y="5133974"/>
            <a:ext cx="3200400" cy="990600"/>
          </a:xfrm>
          <a:prstGeom prst="rect">
            <a:avLst/>
          </a:prstGeom>
          <a:solidFill>
            <a:srgbClr val="6C0000"/>
          </a:solidFill>
          <a:ln w="3175">
            <a:noFill/>
            <a:miter lim="800000"/>
            <a:headEnd/>
            <a:tailEnd/>
          </a:ln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45720" tIns="44450" rIns="45720" bIns="44450"/>
          <a:lstStyle/>
          <a:p>
            <a:pPr marL="342900" indent="-342900" algn="ctr">
              <a:lnSpc>
                <a:spcPct val="75000"/>
              </a:lnSpc>
              <a:spcBef>
                <a:spcPct val="0"/>
              </a:spcBef>
              <a:defRPr/>
            </a:pPr>
            <a:r>
              <a:rPr lang="en-US" sz="2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Implementation</a:t>
            </a:r>
          </a:p>
          <a:p>
            <a:pPr marL="233363" indent="-233363">
              <a:lnSpc>
                <a:spcPct val="75000"/>
              </a:lnSpc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Organizational design/∆</a:t>
            </a:r>
          </a:p>
          <a:p>
            <a:pPr marL="233363" indent="-233363" algn="l">
              <a:lnSpc>
                <a:spcPct val="75000"/>
              </a:lnSpc>
              <a:spcBef>
                <a:spcPct val="0"/>
              </a:spcBef>
              <a:buFontTx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Business 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plan</a:t>
            </a:r>
          </a:p>
          <a:p>
            <a:pPr marL="233363" indent="-233363" algn="l">
              <a:lnSpc>
                <a:spcPct val="75000"/>
              </a:lnSpc>
              <a:spcBef>
                <a:spcPct val="0"/>
              </a:spcBef>
              <a:buFontTx/>
              <a:buChar char="•"/>
              <a:defRPr/>
            </a:pPr>
            <a:r>
              <a:rPr lang="en-US" sz="2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alibri" pitchFamily="34" charset="0"/>
                <a:cs typeface="Calibri" pitchFamily="34" charset="0"/>
              </a:rPr>
              <a:t>Resource allocation</a:t>
            </a:r>
            <a:endParaRPr lang="en-US" sz="2000" dirty="0">
              <a:solidFill>
                <a:schemeClr val="accent2">
                  <a:lumMod val="40000"/>
                  <a:lumOff val="6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3124200" y="2849562"/>
            <a:ext cx="2895600" cy="1905000"/>
            <a:chOff x="1905000" y="990600"/>
            <a:chExt cx="5181600" cy="5181599"/>
          </a:xfrm>
        </p:grpSpPr>
        <p:sp>
          <p:nvSpPr>
            <p:cNvPr id="18" name="Diamond 17"/>
            <p:cNvSpPr/>
            <p:nvPr/>
          </p:nvSpPr>
          <p:spPr>
            <a:xfrm>
              <a:off x="3352800" y="990600"/>
              <a:ext cx="2286001" cy="2286000"/>
            </a:xfrm>
            <a:prstGeom prst="diamond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noFill/>
            </a:ln>
            <a:effectLst>
              <a:outerShdw blurRad="127000" dist="38100" dir="3000000" sx="104000" sy="104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Arenas</a:t>
              </a:r>
              <a:endParaRPr lang="en-US" sz="1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" name="Diamond 18"/>
            <p:cNvSpPr/>
            <p:nvPr/>
          </p:nvSpPr>
          <p:spPr>
            <a:xfrm>
              <a:off x="4800600" y="2476500"/>
              <a:ext cx="2286000" cy="2286000"/>
            </a:xfrm>
            <a:prstGeom prst="diamond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noFill/>
            </a:ln>
            <a:effectLst>
              <a:outerShdw blurRad="127000" dist="38100" dir="3000000" sx="104000" sy="104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            Vehicles   </a:t>
              </a:r>
              <a:endParaRPr lang="en-US" sz="14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0" name="Diamond 19"/>
            <p:cNvSpPr/>
            <p:nvPr/>
          </p:nvSpPr>
          <p:spPr>
            <a:xfrm>
              <a:off x="3352800" y="3886199"/>
              <a:ext cx="2286001" cy="2286000"/>
            </a:xfrm>
            <a:prstGeom prst="diamond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noFill/>
            </a:ln>
            <a:effectLst>
              <a:outerShdw blurRad="127000" dist="38100" dir="3000000" sx="104000" sy="104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Differentiators</a:t>
              </a:r>
              <a:endParaRPr lang="en-US" sz="1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1" name="Diamond 20"/>
            <p:cNvSpPr/>
            <p:nvPr/>
          </p:nvSpPr>
          <p:spPr>
            <a:xfrm>
              <a:off x="1905000" y="2476500"/>
              <a:ext cx="2286000" cy="2286000"/>
            </a:xfrm>
            <a:prstGeom prst="diamond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noFill/>
            </a:ln>
            <a:effectLst>
              <a:outerShdw blurRad="127000" dist="38100" dir="3000000" sx="104000" sy="104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Staging       </a:t>
              </a:r>
            </a:p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Pacing        </a:t>
              </a:r>
              <a:endParaRPr lang="en-US" sz="1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Diamond 21"/>
            <p:cNvSpPr/>
            <p:nvPr/>
          </p:nvSpPr>
          <p:spPr>
            <a:xfrm>
              <a:off x="3352800" y="2476500"/>
              <a:ext cx="2286000" cy="2286000"/>
            </a:xfrm>
            <a:prstGeom prst="diamond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noFill/>
            </a:ln>
            <a:effectLst>
              <a:outerShdw blurRad="127000" dist="38100" dir="3000000" sx="104000" sy="104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Economic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Logic</a:t>
              </a:r>
              <a:endParaRPr lang="en-US" sz="1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3" name="Group 42"/>
          <p:cNvGrpSpPr/>
          <p:nvPr/>
        </p:nvGrpSpPr>
        <p:grpSpPr>
          <a:xfrm>
            <a:off x="5562600" y="1020762"/>
            <a:ext cx="2895600" cy="990600"/>
            <a:chOff x="5562600" y="838200"/>
            <a:chExt cx="2895600" cy="990600"/>
          </a:xfrm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3973" name="Rectangle 5"/>
            <p:cNvSpPr>
              <a:spLocks noChangeArrowheads="1"/>
            </p:cNvSpPr>
            <p:nvPr/>
          </p:nvSpPr>
          <p:spPr bwMode="auto">
            <a:xfrm>
              <a:off x="5562600" y="838200"/>
              <a:ext cx="2895600" cy="9906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488" tIns="44450" rIns="90488" bIns="44450"/>
            <a:lstStyle/>
            <a:p>
              <a:pPr marL="342900" indent="-342900" algn="ctr">
                <a:lnSpc>
                  <a:spcPct val="75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External Analysis (OT)</a:t>
              </a: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PESTEL</a:t>
              </a:r>
              <a:endParaRPr lang="en-US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5 Forces</a:t>
              </a:r>
              <a:endParaRPr lang="en-US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 smtClean="0">
                  <a:solidFill>
                    <a:schemeClr val="bg2">
                      <a:lumMod val="75000"/>
                    </a:schemeClr>
                  </a:solidFill>
                  <a:latin typeface="Calibri" pitchFamily="34" charset="0"/>
                  <a:cs typeface="Calibri" pitchFamily="34" charset="0"/>
                </a:rPr>
                <a:t>Game theory</a:t>
              </a:r>
              <a:endParaRPr lang="en-US" sz="20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4" name="Group 34"/>
            <p:cNvGrpSpPr>
              <a:grpSpLocks/>
            </p:cNvGrpSpPr>
            <p:nvPr/>
          </p:nvGrpSpPr>
          <p:grpSpPr bwMode="auto">
            <a:xfrm>
              <a:off x="7848600" y="1524001"/>
              <a:ext cx="549817" cy="275346"/>
              <a:chOff x="3374" y="1340"/>
              <a:chExt cx="1887" cy="945"/>
            </a:xfrm>
            <a:solidFill>
              <a:schemeClr val="bg2"/>
            </a:solidFill>
            <a:effectLst/>
          </p:grpSpPr>
          <p:sp>
            <p:nvSpPr>
              <p:cNvPr id="25" name="Text Box 23" descr="Green marble"/>
              <p:cNvSpPr txBox="1">
                <a:spLocks noChangeArrowheads="1"/>
              </p:cNvSpPr>
              <p:nvPr/>
            </p:nvSpPr>
            <p:spPr bwMode="auto">
              <a:xfrm>
                <a:off x="4676" y="1702"/>
                <a:ext cx="585" cy="257"/>
              </a:xfrm>
              <a:prstGeom prst="rect">
                <a:avLst/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0" tIns="0" rIns="0" bIns="0" anchor="ctr" anchorCtr="1"/>
              <a:lstStyle/>
              <a:p>
                <a:pPr algn="ctr" defTabSz="865188">
                  <a:lnSpc>
                    <a:spcPct val="70000"/>
                  </a:lnSpc>
                  <a:spcBef>
                    <a:spcPct val="50000"/>
                  </a:spcBef>
                </a:pPr>
                <a:endParaRPr lang="en-US" sz="1600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6" name="Text Box 24" descr="Green marble"/>
              <p:cNvSpPr txBox="1">
                <a:spLocks noChangeArrowheads="1"/>
              </p:cNvSpPr>
              <p:nvPr/>
            </p:nvSpPr>
            <p:spPr bwMode="auto">
              <a:xfrm>
                <a:off x="3374" y="1702"/>
                <a:ext cx="585" cy="257"/>
              </a:xfrm>
              <a:prstGeom prst="rect">
                <a:avLst/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0" tIns="0" rIns="0" bIns="0" anchor="ctr" anchorCtr="1"/>
              <a:lstStyle/>
              <a:p>
                <a:pPr algn="ctr" defTabSz="865188">
                  <a:lnSpc>
                    <a:spcPct val="70000"/>
                  </a:lnSpc>
                  <a:spcBef>
                    <a:spcPct val="50000"/>
                  </a:spcBef>
                </a:pPr>
                <a:endParaRPr lang="en-US" sz="1600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" name="Text Box 25" descr="Green marble"/>
              <p:cNvSpPr txBox="1">
                <a:spLocks noChangeArrowheads="1"/>
              </p:cNvSpPr>
              <p:nvPr/>
            </p:nvSpPr>
            <p:spPr bwMode="auto">
              <a:xfrm>
                <a:off x="4023" y="1340"/>
                <a:ext cx="585" cy="260"/>
              </a:xfrm>
              <a:prstGeom prst="rect">
                <a:avLst/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0" tIns="0" rIns="0" bIns="0" anchor="ctr" anchorCtr="1"/>
              <a:lstStyle/>
              <a:p>
                <a:pPr algn="ctr" defTabSz="865188">
                  <a:lnSpc>
                    <a:spcPct val="70000"/>
                  </a:lnSpc>
                  <a:spcBef>
                    <a:spcPct val="50000"/>
                  </a:spcBef>
                </a:pPr>
                <a:endParaRPr lang="en-US" sz="1600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8" name="Text Box 26" descr="Green marble"/>
              <p:cNvSpPr txBox="1">
                <a:spLocks noChangeArrowheads="1"/>
              </p:cNvSpPr>
              <p:nvPr/>
            </p:nvSpPr>
            <p:spPr bwMode="auto">
              <a:xfrm>
                <a:off x="4023" y="2025"/>
                <a:ext cx="585" cy="260"/>
              </a:xfrm>
              <a:prstGeom prst="rect">
                <a:avLst/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0" tIns="0" rIns="0" bIns="0" anchor="ctr" anchorCtr="1"/>
              <a:lstStyle/>
              <a:p>
                <a:pPr algn="ctr" defTabSz="865188">
                  <a:lnSpc>
                    <a:spcPct val="70000"/>
                  </a:lnSpc>
                  <a:spcBef>
                    <a:spcPct val="50000"/>
                  </a:spcBef>
                </a:pPr>
                <a:endParaRPr lang="en-US" sz="1600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9" name="AutoShape 27"/>
              <p:cNvSpPr>
                <a:spLocks noChangeArrowheads="1"/>
              </p:cNvSpPr>
              <p:nvPr/>
            </p:nvSpPr>
            <p:spPr bwMode="auto">
              <a:xfrm rot="5400000" flipH="1" flipV="1">
                <a:off x="4231" y="1907"/>
                <a:ext cx="167" cy="160"/>
              </a:xfrm>
              <a:prstGeom prst="rightArrow">
                <a:avLst>
                  <a:gd name="adj1" fmla="val 50000"/>
                  <a:gd name="adj2" fmla="val 26094"/>
                </a:avLst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ot="10800000" lIns="0" tIns="0" rIns="0" bIns="0" anchor="ctr"/>
              <a:lstStyle/>
              <a:p>
                <a:pPr algn="ctr"/>
                <a:endParaRPr lang="en-US" sz="360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0" name="AutoShape 28"/>
              <p:cNvSpPr>
                <a:spLocks noChangeArrowheads="1"/>
              </p:cNvSpPr>
              <p:nvPr/>
            </p:nvSpPr>
            <p:spPr bwMode="auto">
              <a:xfrm rot="16200000" flipH="1">
                <a:off x="4231" y="1560"/>
                <a:ext cx="167" cy="160"/>
              </a:xfrm>
              <a:prstGeom prst="rightArrow">
                <a:avLst>
                  <a:gd name="adj1" fmla="val 50000"/>
                  <a:gd name="adj2" fmla="val 26094"/>
                </a:avLst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ot="10800000" lIns="0" tIns="0" rIns="0" bIns="0" anchor="ctr"/>
              <a:lstStyle/>
              <a:p>
                <a:pPr algn="ctr"/>
                <a:endParaRPr lang="en-US" sz="360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1" name="AutoShape 29"/>
              <p:cNvSpPr>
                <a:spLocks noChangeArrowheads="1"/>
              </p:cNvSpPr>
              <p:nvPr/>
            </p:nvSpPr>
            <p:spPr bwMode="auto">
              <a:xfrm rot="10800000" flipH="1" flipV="1">
                <a:off x="3912" y="1750"/>
                <a:ext cx="167" cy="160"/>
              </a:xfrm>
              <a:prstGeom prst="rightArrow">
                <a:avLst>
                  <a:gd name="adj1" fmla="val 50000"/>
                  <a:gd name="adj2" fmla="val 26094"/>
                </a:avLst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0" tIns="0" rIns="0" bIns="0" anchor="ctr"/>
              <a:lstStyle/>
              <a:p>
                <a:pPr algn="ctr"/>
                <a:endParaRPr lang="en-US" sz="360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2" name="AutoShape 30"/>
              <p:cNvSpPr>
                <a:spLocks noChangeArrowheads="1"/>
              </p:cNvSpPr>
              <p:nvPr/>
            </p:nvSpPr>
            <p:spPr bwMode="auto">
              <a:xfrm rot="10800000">
                <a:off x="4546" y="1750"/>
                <a:ext cx="167" cy="160"/>
              </a:xfrm>
              <a:prstGeom prst="rightArrow">
                <a:avLst>
                  <a:gd name="adj1" fmla="val 50000"/>
                  <a:gd name="adj2" fmla="val 26094"/>
                </a:avLst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ot="10800000" lIns="0" tIns="0" rIns="0" bIns="0" anchor="ctr"/>
              <a:lstStyle/>
              <a:p>
                <a:pPr algn="ctr"/>
                <a:endParaRPr lang="en-US" sz="360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3" name="Text Box 31"/>
              <p:cNvSpPr txBox="1">
                <a:spLocks noChangeArrowheads="1"/>
              </p:cNvSpPr>
              <p:nvPr/>
            </p:nvSpPr>
            <p:spPr bwMode="auto">
              <a:xfrm>
                <a:off x="4144" y="1702"/>
                <a:ext cx="343" cy="257"/>
              </a:xfrm>
              <a:prstGeom prst="rect">
                <a:avLst/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lIns="18288" tIns="18288" rIns="18288" bIns="18288" anchor="ctr" anchorCtr="1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endParaRPr lang="en-US" sz="1600" b="1" dirty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7848600" y="1143000"/>
              <a:ext cx="473618" cy="247302"/>
              <a:chOff x="1150" y="1593"/>
              <a:chExt cx="3340" cy="1744"/>
            </a:xfrm>
            <a:solidFill>
              <a:schemeClr val="bg2"/>
            </a:solidFill>
          </p:grpSpPr>
          <p:sp>
            <p:nvSpPr>
              <p:cNvPr id="47" name="Oval 4"/>
              <p:cNvSpPr>
                <a:spLocks noChangeAspect="1" noChangeArrowheads="1"/>
              </p:cNvSpPr>
              <p:nvPr/>
            </p:nvSpPr>
            <p:spPr bwMode="auto">
              <a:xfrm>
                <a:off x="3396" y="2224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" name="Oval 7"/>
              <p:cNvSpPr>
                <a:spLocks noChangeAspect="1" noChangeArrowheads="1"/>
              </p:cNvSpPr>
              <p:nvPr/>
            </p:nvSpPr>
            <p:spPr bwMode="auto">
              <a:xfrm>
                <a:off x="1549" y="1593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/>
                <a:endParaRPr lang="en-US" sz="1100" b="1" dirty="0" smtClean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" name="Oval 10"/>
              <p:cNvSpPr>
                <a:spLocks noChangeAspect="1" noChangeArrowheads="1"/>
              </p:cNvSpPr>
              <p:nvPr/>
            </p:nvSpPr>
            <p:spPr bwMode="auto">
              <a:xfrm>
                <a:off x="2997" y="1593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/>
                <a:endParaRPr lang="en-US" sz="1100" b="1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" name="Oval 13"/>
              <p:cNvSpPr>
                <a:spLocks noChangeAspect="1" noChangeArrowheads="1"/>
              </p:cNvSpPr>
              <p:nvPr/>
            </p:nvSpPr>
            <p:spPr bwMode="auto">
              <a:xfrm>
                <a:off x="1549" y="2903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/>
                <a:endParaRPr lang="en-US" sz="1100" b="1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1" name="Oval 16"/>
              <p:cNvSpPr>
                <a:spLocks noChangeAspect="1" noChangeArrowheads="1"/>
              </p:cNvSpPr>
              <p:nvPr/>
            </p:nvSpPr>
            <p:spPr bwMode="auto">
              <a:xfrm>
                <a:off x="1150" y="2240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</a:pPr>
                <a:endParaRPr lang="en-US" sz="1100" b="1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2" name="Oval 19"/>
              <p:cNvSpPr>
                <a:spLocks noChangeAspect="1" noChangeArrowheads="1"/>
              </p:cNvSpPr>
              <p:nvPr/>
            </p:nvSpPr>
            <p:spPr bwMode="auto">
              <a:xfrm>
                <a:off x="3077" y="2903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>
                  <a:lnSpc>
                    <a:spcPct val="70000"/>
                  </a:lnSpc>
                </a:pPr>
                <a:endParaRPr lang="en-US" sz="1100" b="1" dirty="0" smtClean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6" name="Group 73"/>
          <p:cNvGrpSpPr/>
          <p:nvPr/>
        </p:nvGrpSpPr>
        <p:grpSpPr>
          <a:xfrm>
            <a:off x="685800" y="1020762"/>
            <a:ext cx="2895600" cy="990600"/>
            <a:chOff x="685800" y="1143000"/>
            <a:chExt cx="2895600" cy="990600"/>
          </a:xfrm>
          <a:solidFill>
            <a:srgbClr val="6C0000"/>
          </a:solidFill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3991" name="Rectangle 23"/>
            <p:cNvSpPr>
              <a:spLocks noChangeArrowheads="1"/>
            </p:cNvSpPr>
            <p:nvPr/>
          </p:nvSpPr>
          <p:spPr bwMode="auto">
            <a:xfrm>
              <a:off x="685800" y="1143000"/>
              <a:ext cx="2895600" cy="9906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488" tIns="44450" rIns="27432" bIns="44450"/>
            <a:lstStyle/>
            <a:p>
              <a:pPr marL="342900" indent="-342900" algn="ctr">
                <a:lnSpc>
                  <a:spcPct val="75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rPr>
                <a:t>Internal Analysis (SW)</a:t>
              </a: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rPr>
                <a:t>Value </a:t>
              </a:r>
              <a:r>
                <a:rPr lang="en-US" sz="2000" dirty="0" smtClean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rPr>
                <a:t>chain</a:t>
              </a:r>
              <a:endParaRPr lang="en-US" sz="2000" dirty="0">
                <a:solidFill>
                  <a:srgbClr val="320000"/>
                </a:solidFill>
                <a:latin typeface="Calibri" pitchFamily="34" charset="0"/>
                <a:cs typeface="Calibri" pitchFamily="34" charset="0"/>
              </a:endParaRP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 smtClean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rPr>
                <a:t>VRINE</a:t>
              </a: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 smtClean="0">
                  <a:solidFill>
                    <a:schemeClr val="bg2">
                      <a:lumMod val="75000"/>
                    </a:schemeClr>
                  </a:solidFill>
                  <a:latin typeface="Calibri" pitchFamily="34" charset="0"/>
                  <a:cs typeface="Calibri" pitchFamily="34" charset="0"/>
                </a:rPr>
                <a:t>Corporate value</a:t>
              </a:r>
              <a:endParaRPr lang="en-US" sz="20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2" name="Pentagon 61"/>
            <p:cNvSpPr/>
            <p:nvPr/>
          </p:nvSpPr>
          <p:spPr>
            <a:xfrm>
              <a:off x="3200400" y="1447800"/>
              <a:ext cx="304800" cy="152400"/>
            </a:xfrm>
            <a:prstGeom prst="homePlate">
              <a:avLst/>
            </a:prstGeom>
            <a:solidFill>
              <a:schemeClr val="bg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7" name="Group 69"/>
          <p:cNvGrpSpPr/>
          <p:nvPr/>
        </p:nvGrpSpPr>
        <p:grpSpPr>
          <a:xfrm>
            <a:off x="5640424" y="5453339"/>
            <a:ext cx="457200" cy="457200"/>
            <a:chOff x="2133600" y="1219200"/>
            <a:chExt cx="4876800" cy="4876800"/>
          </a:xfr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5-Point Star 62"/>
            <p:cNvSpPr/>
            <p:nvPr/>
          </p:nvSpPr>
          <p:spPr>
            <a:xfrm>
              <a:off x="2209800" y="1447800"/>
              <a:ext cx="4724400" cy="4572000"/>
            </a:xfrm>
            <a:prstGeom prst="star5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0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4" name="Diamond 63"/>
            <p:cNvSpPr/>
            <p:nvPr/>
          </p:nvSpPr>
          <p:spPr>
            <a:xfrm>
              <a:off x="4038600" y="1219200"/>
              <a:ext cx="1066800" cy="1447800"/>
            </a:xfrm>
            <a:prstGeom prst="diamond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Strategy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 bwMode="auto">
            <a:xfrm>
              <a:off x="5867400" y="2895600"/>
              <a:ext cx="1143000" cy="990600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Structure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6" name="Oval 65"/>
            <p:cNvSpPr/>
            <p:nvPr/>
          </p:nvSpPr>
          <p:spPr bwMode="auto">
            <a:xfrm>
              <a:off x="2133600" y="2895600"/>
              <a:ext cx="1143000" cy="990600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People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5181600" y="5105400"/>
              <a:ext cx="1143000" cy="990600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Processes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2819400" y="5105400"/>
              <a:ext cx="1143000" cy="990600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Rewards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9" name="Oval 68"/>
            <p:cNvSpPr/>
            <p:nvPr/>
          </p:nvSpPr>
          <p:spPr bwMode="auto">
            <a:xfrm>
              <a:off x="3962400" y="3505200"/>
              <a:ext cx="1143000" cy="990600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Symbols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43" name="Rectangle 23"/>
          <p:cNvSpPr>
            <a:spLocks noChangeArrowheads="1"/>
          </p:cNvSpPr>
          <p:nvPr/>
        </p:nvSpPr>
        <p:spPr bwMode="auto">
          <a:xfrm>
            <a:off x="3962400" y="2769146"/>
            <a:ext cx="1143000" cy="3048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27432" bIns="44450"/>
          <a:lstStyle/>
          <a:p>
            <a:pPr marL="342900" indent="-342900" algn="ctr">
              <a:lnSpc>
                <a:spcPct val="75000"/>
              </a:lnSpc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rgbClr val="320000"/>
                </a:solidFill>
                <a:latin typeface="Calibri" pitchFamily="34" charset="0"/>
                <a:cs typeface="Calibri" pitchFamily="34" charset="0"/>
              </a:rPr>
              <a:t>Strategy</a:t>
            </a:r>
            <a:endParaRPr lang="en-US" sz="2000" dirty="0">
              <a:solidFill>
                <a:srgbClr val="32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85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ChangeArrowheads="1"/>
          </p:cNvSpPr>
          <p:nvPr/>
        </p:nvSpPr>
        <p:spPr bwMode="auto">
          <a:xfrm>
            <a:off x="6033" y="304800"/>
            <a:ext cx="9137967" cy="52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lIns="90488" tIns="44450" rIns="90488" bIns="44450">
            <a:spAutoFit/>
          </a:bodyPr>
          <a:lstStyle/>
          <a:p>
            <a:pPr algn="ctr">
              <a:lnSpc>
                <a:spcPct val="70000"/>
              </a:lnSpc>
              <a:defRPr/>
            </a:pPr>
            <a:r>
              <a:rPr lang="en-US" sz="28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Webdings" pitchFamily="18" charset="2"/>
              </a:rPr>
              <a:t> </a:t>
            </a:r>
            <a:r>
              <a:rPr lang="en-US" sz="4000" b="1" i="1" dirty="0" err="1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MicroTech</a:t>
            </a:r>
            <a:r>
              <a:rPr lang="en-US" sz="40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Exercise Problem &amp; Setting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idx="1"/>
          </p:nvPr>
        </p:nvSpPr>
        <p:spPr>
          <a:xfrm>
            <a:off x="751114" y="1320740"/>
            <a:ext cx="7647804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85000"/>
              </a:lnSpc>
              <a:spcBef>
                <a:spcPts val="1800"/>
              </a:spcBef>
              <a:buClr>
                <a:srgbClr val="32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320000"/>
                </a:solidFill>
              </a:rPr>
              <a:t>Dilemma: </a:t>
            </a:r>
            <a:r>
              <a:rPr lang="en-US" sz="2800" dirty="0" smtClean="0">
                <a:solidFill>
                  <a:srgbClr val="320000"/>
                </a:solidFill>
              </a:rPr>
              <a:t>Household Appliances</a:t>
            </a:r>
            <a:r>
              <a:rPr lang="en-US" sz="2800" b="1" dirty="0" smtClean="0">
                <a:solidFill>
                  <a:srgbClr val="320000"/>
                </a:solidFill>
              </a:rPr>
              <a:t> </a:t>
            </a:r>
            <a:r>
              <a:rPr lang="en-US" sz="2800" dirty="0" smtClean="0">
                <a:solidFill>
                  <a:srgbClr val="320000"/>
                </a:solidFill>
              </a:rPr>
              <a:t>(HA)</a:t>
            </a:r>
            <a:r>
              <a:rPr lang="en-US" sz="2800" b="1" dirty="0" smtClean="0">
                <a:solidFill>
                  <a:srgbClr val="320000"/>
                </a:solidFill>
              </a:rPr>
              <a:t> </a:t>
            </a:r>
            <a:r>
              <a:rPr lang="en-US" sz="2800" dirty="0" smtClean="0">
                <a:solidFill>
                  <a:srgbClr val="320000"/>
                </a:solidFill>
              </a:rPr>
              <a:t>developed Shadow RAM, but the corporate charter forbids them from selling externally.</a:t>
            </a:r>
          </a:p>
          <a:p>
            <a:pPr>
              <a:lnSpc>
                <a:spcPct val="85000"/>
              </a:lnSpc>
              <a:spcBef>
                <a:spcPts val="1800"/>
              </a:spcBef>
              <a:buClr>
                <a:srgbClr val="32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320000"/>
                </a:solidFill>
              </a:rPr>
              <a:t>Technology Transfer Negotiation</a:t>
            </a:r>
            <a:r>
              <a:rPr lang="en-US" sz="2800" dirty="0" smtClean="0">
                <a:solidFill>
                  <a:srgbClr val="320000"/>
                </a:solidFill>
              </a:rPr>
              <a:t>: HA and Chips &amp; Components (CC) are negotiating to transfer the technology &amp; take full advantage.</a:t>
            </a:r>
          </a:p>
          <a:p>
            <a:pPr>
              <a:lnSpc>
                <a:spcPct val="85000"/>
              </a:lnSpc>
              <a:spcBef>
                <a:spcPts val="1800"/>
              </a:spcBef>
              <a:buClr>
                <a:srgbClr val="32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320000"/>
                </a:solidFill>
              </a:rPr>
              <a:t>Terms</a:t>
            </a:r>
            <a:r>
              <a:rPr lang="en-US" sz="2800" dirty="0" smtClean="0">
                <a:solidFill>
                  <a:srgbClr val="320000"/>
                </a:solidFill>
              </a:rPr>
              <a:t>: Following issues will be discussed.</a:t>
            </a:r>
          </a:p>
          <a:p>
            <a:pPr lvl="1">
              <a:lnSpc>
                <a:spcPct val="85000"/>
              </a:lnSpc>
              <a:spcBef>
                <a:spcPct val="0"/>
              </a:spcBef>
              <a:buClr>
                <a:srgbClr val="6C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800" dirty="0" smtClean="0">
                <a:solidFill>
                  <a:srgbClr val="320000"/>
                </a:solidFill>
              </a:rPr>
              <a:t>Transfer price</a:t>
            </a:r>
          </a:p>
          <a:p>
            <a:pPr lvl="1">
              <a:lnSpc>
                <a:spcPct val="85000"/>
              </a:lnSpc>
              <a:spcBef>
                <a:spcPct val="0"/>
              </a:spcBef>
              <a:buClr>
                <a:srgbClr val="6C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800" dirty="0" smtClean="0">
                <a:solidFill>
                  <a:srgbClr val="320000"/>
                </a:solidFill>
              </a:rPr>
              <a:t>Competitive protection for HA</a:t>
            </a:r>
          </a:p>
          <a:p>
            <a:pPr lvl="1">
              <a:lnSpc>
                <a:spcPct val="85000"/>
              </a:lnSpc>
              <a:spcBef>
                <a:spcPct val="0"/>
              </a:spcBef>
              <a:buClr>
                <a:srgbClr val="6C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800" dirty="0" smtClean="0">
                <a:solidFill>
                  <a:srgbClr val="320000"/>
                </a:solidFill>
              </a:rPr>
              <a:t>Protection for Office Automation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562600"/>
            <a:ext cx="1866900" cy="915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30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325880" y="4419600"/>
          <a:ext cx="649224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890"/>
                <a:gridCol w="326571"/>
                <a:gridCol w="2122715"/>
                <a:gridCol w="175864"/>
                <a:gridCol w="1554480"/>
                <a:gridCol w="274320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Total NPV to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YOUR DIVISION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 anchor="ctr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800" b="1" dirty="0" smtClean="0">
                          <a:solidFill>
                            <a:srgbClr val="320000"/>
                          </a:solidFill>
                          <a:latin typeface="Calibri" pitchFamily="34" charset="0"/>
                        </a:rPr>
                        <a:t>=</a:t>
                      </a:r>
                      <a:endParaRPr lang="en-US" sz="2800" b="1" dirty="0">
                        <a:solidFill>
                          <a:srgbClr val="320000"/>
                        </a:solidFill>
                        <a:latin typeface="Calibri" pitchFamily="34" charset="0"/>
                      </a:endParaRPr>
                    </a:p>
                  </a:txBody>
                  <a:tcPr marL="18288" marR="18288" marT="18288" marB="18288" anchor="ctr">
                    <a:lnL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dirty="0" smtClean="0">
                          <a:solidFill>
                            <a:srgbClr val="320000"/>
                          </a:solidFill>
                          <a:latin typeface="Calibri" pitchFamily="34" charset="0"/>
                        </a:rPr>
                        <a:t>A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b="0" dirty="0" smtClean="0">
                          <a:solidFill>
                            <a:srgbClr val="320000"/>
                          </a:solidFill>
                          <a:latin typeface="Calibri" pitchFamily="34" charset="0"/>
                        </a:rPr>
                        <a:t>Value assuming protection to household appliances</a:t>
                      </a:r>
                      <a:endParaRPr lang="en-US" b="0" dirty="0">
                        <a:solidFill>
                          <a:srgbClr val="320000"/>
                        </a:solidFill>
                        <a:latin typeface="Calibri" pitchFamily="34" charset="0"/>
                      </a:endParaRPr>
                    </a:p>
                  </a:txBody>
                  <a:tcPr marL="18288" marR="18288" marT="18288" marB="18288" anchor="ctr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800" dirty="0" smtClean="0">
                          <a:solidFill>
                            <a:srgbClr val="320000"/>
                          </a:solidFill>
                          <a:latin typeface="Calibri" pitchFamily="34" charset="0"/>
                        </a:rPr>
                        <a:t>+</a:t>
                      </a:r>
                      <a:endParaRPr lang="en-US" sz="2800" dirty="0">
                        <a:solidFill>
                          <a:srgbClr val="320000"/>
                        </a:solidFill>
                        <a:latin typeface="Calibri" pitchFamily="34" charset="0"/>
                      </a:endParaRPr>
                    </a:p>
                  </a:txBody>
                  <a:tcPr marL="18288" marR="18288" marT="18288" marB="18288" anchor="ctr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dirty="0" smtClean="0">
                          <a:solidFill>
                            <a:srgbClr val="320000"/>
                          </a:solidFill>
                          <a:latin typeface="Calibri" pitchFamily="34" charset="0"/>
                        </a:rPr>
                        <a:t>B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b="0" dirty="0" smtClean="0">
                          <a:solidFill>
                            <a:srgbClr val="320000"/>
                          </a:solidFill>
                          <a:latin typeface="Calibri" pitchFamily="34" charset="0"/>
                        </a:rPr>
                        <a:t>Value assuming protection to </a:t>
                      </a:r>
                      <a:r>
                        <a:rPr lang="en-US" sz="1500" b="0" dirty="0" smtClean="0">
                          <a:solidFill>
                            <a:srgbClr val="320000"/>
                          </a:solidFill>
                          <a:latin typeface="Calibri" pitchFamily="34" charset="0"/>
                        </a:rPr>
                        <a:t>Office Automation</a:t>
                      </a:r>
                      <a:endParaRPr lang="en-US" sz="1500" b="0" dirty="0">
                        <a:solidFill>
                          <a:srgbClr val="320000"/>
                        </a:solidFill>
                        <a:latin typeface="Calibri" pitchFamily="34" charset="0"/>
                      </a:endParaRPr>
                    </a:p>
                  </a:txBody>
                  <a:tcPr marL="18288" marR="18288" marT="18288" marB="18288" anchor="ctr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2800" u="none" dirty="0" smtClean="0">
                          <a:solidFill>
                            <a:srgbClr val="320000"/>
                          </a:solidFill>
                          <a:latin typeface="Calibri" pitchFamily="34" charset="0"/>
                        </a:rPr>
                        <a:t>±</a:t>
                      </a:r>
                      <a:endParaRPr lang="en-US" sz="2800" u="none" dirty="0">
                        <a:solidFill>
                          <a:srgbClr val="320000"/>
                        </a:solidFill>
                        <a:latin typeface="Calibri" pitchFamily="34" charset="0"/>
                      </a:endParaRPr>
                    </a:p>
                  </a:txBody>
                  <a:tcPr marL="18288" marR="18288" marT="18288" marB="18288" anchor="ctr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dirty="0" smtClean="0">
                          <a:solidFill>
                            <a:srgbClr val="320000"/>
                          </a:solidFill>
                          <a:latin typeface="Calibri" pitchFamily="34" charset="0"/>
                        </a:rPr>
                        <a:t>T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b="0" dirty="0" smtClean="0">
                          <a:solidFill>
                            <a:srgbClr val="320000"/>
                          </a:solidFill>
                          <a:latin typeface="Calibri" pitchFamily="34" charset="0"/>
                        </a:rPr>
                        <a:t>Transfer price</a:t>
                      </a:r>
                      <a:endParaRPr lang="en-US" b="0" dirty="0">
                        <a:solidFill>
                          <a:srgbClr val="320000"/>
                        </a:solidFill>
                        <a:latin typeface="Calibri" pitchFamily="34" charset="0"/>
                      </a:endParaRPr>
                    </a:p>
                  </a:txBody>
                  <a:tcPr marL="18288" marR="18288" marT="18288" marB="18288" anchor="ctr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b="1" i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ebdings" pitchFamily="18" charset="2"/>
              </a:rPr>
              <a:t> </a:t>
            </a:r>
            <a:r>
              <a:rPr lang="en-US" sz="4000" b="1" i="1" dirty="0" err="1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MicroTech</a:t>
            </a:r>
            <a:r>
              <a:rPr lang="en-US" sz="40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Payoff Analysis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140054"/>
              </p:ext>
            </p:extLst>
          </p:nvPr>
        </p:nvGraphicFramePr>
        <p:xfrm>
          <a:off x="1814830" y="1278644"/>
          <a:ext cx="5514340" cy="2598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7936"/>
                <a:gridCol w="2088545"/>
                <a:gridCol w="1757859"/>
              </a:tblGrid>
              <a:tr h="415380">
                <a:tc row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b="0" dirty="0" smtClean="0">
                          <a:solidFill>
                            <a:schemeClr val="bg2"/>
                          </a:solidFill>
                          <a:latin typeface="Calibri" pitchFamily="34" charset="0"/>
                        </a:rPr>
                        <a:t>Years that Chips &amp; Components agrees not to sell to rivals</a:t>
                      </a:r>
                      <a:endParaRPr lang="en-US" b="0" dirty="0">
                        <a:solidFill>
                          <a:schemeClr val="bg2"/>
                        </a:solidFill>
                        <a:latin typeface="Calibri" pitchFamily="34" charset="0"/>
                      </a:endParaRPr>
                    </a:p>
                  </a:txBody>
                  <a:tcPr marL="18288" marR="18288" marT="18288" marB="18288" anchor="b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b="0" dirty="0" smtClean="0">
                          <a:solidFill>
                            <a:schemeClr val="bg2"/>
                          </a:solidFill>
                          <a:latin typeface="Calibri" pitchFamily="34" charset="0"/>
                        </a:rPr>
                        <a:t>NPV (millions) to YOUR DIVISION if Shadow</a:t>
                      </a:r>
                      <a:r>
                        <a:rPr lang="en-US" b="0" baseline="0" dirty="0" smtClean="0">
                          <a:solidFill>
                            <a:schemeClr val="bg2"/>
                          </a:solidFill>
                          <a:latin typeface="Calibri" pitchFamily="34" charset="0"/>
                        </a:rPr>
                        <a:t> RAM isn’t sold to:</a:t>
                      </a:r>
                      <a:endParaRPr lang="en-US" b="0" dirty="0">
                        <a:solidFill>
                          <a:schemeClr val="bg2"/>
                        </a:solidFill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240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b="1" dirty="0" smtClean="0">
                          <a:solidFill>
                            <a:schemeClr val="bg2"/>
                          </a:solidFill>
                          <a:latin typeface="Calibri" pitchFamily="34" charset="0"/>
                        </a:rPr>
                        <a:t>A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b="0" dirty="0" smtClean="0">
                          <a:solidFill>
                            <a:schemeClr val="bg2"/>
                          </a:solidFill>
                          <a:latin typeface="Calibri" pitchFamily="34" charset="0"/>
                        </a:rPr>
                        <a:t>Household Appliance’s Rivals</a:t>
                      </a:r>
                      <a:endParaRPr lang="en-US" b="0" dirty="0">
                        <a:solidFill>
                          <a:schemeClr val="bg2"/>
                        </a:solidFill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b="1" dirty="0" smtClean="0">
                          <a:solidFill>
                            <a:schemeClr val="bg2"/>
                          </a:solidFill>
                          <a:latin typeface="Calibri" pitchFamily="34" charset="0"/>
                        </a:rPr>
                        <a:t>B</a:t>
                      </a:r>
                    </a:p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b="0" dirty="0" smtClean="0">
                          <a:solidFill>
                            <a:schemeClr val="bg2"/>
                          </a:solidFill>
                          <a:latin typeface="Calibri" pitchFamily="34" charset="0"/>
                        </a:rPr>
                        <a:t>Office Automation Rivals</a:t>
                      </a:r>
                      <a:endParaRPr lang="en-US" b="0" dirty="0">
                        <a:solidFill>
                          <a:schemeClr val="bg2"/>
                        </a:solidFill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</a:tr>
              <a:tr h="249469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b="0" dirty="0" smtClean="0">
                          <a:latin typeface="Calibri" pitchFamily="34" charset="0"/>
                        </a:rPr>
                        <a:t> No transfer</a:t>
                      </a:r>
                      <a:endParaRPr lang="en-US" b="0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A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G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</a:tr>
              <a:tr h="249469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b="0" dirty="0" smtClean="0">
                          <a:latin typeface="Calibri" pitchFamily="34" charset="0"/>
                        </a:rPr>
                        <a:t> 0 Years</a:t>
                      </a:r>
                      <a:endParaRPr lang="en-US" b="0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B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H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</a:tr>
              <a:tr h="249469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b="0" dirty="0" smtClean="0">
                          <a:latin typeface="Calibri" pitchFamily="34" charset="0"/>
                        </a:rPr>
                        <a:t> 1 year</a:t>
                      </a:r>
                      <a:endParaRPr lang="en-US" b="0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C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I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</a:tr>
              <a:tr h="249469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b="0" dirty="0" smtClean="0">
                          <a:latin typeface="Calibri" pitchFamily="34" charset="0"/>
                        </a:rPr>
                        <a:t> 2 years</a:t>
                      </a:r>
                      <a:endParaRPr lang="en-US" b="0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D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J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</a:tr>
              <a:tr h="249469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b="0" dirty="0" smtClean="0">
                          <a:latin typeface="Calibri" pitchFamily="34" charset="0"/>
                        </a:rPr>
                        <a:t> 3 years</a:t>
                      </a:r>
                      <a:endParaRPr lang="en-US" b="0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K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</a:tr>
              <a:tr h="249469">
                <a:tc>
                  <a:txBody>
                    <a:bodyPr/>
                    <a:lstStyle/>
                    <a:p>
                      <a:pPr>
                        <a:lnSpc>
                          <a:spcPct val="75000"/>
                        </a:lnSpc>
                      </a:pPr>
                      <a:r>
                        <a:rPr lang="en-US" b="0" dirty="0" smtClean="0">
                          <a:latin typeface="Calibri" pitchFamily="34" charset="0"/>
                        </a:rPr>
                        <a:t> 4 years</a:t>
                      </a:r>
                      <a:endParaRPr lang="en-US" b="0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F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en-US" dirty="0" smtClean="0">
                          <a:latin typeface="Calibri" pitchFamily="34" charset="0"/>
                        </a:rPr>
                        <a:t>L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L="18288" marR="18288" marT="18288" marB="1828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77470" h="12700" prst="softRound"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562600"/>
            <a:ext cx="1866900" cy="915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2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152400" y="255989"/>
            <a:ext cx="8839200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90488" tIns="44450" rIns="90488" bIns="44450">
            <a:sp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4000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Negotiation Instructions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143000"/>
            <a:ext cx="7467600" cy="4419600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  <a:buClr>
                <a:srgbClr val="580000"/>
              </a:buClr>
              <a:buBlip>
                <a:blip r:embed="rId3"/>
              </a:buBlip>
              <a:defRPr/>
            </a:pPr>
            <a:r>
              <a:rPr lang="en-US" sz="2800" b="1" dirty="0" smtClean="0"/>
              <a:t>Goals:</a:t>
            </a:r>
            <a:r>
              <a:rPr lang="en-US" sz="2800" dirty="0" smtClean="0"/>
              <a:t> Create value for division &amp; </a:t>
            </a:r>
            <a:r>
              <a:rPr lang="en-US" sz="2800" i="1" dirty="0" err="1" smtClean="0"/>
              <a:t>MicroTech</a:t>
            </a:r>
            <a:endParaRPr lang="en-US" sz="2800" i="1" dirty="0" smtClean="0"/>
          </a:p>
          <a:p>
            <a:pPr lvl="1">
              <a:lnSpc>
                <a:spcPct val="85000"/>
              </a:lnSpc>
              <a:spcBef>
                <a:spcPts val="600"/>
              </a:spcBef>
              <a:buClr>
                <a:srgbClr val="820000"/>
              </a:buClr>
              <a:buFont typeface="Wingdings" panose="05000000000000000000" pitchFamily="2" charset="2"/>
              <a:buChar char="§"/>
              <a:defRPr/>
            </a:pPr>
            <a:r>
              <a:rPr lang="en-US" sz="2400" b="1" dirty="0" smtClean="0"/>
              <a:t>Maximize Division Profit</a:t>
            </a:r>
            <a:r>
              <a:rPr lang="en-US" sz="2400" dirty="0" smtClean="0"/>
              <a:t>. Division mangers are evaluated based on division performance.</a:t>
            </a:r>
          </a:p>
          <a:p>
            <a:pPr lvl="1">
              <a:lnSpc>
                <a:spcPct val="85000"/>
              </a:lnSpc>
              <a:spcBef>
                <a:spcPts val="600"/>
              </a:spcBef>
              <a:buClr>
                <a:srgbClr val="820000"/>
              </a:buClr>
              <a:buFont typeface="Wingdings" panose="05000000000000000000" pitchFamily="2" charset="2"/>
              <a:buChar char="§"/>
              <a:defRPr/>
            </a:pPr>
            <a:r>
              <a:rPr lang="en-US" sz="2400" b="1" dirty="0" smtClean="0"/>
              <a:t>Company-wide Objectives</a:t>
            </a:r>
            <a:r>
              <a:rPr lang="en-US" sz="2400" dirty="0" smtClean="0"/>
              <a:t>. Try to meet company value creation objectives as well.</a:t>
            </a:r>
          </a:p>
          <a:p>
            <a:pPr>
              <a:lnSpc>
                <a:spcPct val="85000"/>
              </a:lnSpc>
              <a:spcBef>
                <a:spcPts val="1800"/>
              </a:spcBef>
              <a:buClr>
                <a:srgbClr val="580000"/>
              </a:buClr>
              <a:buBlip>
                <a:blip r:embed="rId3"/>
              </a:buBlip>
              <a:defRPr/>
            </a:pPr>
            <a:r>
              <a:rPr lang="en-US" sz="2800" b="1" dirty="0" smtClean="0"/>
              <a:t>Confidentiality</a:t>
            </a:r>
            <a:r>
              <a:rPr lang="en-US" sz="2800" dirty="0" smtClean="0"/>
              <a:t>. Don’t let your opponent read your role (but you can </a:t>
            </a:r>
            <a:r>
              <a:rPr lang="en-US" sz="2800" i="1" u="sng" dirty="0" smtClean="0"/>
              <a:t>say</a:t>
            </a:r>
            <a:r>
              <a:rPr lang="en-US" sz="2800" i="1" dirty="0" smtClean="0"/>
              <a:t> </a:t>
            </a:r>
            <a:r>
              <a:rPr lang="en-US" sz="2800" dirty="0" smtClean="0"/>
              <a:t>anything to get a better deal)</a:t>
            </a:r>
          </a:p>
          <a:p>
            <a:pPr>
              <a:lnSpc>
                <a:spcPct val="85000"/>
              </a:lnSpc>
              <a:spcBef>
                <a:spcPts val="1800"/>
              </a:spcBef>
              <a:buClr>
                <a:srgbClr val="580000"/>
              </a:buClr>
              <a:buBlip>
                <a:blip r:embed="rId3"/>
              </a:buBlip>
              <a:defRPr/>
            </a:pPr>
            <a:r>
              <a:rPr lang="en-US" sz="2800" b="1" dirty="0" smtClean="0"/>
              <a:t>Time</a:t>
            </a:r>
            <a:r>
              <a:rPr lang="en-US" sz="2800" dirty="0" smtClean="0"/>
              <a:t>: You will have 15 minutes.</a:t>
            </a:r>
          </a:p>
          <a:p>
            <a:pPr>
              <a:lnSpc>
                <a:spcPct val="85000"/>
              </a:lnSpc>
              <a:spcBef>
                <a:spcPts val="1800"/>
              </a:spcBef>
              <a:buClr>
                <a:srgbClr val="580000"/>
              </a:buClr>
              <a:buBlip>
                <a:blip r:embed="rId3"/>
              </a:buBlip>
              <a:defRPr/>
            </a:pPr>
            <a:r>
              <a:rPr lang="en-US" sz="2800" b="1" dirty="0" smtClean="0"/>
              <a:t>Return one copy of the contract</a:t>
            </a:r>
            <a:r>
              <a:rPr lang="en-US" sz="2800" dirty="0" smtClean="0"/>
              <a:t> ASAP so the data can be entered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562600"/>
            <a:ext cx="1866900" cy="915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167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762000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  <a:defRPr/>
            </a:pPr>
            <a:r>
              <a:rPr lang="en-US" sz="2800" b="1" i="1" dirty="0" smtClean="0">
                <a:solidFill>
                  <a:srgbClr val="820000"/>
                </a:solidFill>
                <a:sym typeface="Webdings" pitchFamily="18" charset="2"/>
              </a:rPr>
              <a:t> </a:t>
            </a:r>
            <a:r>
              <a:rPr lang="en-US" sz="4000" b="1" i="1" dirty="0" err="1" smtClean="0">
                <a:solidFill>
                  <a:srgbClr val="820000"/>
                </a:solidFill>
              </a:rPr>
              <a:t>MicroTech</a:t>
            </a:r>
            <a:r>
              <a:rPr lang="en-US" sz="4000" b="1" dirty="0" smtClean="0">
                <a:solidFill>
                  <a:srgbClr val="820000"/>
                </a:solidFill>
              </a:rPr>
              <a:t> Post Negotiation Instructions</a:t>
            </a:r>
            <a:endParaRPr lang="en-US" sz="3200" b="1" dirty="0" smtClean="0">
              <a:solidFill>
                <a:srgbClr val="820000"/>
              </a:solidFill>
            </a:endParaRP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00100" y="1371600"/>
            <a:ext cx="7543800" cy="3352800"/>
          </a:xfrm>
        </p:spPr>
        <p:txBody>
          <a:bodyPr lIns="0" rIns="0">
            <a:noAutofit/>
          </a:bodyPr>
          <a:lstStyle/>
          <a:p>
            <a:pPr>
              <a:lnSpc>
                <a:spcPct val="85000"/>
              </a:lnSpc>
              <a:buClr>
                <a:srgbClr val="580000"/>
              </a:buClr>
              <a:buBlip>
                <a:blip r:embed="rId3"/>
              </a:buBlip>
            </a:pPr>
            <a:r>
              <a:rPr lang="en-US" sz="2800" b="1" dirty="0" smtClean="0"/>
              <a:t>Turn in Contract ASAP</a:t>
            </a:r>
            <a:r>
              <a:rPr lang="en-US" sz="2800" dirty="0" smtClean="0"/>
              <a:t>. I need one copy so I can enter the data.</a:t>
            </a:r>
          </a:p>
          <a:p>
            <a:pPr>
              <a:lnSpc>
                <a:spcPct val="85000"/>
              </a:lnSpc>
              <a:spcBef>
                <a:spcPts val="1800"/>
              </a:spcBef>
              <a:buClr>
                <a:srgbClr val="580000"/>
              </a:buClr>
              <a:buBlip>
                <a:blip r:embed="rId3"/>
              </a:buBlip>
            </a:pPr>
            <a:r>
              <a:rPr lang="en-US" sz="2800" dirty="0" smtClean="0"/>
              <a:t>Consider the following discussion questions:</a:t>
            </a:r>
            <a:endParaRPr lang="en-US" sz="2800" b="1" dirty="0" smtClean="0"/>
          </a:p>
          <a:p>
            <a:pPr lvl="1">
              <a:lnSpc>
                <a:spcPct val="85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600" b="1" dirty="0" smtClean="0"/>
              <a:t>Division Goals.</a:t>
            </a:r>
            <a:r>
              <a:rPr lang="en-US" sz="2600" dirty="0" smtClean="0"/>
              <a:t> Did you meet your division goals?</a:t>
            </a:r>
            <a:endParaRPr lang="en-US" sz="2600" b="1" dirty="0" smtClean="0"/>
          </a:p>
          <a:p>
            <a:pPr lvl="1">
              <a:lnSpc>
                <a:spcPct val="85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600" b="1" dirty="0" smtClean="0"/>
              <a:t>Value Creation</a:t>
            </a:r>
            <a:r>
              <a:rPr lang="en-US" sz="2600" dirty="0" smtClean="0"/>
              <a:t>. Did </a:t>
            </a:r>
            <a:r>
              <a:rPr lang="en-US" sz="2600" i="1" dirty="0" err="1" smtClean="0"/>
              <a:t>MicroTech</a:t>
            </a:r>
            <a:r>
              <a:rPr lang="en-US" sz="2600" dirty="0" smtClean="0"/>
              <a:t> maximize the value created? Why/Why not?</a:t>
            </a:r>
          </a:p>
          <a:p>
            <a:pPr lvl="1">
              <a:lnSpc>
                <a:spcPct val="85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600" b="1" dirty="0" smtClean="0"/>
              <a:t>Tradeoffs on Division Goals</a:t>
            </a:r>
            <a:r>
              <a:rPr lang="en-US" sz="2600" dirty="0" smtClean="0"/>
              <a:t>. What tradeoffs were there between division objectives and </a:t>
            </a:r>
            <a:r>
              <a:rPr lang="en-US" sz="2600" i="1" dirty="0" err="1" smtClean="0"/>
              <a:t>MicroTech</a:t>
            </a:r>
            <a:r>
              <a:rPr lang="en-US" sz="2600" dirty="0" err="1" smtClean="0"/>
              <a:t>’s</a:t>
            </a:r>
            <a:r>
              <a:rPr lang="en-US" sz="2600" dirty="0" smtClean="0"/>
              <a:t> corporate goals?</a:t>
            </a:r>
          </a:p>
          <a:p>
            <a:pPr lvl="1">
              <a:lnSpc>
                <a:spcPct val="85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600" b="1" dirty="0" smtClean="0"/>
              <a:t>Solutions</a:t>
            </a:r>
            <a:r>
              <a:rPr lang="en-US" sz="2600" dirty="0" smtClean="0"/>
              <a:t>? What might they do to create more value?</a:t>
            </a:r>
          </a:p>
        </p:txBody>
      </p:sp>
      <p:pic>
        <p:nvPicPr>
          <p:cNvPr id="1029" name="Picture 5" descr="processor_29121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84" b="6091"/>
          <a:stretch/>
        </p:blipFill>
        <p:spPr bwMode="auto">
          <a:xfrm>
            <a:off x="7542486" y="5638800"/>
            <a:ext cx="1601514" cy="68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268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1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1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1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1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7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467600" cy="533400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  <a:defRPr/>
            </a:pPr>
            <a:r>
              <a:rPr lang="en-US" sz="4000" b="1" i="1" dirty="0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ebdings" pitchFamily="18" charset="2"/>
              </a:rPr>
              <a:t> </a:t>
            </a:r>
            <a:r>
              <a:rPr lang="en-US" sz="4000" b="1" i="1" dirty="0" err="1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MicroTech</a:t>
            </a:r>
            <a:r>
              <a:rPr lang="en-US" sz="4000" b="1" dirty="0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Discussion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76300" y="1600208"/>
            <a:ext cx="7239000" cy="3352800"/>
          </a:xfrm>
        </p:spPr>
        <p:txBody>
          <a:bodyPr lIns="0" rIns="0">
            <a:noAutofit/>
          </a:bodyPr>
          <a:lstStyle/>
          <a:p>
            <a:pPr>
              <a:lnSpc>
                <a:spcPct val="80000"/>
              </a:lnSpc>
              <a:buBlip>
                <a:blip r:embed="rId3"/>
              </a:buBlip>
              <a:defRPr/>
            </a:pPr>
            <a:r>
              <a:rPr lang="en-US" sz="2800" b="1" dirty="0" smtClean="0"/>
              <a:t>Value creation problem</a:t>
            </a:r>
            <a:r>
              <a:rPr lang="en-US" sz="2800" dirty="0" smtClean="0"/>
              <a:t>. Did </a:t>
            </a:r>
            <a:r>
              <a:rPr lang="en-US" sz="2800" i="1" dirty="0" err="1" smtClean="0"/>
              <a:t>MicroTech</a:t>
            </a:r>
            <a:r>
              <a:rPr lang="en-US" sz="2800" dirty="0" smtClean="0"/>
              <a:t> maximize the value created? Why/Why not?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buClr>
                <a:srgbClr val="760000"/>
              </a:buClr>
              <a:buFont typeface="Wingdings" panose="05000000000000000000" pitchFamily="2" charset="2"/>
              <a:buChar char="§"/>
              <a:defRPr/>
            </a:pPr>
            <a:r>
              <a:rPr lang="en-US" sz="2400" b="1" dirty="0" smtClean="0"/>
              <a:t>Sources of friction</a:t>
            </a:r>
            <a:r>
              <a:rPr lang="en-US" sz="2400" dirty="0" smtClean="0"/>
              <a:t>? What factors influence how much value is left on the table?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buClr>
                <a:srgbClr val="760000"/>
              </a:buClr>
              <a:buFont typeface="Wingdings" panose="05000000000000000000" pitchFamily="2" charset="2"/>
              <a:buChar char="§"/>
              <a:defRPr/>
            </a:pPr>
            <a:r>
              <a:rPr lang="en-US" sz="2400" b="1" dirty="0"/>
              <a:t>Alignment</a:t>
            </a:r>
            <a:r>
              <a:rPr lang="en-US" sz="2400" dirty="0"/>
              <a:t>. How are these problems linked to alignment of </a:t>
            </a:r>
            <a:r>
              <a:rPr lang="en-US" sz="2400" dirty="0" smtClean="0"/>
              <a:t>activities and capabilities?</a:t>
            </a:r>
            <a:endParaRPr lang="en-US" sz="2400" dirty="0"/>
          </a:p>
          <a:p>
            <a:pPr lvl="1">
              <a:lnSpc>
                <a:spcPct val="80000"/>
              </a:lnSpc>
              <a:spcBef>
                <a:spcPts val="1200"/>
              </a:spcBef>
              <a:buClr>
                <a:srgbClr val="760000"/>
              </a:buClr>
              <a:buFont typeface="Wingdings" panose="05000000000000000000" pitchFamily="2" charset="2"/>
              <a:buChar char="§"/>
              <a:defRPr/>
            </a:pPr>
            <a:r>
              <a:rPr lang="en-US" sz="2400" b="1" dirty="0" smtClean="0"/>
              <a:t>Bust up </a:t>
            </a:r>
            <a:r>
              <a:rPr lang="en-US" sz="2400" b="1" i="1" dirty="0" err="1" smtClean="0"/>
              <a:t>MicroTech</a:t>
            </a:r>
            <a:r>
              <a:rPr lang="en-US" sz="2400" b="1" dirty="0" smtClean="0"/>
              <a:t>?</a:t>
            </a:r>
            <a:r>
              <a:rPr lang="en-US" sz="2400" dirty="0" smtClean="0"/>
              <a:t> Would more value be created if these divisions were spun off?</a:t>
            </a:r>
            <a:endParaRPr lang="en-US" sz="2400" dirty="0"/>
          </a:p>
          <a:p>
            <a:pPr>
              <a:lnSpc>
                <a:spcPct val="80000"/>
              </a:lnSpc>
              <a:spcBef>
                <a:spcPts val="2400"/>
              </a:spcBef>
              <a:buBlip>
                <a:blip r:embed="rId3"/>
              </a:buBlip>
              <a:defRPr/>
            </a:pPr>
            <a:r>
              <a:rPr lang="en-US" sz="2800" b="1" dirty="0" smtClean="0"/>
              <a:t>Recommendations</a:t>
            </a:r>
            <a:r>
              <a:rPr lang="en-US" sz="2800" dirty="0" smtClean="0"/>
              <a:t>? What should </a:t>
            </a:r>
            <a:r>
              <a:rPr lang="en-US" sz="2800" i="1" dirty="0" err="1" smtClean="0"/>
              <a:t>MicroTech</a:t>
            </a:r>
            <a:r>
              <a:rPr lang="en-US" sz="2800" dirty="0" smtClean="0"/>
              <a:t> do to address the problems?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562600"/>
            <a:ext cx="1866900" cy="915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363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66546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</a:t>
            </a:r>
            <a:r>
              <a:rPr lang="en-US" sz="3600" b="1" i="1" dirty="0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ebdings" pitchFamily="18" charset="2"/>
              </a:rPr>
              <a:t> </a:t>
            </a:r>
            <a:r>
              <a:rPr lang="en-US" sz="4000" b="1" i="1" dirty="0" err="1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MicroTech</a:t>
            </a:r>
            <a:r>
              <a:rPr lang="en-US" sz="4000" b="1" dirty="0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Challenges</a:t>
            </a:r>
            <a:endParaRPr lang="en-US" sz="4000" b="1" dirty="0">
              <a:solidFill>
                <a:srgbClr val="8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143000"/>
            <a:ext cx="7924800" cy="4419600"/>
          </a:xfrm>
        </p:spPr>
        <p:txBody>
          <a:bodyPr>
            <a:noAutofit/>
          </a:bodyPr>
          <a:lstStyle/>
          <a:p>
            <a:pPr>
              <a:lnSpc>
                <a:spcPct val="85000"/>
              </a:lnSpc>
              <a:buClr>
                <a:srgbClr val="580000"/>
              </a:buClr>
              <a:buBlip>
                <a:blip r:embed="rId2"/>
              </a:buBlip>
            </a:pPr>
            <a:r>
              <a:rPr lang="en-US" sz="2800" b="1" dirty="0" smtClean="0"/>
              <a:t>Problem</a:t>
            </a:r>
            <a:r>
              <a:rPr lang="en-US" sz="2800" dirty="0" smtClean="0"/>
              <a:t>: Significant value was left on </a:t>
            </a:r>
            <a:r>
              <a:rPr lang="en-US" sz="2800" dirty="0"/>
              <a:t>the table. </a:t>
            </a:r>
            <a:r>
              <a:rPr lang="en-US" sz="2800" dirty="0" smtClean="0"/>
              <a:t>How can the company recapture this value?</a:t>
            </a:r>
          </a:p>
          <a:p>
            <a:pPr>
              <a:lnSpc>
                <a:spcPct val="85000"/>
              </a:lnSpc>
              <a:spcBef>
                <a:spcPts val="2400"/>
              </a:spcBef>
              <a:buClr>
                <a:srgbClr val="580000"/>
              </a:buClr>
              <a:buBlip>
                <a:blip r:embed="rId2"/>
              </a:buBlip>
            </a:pPr>
            <a:r>
              <a:rPr lang="en-US" sz="2800" b="1" dirty="0" smtClean="0"/>
              <a:t>Most critical factors</a:t>
            </a:r>
            <a:r>
              <a:rPr lang="en-US" sz="2800" dirty="0" smtClean="0"/>
              <a:t> causing the loss:</a:t>
            </a:r>
            <a:endParaRPr lang="en-US" sz="2800" dirty="0"/>
          </a:p>
          <a:p>
            <a:pPr lvl="1">
              <a:lnSpc>
                <a:spcPct val="85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600" b="1" dirty="0" smtClean="0"/>
              <a:t>Managerial self interest</a:t>
            </a:r>
            <a:r>
              <a:rPr lang="en-US" sz="2600" dirty="0" smtClean="0"/>
              <a:t>. They looked </a:t>
            </a:r>
            <a:r>
              <a:rPr lang="en-US" sz="2600" dirty="0"/>
              <a:t>out for </a:t>
            </a:r>
            <a:r>
              <a:rPr lang="en-US" sz="2600" dirty="0" smtClean="0"/>
              <a:t>their own </a:t>
            </a:r>
            <a:r>
              <a:rPr lang="en-US" sz="2600" dirty="0"/>
              <a:t>divisions </a:t>
            </a:r>
            <a:r>
              <a:rPr lang="en-US" sz="2600" dirty="0" smtClean="0"/>
              <a:t>and missed opportunities to create value for the company </a:t>
            </a:r>
            <a:r>
              <a:rPr lang="en-US" sz="2600" dirty="0"/>
              <a:t>as a </a:t>
            </a:r>
            <a:r>
              <a:rPr lang="en-US" sz="2600" dirty="0" smtClean="0"/>
              <a:t>whole.</a:t>
            </a:r>
            <a:endParaRPr lang="en-US" sz="2600" dirty="0"/>
          </a:p>
          <a:p>
            <a:pPr lvl="1">
              <a:lnSpc>
                <a:spcPct val="85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600" b="1" dirty="0" smtClean="0"/>
              <a:t>Not everyone was invited</a:t>
            </a:r>
            <a:r>
              <a:rPr lang="en-US" sz="2600" dirty="0" smtClean="0"/>
              <a:t> and it was not clear that division managers would choose to involve everyone who had an interest in the outcome.</a:t>
            </a:r>
            <a:endParaRPr lang="en-US" sz="2600" dirty="0"/>
          </a:p>
          <a:p>
            <a:pPr lvl="1">
              <a:lnSpc>
                <a:spcPct val="85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600" b="1" dirty="0" smtClean="0"/>
              <a:t>Imperfect and </a:t>
            </a:r>
            <a:r>
              <a:rPr lang="en-US" sz="2600" b="1" dirty="0"/>
              <a:t>asymmetric information</a:t>
            </a:r>
            <a:r>
              <a:rPr lang="en-US" sz="2600" dirty="0"/>
              <a:t> about the value </a:t>
            </a:r>
            <a:r>
              <a:rPr lang="en-US" sz="2600" dirty="0" smtClean="0"/>
              <a:t>that may be created.</a:t>
            </a:r>
            <a:endParaRPr lang="en-US" sz="26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562600"/>
            <a:ext cx="1866900" cy="915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616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26" name="AutoShape 13"/>
          <p:cNvCxnSpPr>
            <a:cxnSpLocks noChangeShapeType="1"/>
          </p:cNvCxnSpPr>
          <p:nvPr/>
        </p:nvCxnSpPr>
        <p:spPr bwMode="auto">
          <a:xfrm rot="5400000">
            <a:off x="5266944" y="1047751"/>
            <a:ext cx="990600" cy="2400300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chemeClr val="bg2">
                <a:lumMod val="90000"/>
              </a:schemeClr>
            </a:solidFill>
            <a:miter lim="800000"/>
            <a:headEnd/>
            <a:tailEnd type="stealth" w="med" len="med"/>
          </a:ln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9227" name="AutoShape 14"/>
          <p:cNvCxnSpPr>
            <a:cxnSpLocks noChangeShapeType="1"/>
          </p:cNvCxnSpPr>
          <p:nvPr/>
        </p:nvCxnSpPr>
        <p:spPr bwMode="auto">
          <a:xfrm rot="16200000" flipH="1">
            <a:off x="2825496" y="1009651"/>
            <a:ext cx="990600" cy="2476500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chemeClr val="bg2">
                <a:lumMod val="90000"/>
              </a:schemeClr>
            </a:solidFill>
            <a:miter lim="800000"/>
            <a:headEnd/>
            <a:tailEnd type="stealth" w="med" len="med"/>
          </a:ln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9230" name="AutoShape 15"/>
          <p:cNvCxnSpPr>
            <a:cxnSpLocks noChangeShapeType="1"/>
          </p:cNvCxnSpPr>
          <p:nvPr/>
        </p:nvCxnSpPr>
        <p:spPr bwMode="auto">
          <a:xfrm rot="5400000">
            <a:off x="4267200" y="4799409"/>
            <a:ext cx="608806" cy="1588"/>
          </a:xfrm>
          <a:prstGeom prst="straightConnector1">
            <a:avLst/>
          </a:prstGeom>
          <a:noFill/>
          <a:ln w="76200">
            <a:solidFill>
              <a:schemeClr val="bg2">
                <a:lumMod val="90000"/>
              </a:schemeClr>
            </a:solidFill>
            <a:round/>
            <a:headEnd/>
            <a:tailEnd type="stealth" w="med" len="med"/>
          </a:ln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cxn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411162"/>
          </a:xfrm>
          <a:effectLst>
            <a:outerShdw dist="35921" dir="2700000" algn="ctr" rotWithShape="0">
              <a:schemeClr val="bg2"/>
            </a:outerShdw>
          </a:effectLst>
        </p:spPr>
        <p:txBody>
          <a:bodyPr lIns="90488" tIns="44450" rIns="90488" bIns="44450" anchor="b">
            <a:no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Elements of Strategic Management</a:t>
            </a:r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2971800" y="5103812"/>
            <a:ext cx="3200400" cy="990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45720" tIns="44450" rIns="45720" bIns="44450"/>
          <a:lstStyle/>
          <a:p>
            <a:pPr marL="342900" indent="-342900" algn="ctr">
              <a:lnSpc>
                <a:spcPct val="75000"/>
              </a:lnSpc>
              <a:spcBef>
                <a:spcPct val="0"/>
              </a:spcBef>
              <a:defRPr/>
            </a:pPr>
            <a:r>
              <a:rPr lang="en-US" sz="2000" b="1" dirty="0">
                <a:solidFill>
                  <a:srgbClr val="320000"/>
                </a:solidFill>
                <a:latin typeface="Calibri" pitchFamily="34" charset="0"/>
                <a:cs typeface="Calibri" pitchFamily="34" charset="0"/>
              </a:rPr>
              <a:t>Implementation</a:t>
            </a:r>
          </a:p>
          <a:p>
            <a:pPr marL="233363" indent="-233363">
              <a:lnSpc>
                <a:spcPct val="75000"/>
              </a:lnSpc>
              <a:buFontTx/>
              <a:buChar char="•"/>
              <a:defRPr/>
            </a:pPr>
            <a:r>
              <a:rPr lang="en-US" sz="2000" dirty="0">
                <a:solidFill>
                  <a:srgbClr val="320000"/>
                </a:solidFill>
                <a:latin typeface="Calibri" pitchFamily="34" charset="0"/>
                <a:cs typeface="Calibri" pitchFamily="34" charset="0"/>
              </a:rPr>
              <a:t>Organizational design/∆</a:t>
            </a:r>
          </a:p>
          <a:p>
            <a:pPr marL="233363" indent="-233363" algn="l">
              <a:lnSpc>
                <a:spcPct val="75000"/>
              </a:lnSpc>
              <a:spcBef>
                <a:spcPct val="0"/>
              </a:spcBef>
              <a:buFontTx/>
              <a:buChar char="•"/>
              <a:defRPr/>
            </a:pPr>
            <a:r>
              <a:rPr lang="en-US" sz="2000" dirty="0" smtClean="0">
                <a:solidFill>
                  <a:srgbClr val="320000"/>
                </a:solidFill>
                <a:latin typeface="Calibri" pitchFamily="34" charset="0"/>
                <a:cs typeface="Calibri" pitchFamily="34" charset="0"/>
              </a:rPr>
              <a:t>Business </a:t>
            </a:r>
            <a:r>
              <a:rPr lang="en-US" sz="2000" dirty="0">
                <a:solidFill>
                  <a:srgbClr val="320000"/>
                </a:solidFill>
                <a:latin typeface="Calibri" pitchFamily="34" charset="0"/>
                <a:cs typeface="Calibri" pitchFamily="34" charset="0"/>
              </a:rPr>
              <a:t>plan</a:t>
            </a:r>
          </a:p>
          <a:p>
            <a:pPr marL="233363" indent="-233363" algn="l">
              <a:lnSpc>
                <a:spcPct val="75000"/>
              </a:lnSpc>
              <a:spcBef>
                <a:spcPct val="0"/>
              </a:spcBef>
              <a:buFontTx/>
              <a:buChar char="•"/>
              <a:defRPr/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Resource allocation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3124200" y="2819400"/>
            <a:ext cx="2895600" cy="1905000"/>
            <a:chOff x="1905000" y="990600"/>
            <a:chExt cx="5181600" cy="5181599"/>
          </a:xfrm>
        </p:grpSpPr>
        <p:sp>
          <p:nvSpPr>
            <p:cNvPr id="18" name="Diamond 17"/>
            <p:cNvSpPr/>
            <p:nvPr/>
          </p:nvSpPr>
          <p:spPr>
            <a:xfrm>
              <a:off x="3352800" y="990600"/>
              <a:ext cx="2286001" cy="2286000"/>
            </a:xfrm>
            <a:prstGeom prst="diamond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noFill/>
            </a:ln>
            <a:effectLst>
              <a:outerShdw blurRad="127000" dist="38100" dir="3000000" sx="104000" sy="104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Arenas</a:t>
              </a:r>
              <a:endParaRPr lang="en-US" sz="1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" name="Diamond 18"/>
            <p:cNvSpPr/>
            <p:nvPr/>
          </p:nvSpPr>
          <p:spPr>
            <a:xfrm>
              <a:off x="4800600" y="2476500"/>
              <a:ext cx="2286000" cy="2286000"/>
            </a:xfrm>
            <a:prstGeom prst="diamond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noFill/>
            </a:ln>
            <a:effectLst>
              <a:outerShdw blurRad="127000" dist="38100" dir="3000000" sx="104000" sy="104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            Vehicles   </a:t>
              </a:r>
              <a:endParaRPr lang="en-US" sz="1400" b="1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0" name="Diamond 19"/>
            <p:cNvSpPr/>
            <p:nvPr/>
          </p:nvSpPr>
          <p:spPr>
            <a:xfrm>
              <a:off x="3352800" y="3886199"/>
              <a:ext cx="2286001" cy="2286000"/>
            </a:xfrm>
            <a:prstGeom prst="diamond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noFill/>
            </a:ln>
            <a:effectLst>
              <a:outerShdw blurRad="127000" dist="38100" dir="3000000" sx="104000" sy="104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Differentiators</a:t>
              </a:r>
              <a:endParaRPr lang="en-US" sz="1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1" name="Diamond 20"/>
            <p:cNvSpPr/>
            <p:nvPr/>
          </p:nvSpPr>
          <p:spPr>
            <a:xfrm>
              <a:off x="1905000" y="2476500"/>
              <a:ext cx="2286000" cy="2286000"/>
            </a:xfrm>
            <a:prstGeom prst="diamond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noFill/>
            </a:ln>
            <a:effectLst>
              <a:outerShdw blurRad="127000" dist="38100" dir="3000000" sx="104000" sy="104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Staging       </a:t>
              </a:r>
            </a:p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Pacing        </a:t>
              </a:r>
              <a:endParaRPr lang="en-US" sz="1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Diamond 21"/>
            <p:cNvSpPr/>
            <p:nvPr/>
          </p:nvSpPr>
          <p:spPr>
            <a:xfrm>
              <a:off x="3352800" y="2476500"/>
              <a:ext cx="2286000" cy="2286000"/>
            </a:xfrm>
            <a:prstGeom prst="diamond">
              <a:avLst/>
            </a:prstGeom>
            <a:solidFill>
              <a:schemeClr val="accent3">
                <a:lumMod val="20000"/>
                <a:lumOff val="80000"/>
              </a:schemeClr>
            </a:solidFill>
            <a:ln w="76200">
              <a:noFill/>
            </a:ln>
            <a:effectLst>
              <a:outerShdw blurRad="127000" dist="38100" dir="3000000" sx="104000" sy="104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85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Economic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 b="1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Logic</a:t>
              </a:r>
              <a:endParaRPr lang="en-US" sz="14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3" name="Group 42"/>
          <p:cNvGrpSpPr/>
          <p:nvPr/>
        </p:nvGrpSpPr>
        <p:grpSpPr>
          <a:xfrm>
            <a:off x="5562600" y="990600"/>
            <a:ext cx="2895600" cy="990600"/>
            <a:chOff x="5562600" y="838200"/>
            <a:chExt cx="2895600" cy="990600"/>
          </a:xfrm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3973" name="Rectangle 5"/>
            <p:cNvSpPr>
              <a:spLocks noChangeArrowheads="1"/>
            </p:cNvSpPr>
            <p:nvPr/>
          </p:nvSpPr>
          <p:spPr bwMode="auto">
            <a:xfrm>
              <a:off x="5562600" y="838200"/>
              <a:ext cx="2895600" cy="9906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488" tIns="44450" rIns="90488" bIns="44450"/>
            <a:lstStyle/>
            <a:p>
              <a:pPr marL="342900" indent="-342900" algn="ctr">
                <a:lnSpc>
                  <a:spcPct val="75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External Analysis (OT)</a:t>
              </a: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PESTEL</a:t>
              </a:r>
              <a:endParaRPr lang="en-US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5 Forces</a:t>
              </a:r>
              <a:endParaRPr lang="en-US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 smtClean="0">
                  <a:solidFill>
                    <a:schemeClr val="bg2">
                      <a:lumMod val="75000"/>
                    </a:schemeClr>
                  </a:solidFill>
                  <a:latin typeface="Calibri" pitchFamily="34" charset="0"/>
                  <a:cs typeface="Calibri" pitchFamily="34" charset="0"/>
                </a:rPr>
                <a:t>Game theory</a:t>
              </a:r>
              <a:endParaRPr lang="en-US" sz="2000" dirty="0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4" name="Group 34"/>
            <p:cNvGrpSpPr>
              <a:grpSpLocks/>
            </p:cNvGrpSpPr>
            <p:nvPr/>
          </p:nvGrpSpPr>
          <p:grpSpPr bwMode="auto">
            <a:xfrm>
              <a:off x="7848600" y="1524001"/>
              <a:ext cx="549817" cy="275346"/>
              <a:chOff x="3374" y="1340"/>
              <a:chExt cx="1887" cy="945"/>
            </a:xfrm>
            <a:solidFill>
              <a:schemeClr val="bg2"/>
            </a:solidFill>
            <a:effectLst/>
          </p:grpSpPr>
          <p:sp>
            <p:nvSpPr>
              <p:cNvPr id="25" name="Text Box 23" descr="Green marble"/>
              <p:cNvSpPr txBox="1">
                <a:spLocks noChangeArrowheads="1"/>
              </p:cNvSpPr>
              <p:nvPr/>
            </p:nvSpPr>
            <p:spPr bwMode="auto">
              <a:xfrm>
                <a:off x="4676" y="1702"/>
                <a:ext cx="585" cy="257"/>
              </a:xfrm>
              <a:prstGeom prst="rect">
                <a:avLst/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0" tIns="0" rIns="0" bIns="0" anchor="ctr" anchorCtr="1"/>
              <a:lstStyle/>
              <a:p>
                <a:pPr algn="ctr" defTabSz="865188">
                  <a:lnSpc>
                    <a:spcPct val="70000"/>
                  </a:lnSpc>
                  <a:spcBef>
                    <a:spcPct val="50000"/>
                  </a:spcBef>
                </a:pPr>
                <a:endParaRPr lang="en-US" sz="1600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6" name="Text Box 24" descr="Green marble"/>
              <p:cNvSpPr txBox="1">
                <a:spLocks noChangeArrowheads="1"/>
              </p:cNvSpPr>
              <p:nvPr/>
            </p:nvSpPr>
            <p:spPr bwMode="auto">
              <a:xfrm>
                <a:off x="3374" y="1702"/>
                <a:ext cx="585" cy="257"/>
              </a:xfrm>
              <a:prstGeom prst="rect">
                <a:avLst/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0" tIns="0" rIns="0" bIns="0" anchor="ctr" anchorCtr="1"/>
              <a:lstStyle/>
              <a:p>
                <a:pPr algn="ctr" defTabSz="865188">
                  <a:lnSpc>
                    <a:spcPct val="70000"/>
                  </a:lnSpc>
                  <a:spcBef>
                    <a:spcPct val="50000"/>
                  </a:spcBef>
                </a:pPr>
                <a:endParaRPr lang="en-US" sz="1600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7" name="Text Box 25" descr="Green marble"/>
              <p:cNvSpPr txBox="1">
                <a:spLocks noChangeArrowheads="1"/>
              </p:cNvSpPr>
              <p:nvPr/>
            </p:nvSpPr>
            <p:spPr bwMode="auto">
              <a:xfrm>
                <a:off x="4023" y="1340"/>
                <a:ext cx="585" cy="260"/>
              </a:xfrm>
              <a:prstGeom prst="rect">
                <a:avLst/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0" tIns="0" rIns="0" bIns="0" anchor="ctr" anchorCtr="1"/>
              <a:lstStyle/>
              <a:p>
                <a:pPr algn="ctr" defTabSz="865188">
                  <a:lnSpc>
                    <a:spcPct val="70000"/>
                  </a:lnSpc>
                  <a:spcBef>
                    <a:spcPct val="50000"/>
                  </a:spcBef>
                </a:pPr>
                <a:endParaRPr lang="en-US" sz="1600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8" name="Text Box 26" descr="Green marble"/>
              <p:cNvSpPr txBox="1">
                <a:spLocks noChangeArrowheads="1"/>
              </p:cNvSpPr>
              <p:nvPr/>
            </p:nvSpPr>
            <p:spPr bwMode="auto">
              <a:xfrm>
                <a:off x="4023" y="2025"/>
                <a:ext cx="585" cy="260"/>
              </a:xfrm>
              <a:prstGeom prst="rect">
                <a:avLst/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0" tIns="0" rIns="0" bIns="0" anchor="ctr" anchorCtr="1"/>
              <a:lstStyle/>
              <a:p>
                <a:pPr algn="ctr" defTabSz="865188">
                  <a:lnSpc>
                    <a:spcPct val="70000"/>
                  </a:lnSpc>
                  <a:spcBef>
                    <a:spcPct val="50000"/>
                  </a:spcBef>
                </a:pPr>
                <a:endParaRPr lang="en-US" sz="1600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29" name="AutoShape 27"/>
              <p:cNvSpPr>
                <a:spLocks noChangeArrowheads="1"/>
              </p:cNvSpPr>
              <p:nvPr/>
            </p:nvSpPr>
            <p:spPr bwMode="auto">
              <a:xfrm rot="5400000" flipH="1" flipV="1">
                <a:off x="4231" y="1907"/>
                <a:ext cx="167" cy="160"/>
              </a:xfrm>
              <a:prstGeom prst="rightArrow">
                <a:avLst>
                  <a:gd name="adj1" fmla="val 50000"/>
                  <a:gd name="adj2" fmla="val 26094"/>
                </a:avLst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ot="10800000" lIns="0" tIns="0" rIns="0" bIns="0" anchor="ctr"/>
              <a:lstStyle/>
              <a:p>
                <a:pPr algn="ctr"/>
                <a:endParaRPr lang="en-US" sz="360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0" name="AutoShape 28"/>
              <p:cNvSpPr>
                <a:spLocks noChangeArrowheads="1"/>
              </p:cNvSpPr>
              <p:nvPr/>
            </p:nvSpPr>
            <p:spPr bwMode="auto">
              <a:xfrm rot="16200000" flipH="1">
                <a:off x="4231" y="1560"/>
                <a:ext cx="167" cy="160"/>
              </a:xfrm>
              <a:prstGeom prst="rightArrow">
                <a:avLst>
                  <a:gd name="adj1" fmla="val 50000"/>
                  <a:gd name="adj2" fmla="val 26094"/>
                </a:avLst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ot="10800000" lIns="0" tIns="0" rIns="0" bIns="0" anchor="ctr"/>
              <a:lstStyle/>
              <a:p>
                <a:pPr algn="ctr"/>
                <a:endParaRPr lang="en-US" sz="360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1" name="AutoShape 29"/>
              <p:cNvSpPr>
                <a:spLocks noChangeArrowheads="1"/>
              </p:cNvSpPr>
              <p:nvPr/>
            </p:nvSpPr>
            <p:spPr bwMode="auto">
              <a:xfrm rot="10800000" flipH="1" flipV="1">
                <a:off x="3912" y="1750"/>
                <a:ext cx="167" cy="160"/>
              </a:xfrm>
              <a:prstGeom prst="rightArrow">
                <a:avLst>
                  <a:gd name="adj1" fmla="val 50000"/>
                  <a:gd name="adj2" fmla="val 26094"/>
                </a:avLst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0" tIns="0" rIns="0" bIns="0" anchor="ctr"/>
              <a:lstStyle/>
              <a:p>
                <a:pPr algn="ctr"/>
                <a:endParaRPr lang="en-US" sz="360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2" name="AutoShape 30"/>
              <p:cNvSpPr>
                <a:spLocks noChangeArrowheads="1"/>
              </p:cNvSpPr>
              <p:nvPr/>
            </p:nvSpPr>
            <p:spPr bwMode="auto">
              <a:xfrm rot="10800000">
                <a:off x="4546" y="1750"/>
                <a:ext cx="167" cy="160"/>
              </a:xfrm>
              <a:prstGeom prst="rightArrow">
                <a:avLst>
                  <a:gd name="adj1" fmla="val 50000"/>
                  <a:gd name="adj2" fmla="val 26094"/>
                </a:avLst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ot="10800000" lIns="0" tIns="0" rIns="0" bIns="0" anchor="ctr"/>
              <a:lstStyle/>
              <a:p>
                <a:pPr algn="ctr"/>
                <a:endParaRPr lang="en-US" sz="360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3" name="Text Box 31"/>
              <p:cNvSpPr txBox="1">
                <a:spLocks noChangeArrowheads="1"/>
              </p:cNvSpPr>
              <p:nvPr/>
            </p:nvSpPr>
            <p:spPr bwMode="auto">
              <a:xfrm>
                <a:off x="4201" y="1693"/>
                <a:ext cx="266" cy="243"/>
              </a:xfrm>
              <a:prstGeom prst="rect">
                <a:avLst/>
              </a:prstGeom>
              <a:grpFill/>
              <a:ln w="317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lIns="18288" tIns="18288" rIns="18288" bIns="18288" anchor="ctr" anchorCtr="1"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endParaRPr lang="en-US" sz="1600" b="1" dirty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7848600" y="1143000"/>
              <a:ext cx="473618" cy="247302"/>
              <a:chOff x="1150" y="1593"/>
              <a:chExt cx="3340" cy="1744"/>
            </a:xfrm>
            <a:solidFill>
              <a:schemeClr val="bg2"/>
            </a:solidFill>
          </p:grpSpPr>
          <p:sp>
            <p:nvSpPr>
              <p:cNvPr id="47" name="Oval 4"/>
              <p:cNvSpPr>
                <a:spLocks noChangeAspect="1" noChangeArrowheads="1"/>
              </p:cNvSpPr>
              <p:nvPr/>
            </p:nvSpPr>
            <p:spPr bwMode="auto">
              <a:xfrm>
                <a:off x="3396" y="2224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8" name="Oval 7"/>
              <p:cNvSpPr>
                <a:spLocks noChangeAspect="1" noChangeArrowheads="1"/>
              </p:cNvSpPr>
              <p:nvPr/>
            </p:nvSpPr>
            <p:spPr bwMode="auto">
              <a:xfrm>
                <a:off x="1549" y="1593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/>
                <a:endParaRPr lang="en-US" sz="1100" b="1" dirty="0" smtClean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9" name="Oval 10"/>
              <p:cNvSpPr>
                <a:spLocks noChangeAspect="1" noChangeArrowheads="1"/>
              </p:cNvSpPr>
              <p:nvPr/>
            </p:nvSpPr>
            <p:spPr bwMode="auto">
              <a:xfrm>
                <a:off x="2997" y="1593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/>
                <a:endParaRPr lang="en-US" sz="1100" b="1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0" name="Oval 13"/>
              <p:cNvSpPr>
                <a:spLocks noChangeAspect="1" noChangeArrowheads="1"/>
              </p:cNvSpPr>
              <p:nvPr/>
            </p:nvSpPr>
            <p:spPr bwMode="auto">
              <a:xfrm>
                <a:off x="1549" y="2903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/>
                <a:endParaRPr lang="en-US" sz="1100" b="1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1" name="Oval 16"/>
              <p:cNvSpPr>
                <a:spLocks noChangeAspect="1" noChangeArrowheads="1"/>
              </p:cNvSpPr>
              <p:nvPr/>
            </p:nvSpPr>
            <p:spPr bwMode="auto">
              <a:xfrm>
                <a:off x="1150" y="2240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</a:pPr>
                <a:endParaRPr lang="en-US" sz="1100" b="1" dirty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52" name="Oval 19"/>
              <p:cNvSpPr>
                <a:spLocks noChangeAspect="1" noChangeArrowheads="1"/>
              </p:cNvSpPr>
              <p:nvPr/>
            </p:nvSpPr>
            <p:spPr bwMode="auto">
              <a:xfrm>
                <a:off x="3077" y="2903"/>
                <a:ext cx="1094" cy="434"/>
              </a:xfrm>
              <a:prstGeom prst="ellipse">
                <a:avLst/>
              </a:prstGeom>
              <a:grpFill/>
              <a:ln w="317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 algn="ctr">
                  <a:lnSpc>
                    <a:spcPct val="70000"/>
                  </a:lnSpc>
                </a:pPr>
                <a:endParaRPr lang="en-US" sz="1100" b="1" dirty="0" smtClean="0">
                  <a:solidFill>
                    <a:srgbClr val="320000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grpSp>
        <p:nvGrpSpPr>
          <p:cNvPr id="6" name="Group 73"/>
          <p:cNvGrpSpPr/>
          <p:nvPr/>
        </p:nvGrpSpPr>
        <p:grpSpPr>
          <a:xfrm>
            <a:off x="685800" y="990600"/>
            <a:ext cx="2895600" cy="990600"/>
            <a:chOff x="685800" y="1143000"/>
            <a:chExt cx="2895600" cy="990600"/>
          </a:xfrm>
          <a:solidFill>
            <a:srgbClr val="6C0000"/>
          </a:solidFill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3991" name="Rectangle 23"/>
            <p:cNvSpPr>
              <a:spLocks noChangeArrowheads="1"/>
            </p:cNvSpPr>
            <p:nvPr/>
          </p:nvSpPr>
          <p:spPr bwMode="auto">
            <a:xfrm>
              <a:off x="685800" y="1143000"/>
              <a:ext cx="2895600" cy="990600"/>
            </a:xfrm>
            <a:prstGeom prst="rect">
              <a:avLst/>
            </a:prstGeom>
            <a:grpFill/>
            <a:ln w="3175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488" tIns="44450" rIns="27432" bIns="44450"/>
            <a:lstStyle/>
            <a:p>
              <a:pPr marL="342900" indent="-342900" algn="ctr">
                <a:lnSpc>
                  <a:spcPct val="75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Internal Analysis (SW)</a:t>
              </a: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Value </a:t>
              </a:r>
              <a:r>
                <a:rPr lang="en-US" sz="20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chain</a:t>
              </a:r>
              <a:endParaRPr lang="en-US" sz="20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VRINE</a:t>
              </a:r>
            </a:p>
            <a:p>
              <a:pPr marL="233363" indent="-233363" algn="l">
                <a:lnSpc>
                  <a:spcPct val="75000"/>
                </a:lnSpc>
                <a:spcBef>
                  <a:spcPct val="0"/>
                </a:spcBef>
                <a:buFontTx/>
                <a:buChar char="•"/>
                <a:defRPr/>
              </a:pPr>
              <a:r>
                <a:rPr lang="en-US" sz="2000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alibri" pitchFamily="34" charset="0"/>
                  <a:cs typeface="Calibri" pitchFamily="34" charset="0"/>
                </a:rPr>
                <a:t>Corporate value</a:t>
              </a:r>
              <a:endParaRPr lang="en-US" sz="20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2" name="Pentagon 61"/>
            <p:cNvSpPr/>
            <p:nvPr/>
          </p:nvSpPr>
          <p:spPr>
            <a:xfrm>
              <a:off x="3200400" y="1447800"/>
              <a:ext cx="304800" cy="152400"/>
            </a:xfrm>
            <a:prstGeom prst="homePlate">
              <a:avLst/>
            </a:prstGeom>
            <a:solidFill>
              <a:schemeClr val="bg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7" name="Group 69"/>
          <p:cNvGrpSpPr/>
          <p:nvPr/>
        </p:nvGrpSpPr>
        <p:grpSpPr>
          <a:xfrm>
            <a:off x="5640424" y="5423177"/>
            <a:ext cx="457200" cy="457200"/>
            <a:chOff x="2133600" y="1219200"/>
            <a:chExt cx="4876800" cy="4876800"/>
          </a:xfr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5-Point Star 62"/>
            <p:cNvSpPr/>
            <p:nvPr/>
          </p:nvSpPr>
          <p:spPr>
            <a:xfrm>
              <a:off x="2209800" y="1447800"/>
              <a:ext cx="4724400" cy="4572000"/>
            </a:xfrm>
            <a:prstGeom prst="star5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0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4" name="Diamond 63"/>
            <p:cNvSpPr/>
            <p:nvPr/>
          </p:nvSpPr>
          <p:spPr>
            <a:xfrm>
              <a:off x="4038600" y="1219200"/>
              <a:ext cx="1066800" cy="1447800"/>
            </a:xfrm>
            <a:prstGeom prst="diamond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Strategy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 bwMode="auto">
            <a:xfrm>
              <a:off x="5867400" y="2895600"/>
              <a:ext cx="1143000" cy="990600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Structure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6" name="Oval 65"/>
            <p:cNvSpPr/>
            <p:nvPr/>
          </p:nvSpPr>
          <p:spPr bwMode="auto">
            <a:xfrm>
              <a:off x="2133600" y="2895600"/>
              <a:ext cx="1143000" cy="990600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People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5181600" y="5105400"/>
              <a:ext cx="1143000" cy="990600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Processes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2819400" y="5105400"/>
              <a:ext cx="1143000" cy="990600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Rewards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9" name="Oval 68"/>
            <p:cNvSpPr/>
            <p:nvPr/>
          </p:nvSpPr>
          <p:spPr bwMode="auto">
            <a:xfrm>
              <a:off x="3962400" y="3505200"/>
              <a:ext cx="1143000" cy="990600"/>
            </a:xfrm>
            <a:prstGeom prst="ellips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en-US" sz="100" dirty="0" smtClean="0">
                  <a:solidFill>
                    <a:srgbClr val="32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Symbols</a:t>
              </a:r>
              <a:endParaRPr lang="en-US" sz="100" dirty="0">
                <a:solidFill>
                  <a:srgbClr val="3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43" name="Rectangle 23"/>
          <p:cNvSpPr>
            <a:spLocks noChangeArrowheads="1"/>
          </p:cNvSpPr>
          <p:nvPr/>
        </p:nvSpPr>
        <p:spPr bwMode="auto">
          <a:xfrm>
            <a:off x="3962400" y="2738984"/>
            <a:ext cx="1143000" cy="3048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27432" bIns="44450"/>
          <a:lstStyle/>
          <a:p>
            <a:pPr marL="342900" indent="-342900" algn="ctr">
              <a:lnSpc>
                <a:spcPct val="75000"/>
              </a:lnSpc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rgbClr val="320000"/>
                </a:solidFill>
                <a:latin typeface="Calibri" pitchFamily="34" charset="0"/>
                <a:cs typeface="Calibri" pitchFamily="34" charset="0"/>
              </a:rPr>
              <a:t>Strategy</a:t>
            </a:r>
            <a:endParaRPr lang="en-US" sz="2000" dirty="0">
              <a:solidFill>
                <a:srgbClr val="32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85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Star: What Levers Do We Adjust?</a:t>
            </a:r>
          </a:p>
        </p:txBody>
      </p:sp>
      <p:sp>
        <p:nvSpPr>
          <p:cNvPr id="21" name="5-Point Star 20"/>
          <p:cNvSpPr/>
          <p:nvPr/>
        </p:nvSpPr>
        <p:spPr>
          <a:xfrm>
            <a:off x="2209800" y="1447800"/>
            <a:ext cx="4724400" cy="4572000"/>
          </a:xfrm>
          <a:prstGeom prst="star5">
            <a:avLst/>
          </a:prstGeom>
          <a:gradFill flip="none" rotWithShape="1">
            <a:gsLst>
              <a:gs pos="0">
                <a:srgbClr val="6C0000"/>
              </a:gs>
              <a:gs pos="79000">
                <a:srgbClr val="32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2" name="Diamond 21"/>
          <p:cNvSpPr/>
          <p:nvPr/>
        </p:nvSpPr>
        <p:spPr>
          <a:xfrm>
            <a:off x="4038600" y="1219200"/>
            <a:ext cx="1066800" cy="1447800"/>
          </a:xfrm>
          <a:prstGeom prst="diamond">
            <a:avLst/>
          </a:prstGeom>
          <a:solidFill>
            <a:srgbClr val="32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 b="1" dirty="0" smtClean="0"/>
              <a:t>Strategy</a:t>
            </a:r>
            <a:endParaRPr lang="en-US" sz="1800" dirty="0"/>
          </a:p>
        </p:txBody>
      </p:sp>
      <p:sp>
        <p:nvSpPr>
          <p:cNvPr id="25" name="Oval 24"/>
          <p:cNvSpPr/>
          <p:nvPr/>
        </p:nvSpPr>
        <p:spPr bwMode="auto">
          <a:xfrm>
            <a:off x="5867400" y="2895600"/>
            <a:ext cx="1143000" cy="990600"/>
          </a:xfrm>
          <a:prstGeom prst="ellipse">
            <a:avLst/>
          </a:prstGeom>
          <a:solidFill>
            <a:srgbClr val="32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 b="1" dirty="0" smtClean="0"/>
              <a:t>Structure</a:t>
            </a:r>
            <a:endParaRPr lang="en-US" sz="1800" dirty="0"/>
          </a:p>
        </p:txBody>
      </p:sp>
      <p:sp>
        <p:nvSpPr>
          <p:cNvPr id="28" name="Oval 27"/>
          <p:cNvSpPr/>
          <p:nvPr/>
        </p:nvSpPr>
        <p:spPr bwMode="auto">
          <a:xfrm>
            <a:off x="2133600" y="2895600"/>
            <a:ext cx="1143000" cy="990600"/>
          </a:xfrm>
          <a:prstGeom prst="ellipse">
            <a:avLst/>
          </a:prstGeom>
          <a:solidFill>
            <a:srgbClr val="32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 b="1" dirty="0" smtClean="0"/>
              <a:t>People</a:t>
            </a:r>
            <a:endParaRPr lang="en-US" sz="1800" dirty="0"/>
          </a:p>
        </p:txBody>
      </p:sp>
      <p:sp>
        <p:nvSpPr>
          <p:cNvPr id="31" name="Oval 30"/>
          <p:cNvSpPr/>
          <p:nvPr/>
        </p:nvSpPr>
        <p:spPr bwMode="auto">
          <a:xfrm>
            <a:off x="5181600" y="5105400"/>
            <a:ext cx="1143000" cy="990600"/>
          </a:xfrm>
          <a:prstGeom prst="ellipse">
            <a:avLst/>
          </a:prstGeom>
          <a:solidFill>
            <a:srgbClr val="32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 b="1" dirty="0" smtClean="0"/>
              <a:t>Processes</a:t>
            </a:r>
            <a:endParaRPr lang="en-US" sz="1800" dirty="0"/>
          </a:p>
        </p:txBody>
      </p:sp>
      <p:sp>
        <p:nvSpPr>
          <p:cNvPr id="34" name="Oval 33"/>
          <p:cNvSpPr/>
          <p:nvPr/>
        </p:nvSpPr>
        <p:spPr bwMode="auto">
          <a:xfrm>
            <a:off x="2819400" y="5105400"/>
            <a:ext cx="1143000" cy="990600"/>
          </a:xfrm>
          <a:prstGeom prst="ellipse">
            <a:avLst/>
          </a:prstGeom>
          <a:solidFill>
            <a:srgbClr val="32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 b="1" dirty="0" smtClean="0"/>
              <a:t>Rewards</a:t>
            </a:r>
            <a:endParaRPr lang="en-US" sz="1800" dirty="0"/>
          </a:p>
        </p:txBody>
      </p:sp>
      <p:sp>
        <p:nvSpPr>
          <p:cNvPr id="37" name="Oval 36"/>
          <p:cNvSpPr/>
          <p:nvPr/>
        </p:nvSpPr>
        <p:spPr bwMode="auto">
          <a:xfrm>
            <a:off x="3962400" y="3505200"/>
            <a:ext cx="1143000" cy="990600"/>
          </a:xfrm>
          <a:prstGeom prst="ellipse">
            <a:avLst/>
          </a:prstGeom>
          <a:solidFill>
            <a:srgbClr val="32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 b="1" dirty="0" smtClean="0"/>
              <a:t>Symbols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2497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  <p:bldP spid="31" grpId="0" animBg="1"/>
      <p:bldP spid="34" grpId="0" animBg="1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treehugger.com/cell-phone-landfills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3232"/>
            <a:ext cx="9144000" cy="564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r>
              <a:rPr lang="en-US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Symbols: Samsung Burned $50M of Phones</a:t>
            </a:r>
            <a:endParaRPr lang="en-US" spc="-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Cell Phone Burning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2000" out="200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28800" y="1524000"/>
            <a:ext cx="5664200" cy="424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AutoShape 4" descr="data:image/jpg;base64,/9j/4AAQSkZJRgABAQAAAQABAAD/2wCEAAkGBhQSERUTExIWFRUWGCAYGBgYGSIfGhwgHyAaHxsbHB0cHCYfIB4jGhgcHy8gIycpLCwsFx4xNTAqNSYrLCkBCQoKDgwOGg8PFykfHRwpKSwpKSksKSkpKSkpKSkpKSwpKSksKSkpKSkpKTUpKSwsLCkpKS8pKSwpKSkpKSwpKf/AABEIALUBFwMBIgACEQEDEQH/xAAbAAACAgMBAAAAAAAAAAAAAAAFBgMEAAECB//EAD4QAAIBAgUCBQEGBQQABQUAAAECEQMhAAQFEjFBUQYTImFxgTJCkaGxwRQjYtHwB1Lh8RUzcoKyFlOSwuL/xAAZAQEBAQEBAQAAAAAAAAAAAAAAAQIDBAX/xAAnEQEBAAIBBAEDBAMAAAAAAAAAAQIRAxIhMUEEE3GxUWGR8QUyQv/aAAwDAQACEQMRAD8AG5XUhYMUKKE4PROABPE+3Q4TszXavnS8hd+4CeNoH05jBKpqFMU3GwAuNoYdBPqgdzHOKiZXyK9Go7FQsfaEQCLG0HAW9Q0wfw9RwWlFBsDtInryDYd8V9F8QqMsqkFnUmnB4KG/PTa0EfNo5wUrVDmaFRaNOpWYoFBRCVFySNxE8e5wIzmkfYSnSak7ELD2ZmP9PI4wFDUc2HqCrVloYFtsCY7HibY9U0n/AFDowN7VEkD7a2uLCVn88ee6xpNNG8mnU3gKFdrRv67e4BtjKTs1kWNsAgg8gbZn84xLFehnVMuVWo1WnJUSYv8A/Hi+AWvazkao2NWYgcbAAZ+TJNvbChpekVjUFAlVI/E+4k3+PbBLPeDRs3U/U92jq3+4D+oGbYxMP3XZn8P6zR/hKtGhRqbWDDzCQfUR1JK9OwNpwr0vBpT/AM1ztiCRfZ/URElQbEdiDxgFpes1cu0IC0WiD9OLyDfF/O53MVsuXaoV9QUUlESLyYHTp9ca1IjrU8xTSg9B1Q1FMApBkjhpGB+n1WpSA7AEbmAMX6XkHieuOV09AoVzNRoIvZf7k/NsS0MixqbEU1CR9lRJY9xAkD5xpGmyrVv/ACwGPcsPoJJxJQqMg9UqRyOY+Ol8SZXJNR3U2Uqyn1KeQeo+mKWfpPVqKiTMdPfAR/xDGWIm5+n+e+HHwP4TauBXrAeUD6FI+2R1P9I7dcLWn00oVV/iZeD6qYiPhj1+Bj0tPGuVo01CsYAHoAuB27fjgOvGrZZMsf4hFabU1+9u6be0cn4x5Ku4LCQin7x+0bcTzg14i1k5ysajmFEimh6D37tgUPUCfL+yALGFkcGOp74DnS9IO5amYRxQ3Qz8C8we5v2wwZnxQtL+TQRFUGAeQfeBafnA9sg9WmiCszNwKcXERIP+0DDP4S8KZdagGaJaoSAgQAJJ6km5P0jGbJfKxJ4cyWYzilXqbfWGVntTYdRtA5kQG9zzhd13JVMu70ShQgyP6h91lYciJ69Th+8U6/QyJKkAv92kGk/JP3R3m56WwCzmjLmn86tXfcwFhYKOiqAIAGLoebqwRpve4j/nGPm1dvVu29Tyf7YO+JtASiR5UsNskk/3wEXT2AUR/wCZwTYH49h3xSHfTtIfNkNk2CrTGzcwidwEiwN+ccvpuboZyg1UUyBuK+olGgercIkSPbDT4W1PK5fL06SVQCBcsCNzHkzH4Tinq+Qr5+s1WgBtozTUEwGt6yD1IMDtbHzuLn5c+fp/5+3r7vRlhjMN+0XiLVd2UdRTo0i20ej+q8TtH68DFXIaVRpUJbaw5LTY9SfpxIvfnAHWWqioMvUVqdRGDPMQBAA9u2LZynlMqkAiNxkETcwGWY6TPvj6LzA2oa2a7x5g2qSEVuAO4nk+5JOB1aixbZT9R6kcf4O+C2paVTYWUAkgAjucW6mk1KNNYEJN2B9TH3jgDoMBVymiikm77T9/7TjptUedpp745ixGJhqDk+Wvqc2Lc7B1mOTf6YN6j4TNLL06tOSAJcgXDdW7kdD8YBN1HOAlAqsrXkki8m3HQDDF4VSc3llF9zCm3xz+gws5+qGqWgAc9t3WPb++CWj6rUo1KVZUb0sCpItN/wC5xLNwe15/VCzVKa1cu4SA1NlNpuBYwfp2xmPMMr4pqnzWSpFWo5ZoA2juSeegAHvjMY6Mb6a2g8EanSUs+YoioCNq2BiDeARycdf6n6nQrNSfLi5WHEdV49uI4xT0RNtFTF43e/P7zjepZtBTqrALuQoHO0C5Pt2xtl6H4U1pKWRy67GJ8oMdoAEmT3x57/qRnt+bqbRtko0dfsCD+uHTRNYy1HI0GrI2/ZtCgH1RPewtgPldOyupV6tR6bLUEAIHgbQIBH748/L8nDixud7yfo6Y8dyuiZp6tVC9pv8ATr74dcgaQq7dwMKN3ZW9+4iAfnArMpSpVHoE3o/ZaT61P3CRYMOh9sC6yqVbZIAHqbcASpNib2b26xjvhlM8ZlPbGU6bqjfivO0CqlHirTIgr8/ZJH+08EYq0vEr1YQwGJu/Ukd14mPvdcRaXpCbQSpqHufsj6cYg1LKJulGXdF1mxA6TxPbGkR6pRUy1N4bqZ/yfjA/JMFkEyZ5OInf/aIPSb4MHwDmmy38UrKwjcygwQImZ4NumAHZmsIgDce3THoP+lOoJSpZxm+1TUVC8XiGsD2mLYUMr4QzBpGpYU1Ek7ukWtyZF8V9LNRSTLeVWWGC3JVWBEgcAsvPzgJ87nTUY7upm/Mklmvzafxwa8C6edz5g7Qq+ld7RP8AuIN+DacBKmQaARwSqzxDVJ5n8PpgjktOWvmVEfykEk8AU0uT9efctgLfirV6Hnqgobqpi7gQJsCY+136YW2qNTfceRcm0SOI9sXaWT/jKlWs+8Go8rs5VRO203AURbiMV9R0+mlRaArF15aoATJPCj9vnACKlB8y0+piLkATAJEkx7nFutSWkoKsWPS/H+HocOOk6GlBFcOyVF9TVQ0EC026gccQSebYV9aBqVizgqhAKT1U/ZJ9yO+Ac/A1PKPl3XMVPJzRY1N9Q2Knj5Hcc4oax4j2gjKQ5FjXIge/lA//ACOE2rlwSdvrI5HW/c/Tpi3lswzHaybQo56D/vE6ZvYqZqh6t7lmcySzSZPvh4y2dp7VlwLD9MJeazRqOKSDmx9p6fXHoWV0OmoCn1X2FpaPSks0TwDP1jFC/naLV8xTSmQVg754iZxZ0zSKea1CrSqMStKlAggXkTHxJGF7NeITTrVRSG0P6VjlRJ4memBNaq6nzAxDSTcyfqev745c2GWeFxxurfbeGUxy3XqOq+EqFDYfOdd7AKrEHjrxMA3waqa7l8nlS4IKoo2r1ZjwPknk4QckXG1agd2IEE3FxNuwv07YE6tUDVIQjZT5PRm6kfHGOXxuLPjx1nl1X9V5M5le01F7RdTVqr5jMNuepUkiJsoJ/DcQPpjurq4d3JEzYWNuv+dMUNGydJ6VSo9Yq6mEpj71x/zht0jWcs6CnVpBQik8TMdBPU49NcwvTdHXMDzPMZQjSIuSbd/nF/V9PQUHbaWgSATyeOmA+SzmYcMcqqU6RYkfei/Fz2E/XFofxFNHavVDqNpiwAhpkwPgfXFFbwlmqdPdSYepjz1Y/wD2zP2b3nriDXdaeoXQVCKK/aIJAJvI5vJP1wBzeZV61Ry5AJk25JOIatTzWVJKUx7fnHfAS5HLGo4qBCaatG0cnuY9v3wy6ktOmlqcmDcCy/JMY14PyQLuFP8ALpsRJEMd0exi4wR8V5xloeSD/wCZ9riZBMkGLLfEs2FDLUqtOk1YQaZMGYMn2HON4q5LLeon1FR2BP1t74zGLco9WHBM5u5SfcVy2qbQivSIWwN+mHzSfB1FGNUjzC1wWuAOQQOPqcIus6b5KltxYn0rPf2g9sEdL/iayJSr1np0gAqCNu8cW6tHE48/yeLl5NfTy1PbnxZ4476oa/ENeg6eTO5g25RTALA9uIjCFntcqUnenSp+URZ2mX+p/DDPn/GxyQSnlqOXLRBYUxukWlp5PfjCbqlOvUzTAoyGq24qRBvck+2Jw/Dx48dZXf4/hcua27k0moaaaoV/4g74BK7Tz84ny2fp1ZaoDUqD0ARCACb2+p+cNGXoU6SwY3AcgwZ6kHj6HCnrGgVMm+8cG5B6g8X6zPTHt/Zwvd0upbKbUmnaTIK9B1Ef3xvI00ZiR9kH0jkt8nBDP6VFGmzoDvG63biY7GDHeMSeFvAuZzLK+X2pSWxLtz1MKJY88x9cB3QpqG3soYnuO/PwRjeQzVWq6ZZnanTpBm3Bvu9BJseguMMPifwymUprLiq7giT9lSI+6JntczMWxU0UqKjykb1WogPq9JA4I7mbdMAT17wpWbIPVoAEbA4IaJEepgBz6bRN748y02oyPNFm2xEnqP8AvHrfh7x1Ro5U5U/zKilwFmF2E2k34ngAkAYRstpGVRwy1ae/j1MsAnuL2F1PyCMZuUXSrW1CrVanTB9NJi53dWIA/IQR/wCo4D1FqUbbzLelkFpHI+Qf1GDutZmmoR6dVC7H7Au1jAmLbiPTMmRE4E5lKlZpc7QBG1ftR79vqeRHOLEE8v4gWjRNO0Cw7fuJ+n1wAq6gQGuG3HcOhU/p9MFdN8H+e4LNtpC5PU+yzzPM4sap4O8tS1Ft4F4exA+RziiLQM8aoKuy2I9HeJgx1+B15tiDM1i1XyssNzvYnkLPaePmwvwMVVzKUnKtSAYGGK9Pg8z8Y3ldRWk80gwJNiOT9eb/AL4geNO8O0stRKPsZjDO7CZI6ib7RI4uxI6YUtVqB3KUEgT7mOl/fviLP+KKlVQlyZsxA626XP19++HzI+G6a0gYMwJt7X6YxllcXo4uKZzdunn6aY9FwadRLHdvmRPSLT+IxbbUswqlv4gkeoQLTu+0Pgnn4xHqOdpq54+0e/8Axis2bVwBAiZtONxxymrYo0qm6oFFyevuf7DBWplkUSKgZlNwBu9pPQRPvilnstTjcgO7kgcL3H4dcFtM001U8yAqncRESdgG5bex3QY4xWU9erXoUCPMqIjqdszDA8AdOL9MA81CqApkbZNuDgpr9daXl5aWIQlizXDgxsKjgDZH1JwIzWYG2yFQeJ+9gK+UqkACJaZ7c++LWd85AV3Ta/f8cUMm27nvfBrTyd2yCxIkDm3vgDGUoeWipBG3bP4ksfr++ONXr7Mq7RyRE9Zdjf8A/HBKjlvQN6Mx2wx+g/thX13WVqkUKSAjcLg8tcAficBc8OeG6maDVvLRgCBHA+kRJ+uIvEekLlqyBZZiNxTafTe03/fDlp2m18qm2lUG1RLgiQCBJPx9ZwE0HWKtWq9RKD1WqvG4fZUGyz9LxxxgAmneI2pSIVdz7jIMgnib44z+ceu4WJqP6UA6D29zifxdUjMFWVgabEEsZ3RAB4FvbHHhTMqK29vtfZUxIBNt3z2EHGb4deLDry0aPDuTFGlCbWawem/pdSBcyZG3cIExfGsNOZ8KVatMpuSmTEE3IUcD5JubxfGY59Fr0ZTgt28t1zOCvXAk7FHO0C8XMTH1xmYrskla7GLlSdyxaObe2K4DO3pVmVQNxUft+cY5z+eBKqFIQCfVyx4n6Y7PEJ+FxTqVGqVaiGoTZKkhWH/rmx7YN+IdQ2KKZQkkSm8gtTN771MkRcThPXJb1J6njtiHOLUpmGkg23X4t+2JsEqGqOSQx3gX3HkYI+Jtf/iWpeiNpUETItEQcBKFI1SKdMTJ+rfOCJoqu1NoDFxLSeLWji0HDfoOVfxi7J6aVNIUKoH2RAgctPGEjJak3mkitUQeqyEgT0HPBicMb1SKTEkxs78wfT+EYU6VFhTFQow3X3RY+8/XrgD9L/UgrSFH+HFZ9xbdUYm5gEwCJ+uI63iF9u2pAbdBpoAqADkLtkN89DheybKL8E9ucEKegVWEBlpyZALgMT0tziiGjWTdAkSYE9Zn9MBKGXZnKDqYF4+mLQSq1cICzlW45NvjFzO6bUW6Ibm9u0HnpfABqlFhYgiDHv8Arg9pRLhQTAEy0dY/M9/2xJS0Rqn8yrMtcxaTMX9yBP1GC2T08kQICj6QO8f4PecTY40/K5qlUEVg1ImWLXH0HMnsLY61/XyQVpiYt7Anue+OtQzoFNkosBcBmPXub/phUybsxdVqwCwMM0buRN7Ej98UdNSM7oJJ5M98aSnfoLg3mPiB3+cNOX8MoaHqqbqr3GwghYmYPDHiQDb5xTo6ZSp1RTqNM3BAkkdZBuDbjACBl1VZV7zM2AHwMNeT8UqUKB7hZm3QXtt6/lhVyGUVnZthZS5i1gOkj64uZyjtVttLbbaDH2ie3XjHLPWXZ7PjzLC76dxCunUSrVnzAZjO2moMz/USIH74s57w+qL5isyWH14+OuA9LKsoUMCN0EfB6/r+GGvK6IVZKTVi9MtJSbgAE8/THXw8uV3dglOqdpR5gjngkf2xL4XzLhCm07SSyNMQQNrncSAIVuIMkjDDncmlLLVSFUN5Cc8y7Ei5m+2MJmm54Kux/UA3mKOR2YfUQf8A24MrviD+ZscESbEBSNoH2QSTtsLQsCB1wUXMI6BfLDkrDObbYHI/txjjTNQFaoQQFVQTHvH4WGN6tmQr+WIBsIHFrx9OMZXdLFaiabKbQ4n84v8ABwX01KxKilUKFh6iCLKD1/tzirm8o1VhRRdzbjtjm/M9gOcPui+GfJy52OlRwNzjjdHC8TAN7iDjSFTVtDzHllzXdo5BJj2MzYnsROI/BORT+JVqkL5RJhjB3dBB97/TDTQpnNMPteUly0SWa09eBx2sMVa+kUVzVSoyj7IG1wY3Qbx1MDCgj441ry6PkofXWESP9o+0Z9+MceEUqUqFM0ztZgCwt2gG4/fA3WvLag0AblHO2IuOMFdErRTpbRwq3kduI55/TE3sA9VovWzlQqDUZR6jHBPJt9BbEGZyJpZiijrDb6d4jkrI4vzifLaw1OtUdIIZryOY4xmq6jUzWaoudoVHU29iCTH0wV6wxPM/5OMwu0fFdJiEDAyTxPufjGYbivPtN1qmn8qovlMpg/7Z4N+VMjkWxHqGytIUL6Tep7dYPb3PviTWckjFaZH2bsRyJFh3ixwIXSKhMUVZ7SVnpNsVlLSqGg4k70EE3ggcfSfxjBPMZhSFDesNEiZBA+8G6RxhczuSqTDAqO1/xPfEuXyNTgEwbf8AAPbAOHhHQSQ1VSaYkhHkcfeN/jAXWwPP/lvKryxE36i3+XxZpZOoEAqVNlMfdJgfhiGpmKSiFBKzdjYfQcnE0KVXXagp1EQKUMSYv7Rf5xLlGU0WSTuIsskgt6SYEGDzMRitp+kPmau2mLTuZjZVHcnDhW8NUhSVAgkAu1Ykh+sWA4IXrMSO+KFLTskUqBmpsQh3EcSB7/OL+o5ilSHmUqTK5JALsS0nkgcSJ/HFZ9TG4p5hAtyO3fm03xRzfmVTKkMq8E/Nzf3xQQyOs0aFKCG82ZNrz89LYJZTX2enJQHdwev1i31woDSajG8dzf8Azth18OUFqbaartRRc2n4HuTiAc+vlWIFO4/qxdyOaqZgrTMUl5cj8zfEWrij5hFGmIBMsSTuPWOkDv1vjeT0qtWp+Zl0WsvqLAGGXbzuBMQekcwbWwAPV0UHanexi5nj8cXqOQpgBdu5ogt74oruNSTRO4X9Uj94xfSqSOFUGxYEtHfjqBibFTLau1J6i02UJEgMJEjiOxxb0XLNWPnP6jMXPsZJ+mB2Yyq0wWBJLG3x/wBY1p+cq0mXbUKT06QbG3vihq0TRyrLSDCmpYkuZkW3GY7Afng34i8KUlp+YM6qsgJVWQ+ptsgSeDHGKmnZvdUvVNQCmzk8wXKrBvAhR9JOKniarR85yd1QtBWGhV4H7Yx0ze3f63J09O+yDL/w1TNg5hh5K0VABJAJAgAReJm2OvFWdy80RlnK1UUq7BSoII5Ek+/0xHpWkNm3ApgKVm1zYRx1N/jA7WtNenWqAMr7fTu4/InG3AIz9ZtpG4tMTz045xbyfgiu9EVhtXcJVWMFgOoH7nFXLnzSEAk7huPQDjDt4r1WmUCUmkIgURwABf8APALuj53asMguJJiVgD7ym1+JH74HavSYDztwAJgLN/mPyxYyL70tEzfsAP7mPwxC2gElmZiepsYwBnwhmUp/zWT0uCv9QFpMm1+MHPE/jSlToGnlwfOq2ki6qex9+MIOm52sSUp8H7pEge+O3yLpWV6hmCGY/F7Ymg8VKoyiUqbWO1VBb7NvVUJNz9qLcnFGhrhrWciVYmRaRe97zfjHGteJ6GapQwcP90mOfeOJFsAsqjhrWgwSRb64t7hg19QKD7TO7aB9T1tGE0EqCII95OGDXNVZsqUYRdSIFjhdoVCYg/ase319sSQFsrvNFdoIm+7kfHz1xb8PB6uYWkxEENcCDx/zhk8OMqZVFkT6j+ijAzxhWG7apiXjcDFgI5wDO+k5fKoKzkjb3PJPpsD8nG8ebZ1pBli8W3Ekj4E4zDUFxnqANVqU/QxmZEx0F/pbFzwv4hVWqFgfUQVi8AWv7YWM7nKtSBUY+kQFiBi3kcruUArccBeSP3xQe8Saj5o81acU0aSYECYsSf0GKj+JlA20gEHcjc30HGBuYbeBTVopTuYBuWFvsziXKaKKphQFjrH6jt1JwHKZ3zKqr6mZj9qpf8F4+MXs/To06TFqhq1Y2hfugnkxyNoge5ntimNGqvPlgMqkjeAZMcxJ4xImShl8xmgESIuOOQbXwE+k6+1FdikRM7XFif8Ad7ke5I9sWNS1+rmhspzTp8uxMliOWZuvsOB0GOBlVSoZpl/SDFmgG4DRYGPujjBDdRdHJC2X1LG3ji2AVKmnFp2AAAXM/h9T2xfTMU0popsQLyvJueo+mI9EreZmADCoWv2j3nDvnspS8uTTHBY7ZkDgCxA98SBLp5teVlo/p7RzAxfyGdrIP5QZZEGeCOvN+vIxQo6kiUdq2LNckfZE/nhk08BgSTwoYX7G/vx8YoD1KdNIFRagDDhCL+0sLA8E3xPpWuJTqGaW2mVAFPcdu4CATAvYkfU4j1VqdSoqowABIkgxBM8z9MSZ3SqCJIfe5j09CO0Dj5xnYL5ah5u+tVJSigl2J5A+yiyLkgAW4GFPO+fmMwRQpN/NsiItyvx29zhh8OeDWrs4eqfJEFRuP2Wupj6x9MNOUzmU056aU3VBtIqGN7sLxJBJENECO/GNBV8Kf6epXqba+bIYDcUpX4MEbz6Sb/dnEHjjwOuTzNNKVU+XUQOpe7cwQTYG4nFnT/EXk1WehTNU+oKX9KAE9VFz8SMC9e1OtWbzs1UL2hYiB/QoFlGAveHsom50Z4UbUmY3H1N9bn8sXfFWm0aa02puC7CGWfV/STH4YWtI1pApWqk0ydywwVlbqbqwYRaCMO/hHLI6/wAQqsOQpYzIH3jYRHx0N8Z132oFp1V8qS7qyStuRM9e/e2BWpZ0EM03gnF7xNqXnVTax6dgOMc+H9GStuZ2I2uiqJSCSbyH5hRjSA/hXIuRUrR6VhSfdpI/TBXNUiyPb7px14py1OilM0naahNvREBoUxT6wJk4FPmDtPqaYPJ7f94C74QpbaNe92AWJvc3+8Cfzwd1fMAUa5kXChb8gDkXMjALQmApK+5g53Cxi0QtxfmcT5+HQIskkKokn33RJPWMBxpVOmEmmRESxNiPmcZlMzQq1ClVgtOLMZgme44+cBc5k3ytTaGDAiYHI9j/AJfBLSc9SMHapIMlDYH2wE+vaXl6NPdRqh5+yoYN8mYFhijkNTG7ZUjsG9ukn9DiXOagalYRG6ZgAlVgyAAAbe2KmZ00u3EOWJ4ifaAfy98WzTrnxzH3uiWay8g7xC9v93z2t25jC8aYpudplZt+2C3rpJsreqkbCot9vt3+hxvN0gqCQDTPBHB9/nEckf8A4+yWNOPqRiLN6ma5BSQV9+/ziddAasqsrEiOW4iYmew64IaLkfLc0aihWN56t7A/7eoIwC7mMvVIkzHv9P74zDTrzIR5W2R7cCMZgONa8tWanTllBNy3paCQLC3T8sE6ucpHIgmmtEiVECCx/pPLA98bz2VFMPUp5MtMsKlQxS/9QQkbiT9PbC2TVNTfX3EsJQtxAsQoFgAcAMz2T/mAgQIm3GG3TvCtepR86gZ9HrUcx8HnifpgBqbQkgTBw46J4/o0cjsQMMwTERaD1B9h0PU4Afp+pqiqr+gCyzdfowuL3jvjrW8wrLt2q5ewJgx77hcxeJ5JJ7YJ5TI0q1M7kG0ySE+0n9W3qDPTsMKraOaOY2K25T9kzYT/AMRgLmk02QNIBMySPyxQ1uqdrkhvVa3QDgfjJOHjSdGXZJ7T/wD2YuBe3IwI8UGnQ/qY8Ax9JixnnE1ApaNmniUp02IWPV0vyP6vfE2o6jV2N5iEbpIO6RPeSZ4tzjmjldgV1vaTHTmxHXGsqoeuq1JcE2TuTaIxRxlaXoNRaqzazgGYvAHPODGm6bWzSAqwUExA+93BHAEjjFnI+GEp5iqQoIUb0v8AdkhoBBE888RiOnqr6czpt3CZpkyL9LG8EXxNCh5CimWdgoi3ue3zgWgKiysVmZi3x8YmShWrsalvTwDxzwMGaWbDekiTwAOPcx7cRigVn87X2KqklQIhTFubgc347YEVg3++/VYI/wC8OVFAo2Ovp7j7Q9x/bC5qtUF/SekTHE/HOAs+HMpUb0yQJBI/QD3ODWpaaoGxztHJWdvzz2jkYs+GM7l1piHggdbG3Jg2JvAGKer0/Ocu6LAEKCTYdvY/uxwC22Wmo/lgNJsTEAfp/wB4L5QuqTUqE2hVB9KgdhxgXlx5laERiF4VFkSeTbj/AKxd1kuqCabJMABlI/XAUM47SzzbkQbfjzOHTwlWYUaSCA7kvJqMILhgCRsPCgnnqMLeoaGRSUvVQExCDm/e+N0s5WRoTN1QFsCCY4iBHsIwHfjTPhs0EDCKShB6iwsImSB1k8WwKzCQoJa5Fo646ZjLlgHZiDvJki9xfqcS1NGqbCyUHiJkiLfHOAIaLVVF9aFhA4Mfscb1Cq+9PJB3EgIBc3+lzijls3V9IWmLqDx0974efB+lVKdUVa20r5Z9Kg7huHIi4Pb64AQvhbylR6rjzi16Y9RiJYu3E+w4nF+voswTTQkx0HX/AIxB4h1VaOaNNtzBAB6RMAwTI7xi0/i6kUZgxDQxUEG5iFHJ4F8AvaLSQ1qqmoKahwJClmN4O0C0xe+CfiHSPJomtTR22ud3mCGKmNpIBt6TyI6YF+A9SSnmN1SYq7lJtHtecNGreJkNM04syDcbC6mxBPI2jkDHSTc7R9Dh45nhuTv7pMp6ulRTcL6ZO+8kE7ALEsYPJxHUXaGCWplQCrGZPUz0M9sWtapZeshqUqbJUtCr1nm0e/TAx8q6BfODIOhIn/DjjuS62+fXWja++XIRwWpzPuOJKGbEi3bByvVSsqEMCVWVNPlDMhZPzeJ4wn5iuGbaOJsevz/xiXJ13pxDwGE/99saDl4ZFOpmwmabYpmW6H0k9fcfnjMK9SoZgmTzC/3OMwDFo+WNWg6MxLI83MmCIAv0sR+GK+s0xTVQHkI7CCSeYvxAvb64q5usaNYEFgpMPtNyJuO2Gg0027SJpuI3W9aNLK0mwdSD2nABa9GmcsWLAE8+3YfkeMAUyu2VblGn5BwzeE8tkEesM+tRiCopqrc9ZJB7R1wyf/U+QRgmW0ukzswVTVMyT3mcAp6R4jqrFIoHAnawsV99w/TEWu6NVZg2+WA+yTB+n9sF9e8XGq43U6VPypGymIHNz+PfFSpqSVJqF7C5HX8P7YDjSPEtain8wEKoI9RvuiBt62/AYBvqDVqpqPftiTN5kViu6oBLbSswFXuTGCeV0mkQpRpncSJsADb1QOgmffG8MLndRnLKYzdRaZkqVTMb6zGnQpAGqRJ3En0qAOp/bHoWSzuSqZWtVopegtjsi5Pogm5OAfgzJ5apUqUK1MMapDJLECVBEWI6G2Lv+pmUp5PLJl8tTFLzm3vtNzEBZk98M8LhdVMM5nNwA1PXKdOkk3qj1KE4E3M95s3sZxrI6RVrt/E5hpqn1KrcAcgt2J6d8KRy231Mbzcn87Yca/idKFJRALx6V5A/rPcG/pPHTGG3Ou5dVcGkDTd+aQ6sftN/TfnFKj4frqWYgB1MEHnuQO0fnNpwQ8O5xDULPUPnvxUJ5n7qdn5An0mYODOsZ3y/5VOnOYNlp9KY59Q7zcq3BuDgFXU9RIpKChljH9xipR8OKyjcxVuRHTEOdRlqt5s+ZMy3f4xNQ1Nh6Hgsfsx27kdsBunRNJyGqCpAlRFyegbpbm+K+taqAu0TJ9o/y8/icTpSiWMtFz7+2B5ykxXqQ254A9h+39sA36TmKmXo06VOkWLIHJE3J7xzir4lzdSplKhqLt2uoAH584ZkpqFBG4EIoNgOnAPJwF8VMGTy4sWBMntOIF3w7kFquQ4kKoY9zPf8MEdOQKtQAQPNkQDAA54wu5is1Nm8slSIBYG3xgjotZ25Aa+5iSZ/AEc4oM6XRSpXAIkpTLQe4bn6A4Y6NJmYBAS02A5wk5bOhMyDULIOhBJ6zxJsYiMPuo65RpUF8reBUguRZ3kSEDDhesjn6YLq+QHU/DT5WpMWaGKi5TcTYxxfj5GLVDxEmXSCwZvuIPUwbuY4+tsQ6dmnrmpT2qPNpsEHHQnnmAY9RwnZSpscbrFSQwm9uRggxmNKWsxq1CxdzJIJm98BdZ04UZKlmlYEniecTv4who2AgcEiDH0xaOTr55VajRMLMmevTmPjABkTaiqCxYXHYYJaTo1Sv5phqhRlDcmJHYX5xBmdEro4RyaZiTJn8I5xzlszXypZqFWrTYiSykgkDv7YL1XWtm/SaBy1RRmECLW9NNmsZHsbwZj8MHtZ0elVpsjiAeD2PRhjy816ubctWrO5RGcMTJtwL9MN+meJqrZcgbTXpRO4TK9WjqQORjxc/FZl1Y/0yTqvhtqTuGFluGvBHM/h+uIqWTk7bdfywerajUZ9pqs5qekwJge0CAPbAnZsrlQZ2tE/vj1Y261fJA7N5dksfmOmMwWzOZXzxMEEH9JxmNqsa3R305Haf8+mINAzp2eUwcnmmFAuxAHqJ6AXiOvTBTR9BYhTWabSEn0qO7beTB6SRaRGNeJ8tTy9KmysVedyg/aPEMwHpuvUdsBV1zIsUDSqlRACqFt1PuZv1xLpPh3NZXMUGrUgFqEMtVz6I5+0OLdOcCKmdZvU7AA8sf0A/ti63iAVFVau91TaqSbBRO4FZiDyO2JrsCOZzdI06s1aQY0msFJJJaYknn37YBaZohqDYtRQxWZJ9PJEAxzxcd8XdYqqaLeXTAHUgRH5YM+BtFWtWpUwPSwJqN/SOY59hPvhLuBVTTwj9wtm7Te/xi4M0FaPu8A/th/8Q/6eBgxoIKTCQLkho61AeJ6MvHURjzzLeHc1mKxoBIdAzRwPSCY+bY68edwy6oxnhM5qitAt9pTBU/a7HkR7/wCHF/xFrr13p1awG6lTCqOjMeGjoLzHfArSK2z+XVBWpyJ/Ufvi3mXBgc9h0n2+cezkuPPNzy83HLxdi3n1ao60kv1J/vgll9IVW3KRxx0B/X69Mc6nkqmUMvSMsZJ7Aiw/DE9HO0wnmBgZ4Uck/wCdceCyy93rl2hpsCZVYHfueoA7dzhh0DPimzGoQWb78z7QcC6awZaN0S3ZRaP/AG36c84izepbVA2jj0r78yT2vjNm2tifirV0LqFALm1us9PifzwlMHE1Nx3MYA/X8MXFoNu801fV7e/+3tAwWo5VR8cd7fN4t6upkHCTSI9IIUqtZ5DXbsLWHx3xT1DOT6bCmhAUARaZM9zjeYpk1Ni3PU9PnHOpCmtFlB3PYkjjFDbV8Y0t3poOZMwxie3Q2wL1HWjXZV8paYBJsZJJ+mBy/wA+sRSBlgIE2EAde2CNTQ2ogO7JPECSfxP9sTc3oLes5ba7HoTIPz0/HBfS8sRRDhZkkYpapTsb9zGO9N0ys/ppqW6cnrxABxRJn6O5lIBk2A+h/fDRktQqOy0cxl1FA2VkQgIeliYK7p56sMVPC+Uek+YLyHVUC3PplrxPBtGD2YzLNuG4mfMsWnhe27BZbrTdOhTp79qsPMs4YybR9oggRHKrYXk2jCh490eCuYAgN6X9m6NbiR8cYastm0GXSrmHKEopYESzWEFeknueJtGFHxX4iqVmOXCeVTU/Y6k/7mPJMYIVWT3n3x6D4cz6rkZJBYq6wpgr6h6iYtx0vhKqafFMWlt0W5jBLw7k2Y+VP2jx1PSMBPqmo1KgUli5p8MZsOoPscHKeq5Wrk1IRhmUO1qZ+y3JFQn27fGGfIaIlFNoCs5HqB4Yf0Ht+vWBfCh4h8PFKgfLA3TdtJFx1EckdvgkWjAB6dRg7lVVmqKVM2F+SI9h+eM8urRIq2lfV6T0Noub3ItifRai1MxRBIXdUCNPI3WwY8aZijTCZfL0SgDHfUqRvYiwi52r1i3TEslmqOtF17LoJI8ioDJkEg949v6cLOsZla9ZnU7FJtAuf898HP4GktH1LukQOrMT79STgHmtIqCmHVZC2bbyD2Pv744cfDjjncomlOpTVbgEnucZiAP6WkC5/wDcI7Hp++N49CvTvGNZMvmKSqsVnWatImYa4VzB+0BcH2GFbNaUKjl3rsXaZJUR8e2BekVHrZnfUqS7vDO17m5Mn8MegaxoCZfKGqSGctA/2mBe3ecEebZrSTTbbMzwR+2JKWVYCEElbtvF59r3xNWzoavvLKCkQpmPywVylQPdiJY7j1HsBz+mChucyNYJG4AG7JEH+2O/D2pV8kxqIQyztKm6m9x3Fx0xP4k1KKaqOWPHt9MC0zqbNrMe59JwHqWX/wBR0zKELTbzmMFJG0z78xitRrMpDyfMW5YACoDESBwywCBPux6Y8uIDEeSx3D2Mk/TsMOujrmqtKKu3pDHkcdfhdvURbAU9Qy1OorINq1FBZWUXc9yTf2jHWh1noA1KiKakQhP3feOJxUzGpVKdUuQhN7HqLgSekHoMaq5nMKA/lFw8XKsAN33QSL/ONTKzwzZKm1XUgwhyGZ+h9+pwOo5AIBAPpJgkfr0nEmWyTFv5iBSGm3ImJ+cNFCgwpjyXQObGTEL1ENabST8DG+Xk+pd60zx4dE8lY14+z8j2NpY95jjpjWWKKJN29/2HTEmuBaVQgsXcXqcCJ4FrGRfEWSQk7mUAdF7+5xydElJkBJ2hmmw7fJwR0jSamb3qCaaBC2+JVYk3uLe+KeVRabs2wOps6Ex9VPQ4Yl8V0moPQy8UhYsahAZv6YFo6z7YBK0rRqlSv5ZaC1gSbHBXN+FSo2KVBqN5ZuSZF54t/wA4rZnWCaiQ07SfV1m0H4tgk/izMM27y6amQbLN1NjP0GAEadQbzPLkpUQkErz27dsEv4LbIJZirSSTJPsLc4r5bMM+a811VS9jAt/6ovhiUj0gwfWUP/6z+I6YaCXncyCWiRc2P98T5bUvLAZaux7Ejggjrxipq+W/n1AGhQfpOIhk5HmNEG0c8dfywDf4O1amWrmo3O0ljEdbmb89sHcxrdII0sCYYgAwbi/IvPbCXpXh+rU+z6p9XEwOOmCOseGno0y7mwHPBM2gSZ69MItlnk1HQsr5ZzFTMgqwlUpLveO3MCOOwx53rufFXOVHVSAwEA3IhQBP0GOcnqwpCHpFoAjadoMT9qLnFiirMGqQJqXO3oOw68Wxe2kDqdcEhQL+x5i2J8zlKieoAgjg421D1CQRJ/z8OMWa9NEQk1VJAsoMnEBbQPH7Nsp1tvpYephNuPysY6xHGJdR1FarVKFI7kBgsBCGfvgcqSI9I5PsLoL5c3bpifIas6TBMERI5+cSgxq+XWkENMRtbkHqL/keuHrOavlczR9eXYV9u5iBPP2mEmwPPHXHn+VVAvmvU3x9les/H+DBLw6/mO9Zjx6YtAU/MmfgdMJBWoVwrtvPpVoWGuJ4IHx+GDGazOymGDAlhCsPvDswg8WOONGSkZ3BZ89RLC8R7iw/DAfWQoKLT+/IJJsDu+cANzuduQIMmSf7dhjWJMvkwjbqsXJAva1uxxmKDelodgI6/GLuezTFIqNuUdDwMW9EpUiAHqbQAOBP6HAbxPmAqEDqcDuo5PSWzDrTpqDUPqJPAgzf8hg9rOh1MpTpvVUneCWAWNt/TcSLmcCfC2cei4rb46FepH5flgn4u8V1s3/LIBBaVCggm0KCJ6DECm+p+sswJ6D4wa0/LUqlLc1OWN5ngA9B1POK+oeE6iJ5jRxwvT2+g/THaZl6J20kFVSkgbSdlpN/bnGgephVqmAsCy2AECNsgC8j9cMHnjaCTAIsT2a/pX+lp/HCTQqVqR3Zin5SmVUnuvI/A/ljWZ1eqwIooSLy0fU/piIP0cjRavUzFRC4pqG8qR6mnbLdlBMnDPqOi13VnqVAUamwZAIVCBuTZJuQwF+048wymYqZapTzLMHkwytcFTyCOoPbHoua8QVq4WCqKVmmtPgwPsk8/Z6DvcjGbjlcpZdRuWau48+zWpVN/oWWH25iCfYYnbWKiwDTJ91kj8wca8S0/wCar0zAqLMRaRaOI/Cfk4sZKilQ7EZlcCWEG3uI5Fx+ONMhYoUydzGoJO4hhIn3ti2c4ouGDD25GJ83XelYs5vEQf0IxXq6vTkh1VpHJUqfxGA1UrB/TTbm7H2xFmcirCQCI4PP4/51wLpVjSqShVgeBPH5YJ/xW4H0NPUgT+BHt3wFAUt8FftDp0b498EGroAAZ3Ed4/bBLP5KnU2Cku1VWSeGk954AiAMVczpa7BUB3Mp4N5HUe+AGVtQAK7TeZnnBjLZ1HO2S5N2JmB3IUQDir/4cpUEkEAWPEdh/T+hxvSM6lOtSNSCm6D0MdZH79cWeQVTwW1agzqjC8IxIHHseQcdeE/A1TOKS7inTpNtcG7SOQBj1r+HpeUpcq6TuEwBHQBR++PNdSz38Pnm2O60qsMwWBJAIBM2jrfC9xL4k02llqqU6LEenjdckci3tBv1GFbVMrcPvLqSQCSSQRHe8X7YLVs/erTBB8x9oMgvP3ZYD7AImFF8VdTrVTRakCEKMd9r3gE94sD9Zxyt1fu92Ex5eK784/gu5lTxF/yjBDR8pCbjck8dsVaLggo9iLSOh7j2OIq+YrULBiV6TcY6PCJZ+n6SQYj/ADjEOW0T0b5MzMHiPqOfbHGXzVSsgMKBujmJMcX9sTrqpS1QNJ+yOAQJiLRzN8B3/wCH1KjbKdFahgmAIMD4MdcVxp5LlKlDyyvNiP1OC+hZ1KZao7bW9ug7SMaqeJVqVN7tunjfIt0xANq5HnbEdumN6bplVty0TsMgH5MwPr39sX87n6ZG5VCx0BmT3wP0DU085vMZVFyN8kExA47STOKNVtNzOVmUIB5aNw+R9MV2oeaN3mbit+Yg98OGazzehaRIvv8AQ29IXqF55bFHJZBc0KlWrTAvtG0bYgXNvfGcspj3oUhmHdY3SBaO3+d8awQr6WiKaiVChUxtmTzHscaxQMqhkeAx5xdztBt9MM8qRuiOPbnGYzFdccZcLaGpn3QkqxE3sf8ABgmNysjbyWKh5/bGYzByNmq6mVySuFE1DtvwLTPvi9pNNqlBCWADBZAWJlmS5BB4buJtjMZgA2pBqyKtZy4Lq/AFysHj2GPRfEObo5bTqNOnllAZFeZ6hbz6ZM3vPXGsZgPLs5lwfLU/ZZN4B+77e/1xNkdRYUxT6AgqZuL36cR046xjMZiwA8/qJZ/SNvq+ePnEmS1SpRqrVUgvcHcJBkQZH1/LGYzCjVfNVMxWU1HZiW79+wFhh007S6PljdTViWNzz9pVj8J/HGYzGaOM5pdMbHVFWZEbQR9kvNxzJAnoBgJoVUt5rvDGeIgC02AtjWMxR283E9Yv+uJ6GX29ZJ6n9MZjMAAfNGk1RIDBT6d3Se39sQUtN8x5L9J4/wCcZjMA+aHqlY0AnmkBLcCeYsTxiPXaIbL1Df8Aluu0m7deW7c2AHPXGYzHT0ghk6avTp1AgU16ZDQLhlj1Axb4XbxgPr1npVetQbXHQkDn6ix5nvjMZjln/rXp+PbOXHQRncklMegR94dek9fwwNo5UVq6o07W6A8dbYzGY5cNtx7vX/kMMcbNTRu0TUKTFMu2WplDYc2/GZPvgBkskrZlosEZ1VeQoE8TjMZjs+Yt55VqtBRRtWDHXAqrp6mNhZOnMj8DjWMxB1lskGqClMKB9TB/cnDamRpikybF2hSY2joO8TjeMxQkaMziuPLqNTMG6nt/n5YKZrV62VDUAyurTcrBBa5Mg++N4zEslnc9gWcrEgDuSZxmMxmK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g;base64,/9j/4AAQSkZJRgABAQAAAQABAAD/2wCEAAkGBhQSERUTExIWFRUWGCAYGBgYGSIfGhwgHyAaHxsbHB0cHCYfIB4jGhgcHy8gIycpLCwsFx4xNTAqNSYrLCkBCQoKDgwOGg8PFykfHRwpKSwpKSksKSkpKSkpKSkpKSwpKSksKSkpKSkpKTUpKSwsLCkpKS8pKSwpKSkpKSwpKf/AABEIALUBFwMBIgACEQEDEQH/xAAbAAACAgMBAAAAAAAAAAAAAAAFBgMEAAECB//EAD4QAAIBAgUCBQEGBQQABQUAAAECEQMhAAQFEjFBUQYTImFxgTJCkaGxwRQjYtHwB1Lh8RUzcoKyFlOSwuL/xAAZAQEBAQEBAQAAAAAAAAAAAAAAAQIDBAX/xAAnEQEBAAIBBAEDBAMAAAAAAAAAAQIRAxIhMUEEE3GxUWGR8QUyQv/aAAwDAQACEQMRAD8AG5XUhYMUKKE4PROABPE+3Q4TszXavnS8hd+4CeNoH05jBKpqFMU3GwAuNoYdBPqgdzHOKiZXyK9Go7FQsfaEQCLG0HAW9Q0wfw9RwWlFBsDtInryDYd8V9F8QqMsqkFnUmnB4KG/PTa0EfNo5wUrVDmaFRaNOpWYoFBRCVFySNxE8e5wIzmkfYSnSak7ELD2ZmP9PI4wFDUc2HqCrVloYFtsCY7HibY9U0n/AFDowN7VEkD7a2uLCVn88ee6xpNNG8mnU3gKFdrRv67e4BtjKTs1kWNsAgg8gbZn84xLFehnVMuVWo1WnJUSYv8A/Hi+AWvazkao2NWYgcbAAZ+TJNvbChpekVjUFAlVI/E+4k3+PbBLPeDRs3U/U92jq3+4D+oGbYxMP3XZn8P6zR/hKtGhRqbWDDzCQfUR1JK9OwNpwr0vBpT/AM1ztiCRfZ/URElQbEdiDxgFpes1cu0IC0WiD9OLyDfF/O53MVsuXaoV9QUUlESLyYHTp9ca1IjrU8xTSg9B1Q1FMApBkjhpGB+n1WpSA7AEbmAMX6XkHieuOV09AoVzNRoIvZf7k/NsS0MixqbEU1CR9lRJY9xAkD5xpGmyrVv/ACwGPcsPoJJxJQqMg9UqRyOY+Ol8SZXJNR3U2Uqyn1KeQeo+mKWfpPVqKiTMdPfAR/xDGWIm5+n+e+HHwP4TauBXrAeUD6FI+2R1P9I7dcLWn00oVV/iZeD6qYiPhj1+Bj0tPGuVo01CsYAHoAuB27fjgOvGrZZMsf4hFabU1+9u6be0cn4x5Ku4LCQin7x+0bcTzg14i1k5ysajmFEimh6D37tgUPUCfL+yALGFkcGOp74DnS9IO5amYRxQ3Qz8C8we5v2wwZnxQtL+TQRFUGAeQfeBafnA9sg9WmiCszNwKcXERIP+0DDP4S8KZdagGaJaoSAgQAJJ6km5P0jGbJfKxJ4cyWYzilXqbfWGVntTYdRtA5kQG9zzhd13JVMu70ShQgyP6h91lYciJ69Th+8U6/QyJKkAv92kGk/JP3R3m56WwCzmjLmn86tXfcwFhYKOiqAIAGLoebqwRpve4j/nGPm1dvVu29Tyf7YO+JtASiR5UsNskk/3wEXT2AUR/wCZwTYH49h3xSHfTtIfNkNk2CrTGzcwidwEiwN+ccvpuboZyg1UUyBuK+olGgercIkSPbDT4W1PK5fL06SVQCBcsCNzHkzH4Tinq+Qr5+s1WgBtozTUEwGt6yD1IMDtbHzuLn5c+fp/5+3r7vRlhjMN+0XiLVd2UdRTo0i20ej+q8TtH68DFXIaVRpUJbaw5LTY9SfpxIvfnAHWWqioMvUVqdRGDPMQBAA9u2LZynlMqkAiNxkETcwGWY6TPvj6LzA2oa2a7x5g2qSEVuAO4nk+5JOB1aixbZT9R6kcf4O+C2paVTYWUAkgAjucW6mk1KNNYEJN2B9TH3jgDoMBVymiikm77T9/7TjptUedpp745ixGJhqDk+Wvqc2Lc7B1mOTf6YN6j4TNLL06tOSAJcgXDdW7kdD8YBN1HOAlAqsrXkki8m3HQDDF4VSc3llF9zCm3xz+gws5+qGqWgAc9t3WPb++CWj6rUo1KVZUb0sCpItN/wC5xLNwe15/VCzVKa1cu4SA1NlNpuBYwfp2xmPMMr4pqnzWSpFWo5ZoA2juSeegAHvjMY6Mb6a2g8EanSUs+YoioCNq2BiDeARycdf6n6nQrNSfLi5WHEdV49uI4xT0RNtFTF43e/P7zjepZtBTqrALuQoHO0C5Pt2xtl6H4U1pKWRy67GJ8oMdoAEmT3x57/qRnt+bqbRtko0dfsCD+uHTRNYy1HI0GrI2/ZtCgH1RPewtgPldOyupV6tR6bLUEAIHgbQIBH748/L8nDixud7yfo6Y8dyuiZp6tVC9pv8ATr74dcgaQq7dwMKN3ZW9+4iAfnArMpSpVHoE3o/ZaT61P3CRYMOh9sC6yqVbZIAHqbcASpNib2b26xjvhlM8ZlPbGU6bqjfivO0CqlHirTIgr8/ZJH+08EYq0vEr1YQwGJu/Ukd14mPvdcRaXpCbQSpqHufsj6cYg1LKJulGXdF1mxA6TxPbGkR6pRUy1N4bqZ/yfjA/JMFkEyZ5OInf/aIPSb4MHwDmmy38UrKwjcygwQImZ4NumAHZmsIgDce3THoP+lOoJSpZxm+1TUVC8XiGsD2mLYUMr4QzBpGpYU1Ek7ukWtyZF8V9LNRSTLeVWWGC3JVWBEgcAsvPzgJ87nTUY7upm/Mklmvzafxwa8C6edz5g7Qq+ld7RP8AuIN+DacBKmQaARwSqzxDVJ5n8PpgjktOWvmVEfykEk8AU0uT9efctgLfirV6Hnqgobqpi7gQJsCY+136YW2qNTfceRcm0SOI9sXaWT/jKlWs+8Go8rs5VRO203AURbiMV9R0+mlRaArF15aoATJPCj9vnACKlB8y0+piLkATAJEkx7nFutSWkoKsWPS/H+HocOOk6GlBFcOyVF9TVQ0EC026gccQSebYV9aBqVizgqhAKT1U/ZJ9yO+Ac/A1PKPl3XMVPJzRY1N9Q2Knj5Hcc4oax4j2gjKQ5FjXIge/lA//ACOE2rlwSdvrI5HW/c/Tpi3lswzHaybQo56D/vE6ZvYqZqh6t7lmcySzSZPvh4y2dp7VlwLD9MJeazRqOKSDmx9p6fXHoWV0OmoCn1X2FpaPSks0TwDP1jFC/naLV8xTSmQVg754iZxZ0zSKea1CrSqMStKlAggXkTHxJGF7NeITTrVRSG0P6VjlRJ4memBNaq6nzAxDSTcyfqev745c2GWeFxxurfbeGUxy3XqOq+EqFDYfOdd7AKrEHjrxMA3waqa7l8nlS4IKoo2r1ZjwPknk4QckXG1agd2IEE3FxNuwv07YE6tUDVIQjZT5PRm6kfHGOXxuLPjx1nl1X9V5M5le01F7RdTVqr5jMNuepUkiJsoJ/DcQPpjurq4d3JEzYWNuv+dMUNGydJ6VSo9Yq6mEpj71x/zht0jWcs6CnVpBQik8TMdBPU49NcwvTdHXMDzPMZQjSIuSbd/nF/V9PQUHbaWgSATyeOmA+SzmYcMcqqU6RYkfei/Fz2E/XFofxFNHavVDqNpiwAhpkwPgfXFFbwlmqdPdSYepjz1Y/wD2zP2b3nriDXdaeoXQVCKK/aIJAJvI5vJP1wBzeZV61Ry5AJk25JOIatTzWVJKUx7fnHfAS5HLGo4qBCaatG0cnuY9v3wy6ktOmlqcmDcCy/JMY14PyQLuFP8ALpsRJEMd0exi4wR8V5xloeSD/wCZ9riZBMkGLLfEs2FDLUqtOk1YQaZMGYMn2HON4q5LLeon1FR2BP1t74zGLco9WHBM5u5SfcVy2qbQivSIWwN+mHzSfB1FGNUjzC1wWuAOQQOPqcIus6b5KltxYn0rPf2g9sEdL/iayJSr1np0gAqCNu8cW6tHE48/yeLl5NfTy1PbnxZ4476oa/ENeg6eTO5g25RTALA9uIjCFntcqUnenSp+URZ2mX+p/DDPn/GxyQSnlqOXLRBYUxukWlp5PfjCbqlOvUzTAoyGq24qRBvck+2Jw/Dx48dZXf4/hcua27k0moaaaoV/4g74BK7Tz84ny2fp1ZaoDUqD0ARCACb2+p+cNGXoU6SwY3AcgwZ6kHj6HCnrGgVMm+8cG5B6g8X6zPTHt/Zwvd0upbKbUmnaTIK9B1Ef3xvI00ZiR9kH0jkt8nBDP6VFGmzoDvG63biY7GDHeMSeFvAuZzLK+X2pSWxLtz1MKJY88x9cB3QpqG3soYnuO/PwRjeQzVWq6ZZnanTpBm3Bvu9BJseguMMPifwymUprLiq7giT9lSI+6JntczMWxU0UqKjykb1WogPq9JA4I7mbdMAT17wpWbIPVoAEbA4IaJEepgBz6bRN748y02oyPNFm2xEnqP8AvHrfh7x1Ro5U5U/zKilwFmF2E2k34ngAkAYRstpGVRwy1ae/j1MsAnuL2F1PyCMZuUXSrW1CrVanTB9NJi53dWIA/IQR/wCo4D1FqUbbzLelkFpHI+Qf1GDutZmmoR6dVC7H7Au1jAmLbiPTMmRE4E5lKlZpc7QBG1ftR79vqeRHOLEE8v4gWjRNO0Cw7fuJ+n1wAq6gQGuG3HcOhU/p9MFdN8H+e4LNtpC5PU+yzzPM4sap4O8tS1Ft4F4exA+RziiLQM8aoKuy2I9HeJgx1+B15tiDM1i1XyssNzvYnkLPaePmwvwMVVzKUnKtSAYGGK9Pg8z8Y3ldRWk80gwJNiOT9eb/AL4geNO8O0stRKPsZjDO7CZI6ib7RI4uxI6YUtVqB3KUEgT7mOl/fviLP+KKlVQlyZsxA626XP19++HzI+G6a0gYMwJt7X6YxllcXo4uKZzdunn6aY9FwadRLHdvmRPSLT+IxbbUswqlv4gkeoQLTu+0Pgnn4xHqOdpq54+0e/8Axis2bVwBAiZtONxxymrYo0qm6oFFyevuf7DBWplkUSKgZlNwBu9pPQRPvilnstTjcgO7kgcL3H4dcFtM001U8yAqncRESdgG5bex3QY4xWU9erXoUCPMqIjqdszDA8AdOL9MA81CqApkbZNuDgpr9daXl5aWIQlizXDgxsKjgDZH1JwIzWYG2yFQeJ+9gK+UqkACJaZ7c++LWd85AV3Ta/f8cUMm27nvfBrTyd2yCxIkDm3vgDGUoeWipBG3bP4ksfr++ONXr7Mq7RyRE9Zdjf8A/HBKjlvQN6Mx2wx+g/thX13WVqkUKSAjcLg8tcAficBc8OeG6maDVvLRgCBHA+kRJ+uIvEekLlqyBZZiNxTafTe03/fDlp2m18qm2lUG1RLgiQCBJPx9ZwE0HWKtWq9RKD1WqvG4fZUGyz9LxxxgAmneI2pSIVdz7jIMgnib44z+ceu4WJqP6UA6D29zifxdUjMFWVgabEEsZ3RAB4FvbHHhTMqK29vtfZUxIBNt3z2EHGb4deLDry0aPDuTFGlCbWawem/pdSBcyZG3cIExfGsNOZ8KVatMpuSmTEE3IUcD5JubxfGY59Fr0ZTgt28t1zOCvXAk7FHO0C8XMTH1xmYrskla7GLlSdyxaObe2K4DO3pVmVQNxUft+cY5z+eBKqFIQCfVyx4n6Y7PEJ+FxTqVGqVaiGoTZKkhWH/rmx7YN+IdQ2KKZQkkSm8gtTN771MkRcThPXJb1J6njtiHOLUpmGkg23X4t+2JsEqGqOSQx3gX3HkYI+Jtf/iWpeiNpUETItEQcBKFI1SKdMTJ+rfOCJoqu1NoDFxLSeLWji0HDfoOVfxi7J6aVNIUKoH2RAgctPGEjJak3mkitUQeqyEgT0HPBicMb1SKTEkxs78wfT+EYU6VFhTFQow3X3RY+8/XrgD9L/UgrSFH+HFZ9xbdUYm5gEwCJ+uI63iF9u2pAbdBpoAqADkLtkN89DheybKL8E9ucEKegVWEBlpyZALgMT0tziiGjWTdAkSYE9Zn9MBKGXZnKDqYF4+mLQSq1cICzlW45NvjFzO6bUW6Ibm9u0HnpfABqlFhYgiDHv8Arg9pRLhQTAEy0dY/M9/2xJS0Rqn8yrMtcxaTMX9yBP1GC2T08kQICj6QO8f4PecTY40/K5qlUEVg1ImWLXH0HMnsLY61/XyQVpiYt7Anue+OtQzoFNkosBcBmPXub/phUybsxdVqwCwMM0buRN7Ej98UdNSM7oJJ5M98aSnfoLg3mPiB3+cNOX8MoaHqqbqr3GwghYmYPDHiQDb5xTo6ZSp1RTqNM3BAkkdZBuDbjACBl1VZV7zM2AHwMNeT8UqUKB7hZm3QXtt6/lhVyGUVnZthZS5i1gOkj64uZyjtVttLbbaDH2ie3XjHLPWXZ7PjzLC76dxCunUSrVnzAZjO2moMz/USIH74s57w+qL5isyWH14+OuA9LKsoUMCN0EfB6/r+GGvK6IVZKTVi9MtJSbgAE8/THXw8uV3dglOqdpR5gjngkf2xL4XzLhCm07SSyNMQQNrncSAIVuIMkjDDncmlLLVSFUN5Cc8y7Ei5m+2MJmm54Kux/UA3mKOR2YfUQf8A24MrviD+ZscESbEBSNoH2QSTtsLQsCB1wUXMI6BfLDkrDObbYHI/txjjTNQFaoQQFVQTHvH4WGN6tmQr+WIBsIHFrx9OMZXdLFaiabKbQ4n84v8ABwX01KxKilUKFh6iCLKD1/tzirm8o1VhRRdzbjtjm/M9gOcPui+GfJy52OlRwNzjjdHC8TAN7iDjSFTVtDzHllzXdo5BJj2MzYnsROI/BORT+JVqkL5RJhjB3dBB97/TDTQpnNMPteUly0SWa09eBx2sMVa+kUVzVSoyj7IG1wY3Qbx1MDCgj441ry6PkofXWESP9o+0Z9+MceEUqUqFM0ztZgCwt2gG4/fA3WvLag0AblHO2IuOMFdErRTpbRwq3kduI55/TE3sA9VovWzlQqDUZR6jHBPJt9BbEGZyJpZiijrDb6d4jkrI4vzifLaw1OtUdIIZryOY4xmq6jUzWaoudoVHU29iCTH0wV6wxPM/5OMwu0fFdJiEDAyTxPufjGYbivPtN1qmn8qovlMpg/7Z4N+VMjkWxHqGytIUL6Tep7dYPb3PviTWckjFaZH2bsRyJFh3ixwIXSKhMUVZ7SVnpNsVlLSqGg4k70EE3ggcfSfxjBPMZhSFDesNEiZBA+8G6RxhczuSqTDAqO1/xPfEuXyNTgEwbf8AAPbAOHhHQSQ1VSaYkhHkcfeN/jAXWwPP/lvKryxE36i3+XxZpZOoEAqVNlMfdJgfhiGpmKSiFBKzdjYfQcnE0KVXXagp1EQKUMSYv7Rf5xLlGU0WSTuIsskgt6SYEGDzMRitp+kPmau2mLTuZjZVHcnDhW8NUhSVAgkAu1Ykh+sWA4IXrMSO+KFLTskUqBmpsQh3EcSB7/OL+o5ilSHmUqTK5JALsS0nkgcSJ/HFZ9TG4p5hAtyO3fm03xRzfmVTKkMq8E/Nzf3xQQyOs0aFKCG82ZNrz89LYJZTX2enJQHdwev1i31woDSajG8dzf8Azth18OUFqbaartRRc2n4HuTiAc+vlWIFO4/qxdyOaqZgrTMUl5cj8zfEWrij5hFGmIBMsSTuPWOkDv1vjeT0qtWp+Zl0WsvqLAGGXbzuBMQekcwbWwAPV0UHanexi5nj8cXqOQpgBdu5ogt74oruNSTRO4X9Uj94xfSqSOFUGxYEtHfjqBibFTLau1J6i02UJEgMJEjiOxxb0XLNWPnP6jMXPsZJ+mB2Yyq0wWBJLG3x/wBY1p+cq0mXbUKT06QbG3vihq0TRyrLSDCmpYkuZkW3GY7Afng34i8KUlp+YM6qsgJVWQ+ptsgSeDHGKmnZvdUvVNQCmzk8wXKrBvAhR9JOKniarR85yd1QtBWGhV4H7Yx0ze3f63J09O+yDL/w1TNg5hh5K0VABJAJAgAReJm2OvFWdy80RlnK1UUq7BSoII5Ek+/0xHpWkNm3ApgKVm1zYRx1N/jA7WtNenWqAMr7fTu4/InG3AIz9ZtpG4tMTz045xbyfgiu9EVhtXcJVWMFgOoH7nFXLnzSEAk7huPQDjDt4r1WmUCUmkIgURwABf8APALuj53asMguJJiVgD7ym1+JH74HavSYDztwAJgLN/mPyxYyL70tEzfsAP7mPwxC2gElmZiepsYwBnwhmUp/zWT0uCv9QFpMm1+MHPE/jSlToGnlwfOq2ki6qex9+MIOm52sSUp8H7pEge+O3yLpWV6hmCGY/F7Ymg8VKoyiUqbWO1VBb7NvVUJNz9qLcnFGhrhrWciVYmRaRe97zfjHGteJ6GapQwcP90mOfeOJFsAsqjhrWgwSRb64t7hg19QKD7TO7aB9T1tGE0EqCII95OGDXNVZsqUYRdSIFjhdoVCYg/ase319sSQFsrvNFdoIm+7kfHz1xb8PB6uYWkxEENcCDx/zhk8OMqZVFkT6j+ijAzxhWG7apiXjcDFgI5wDO+k5fKoKzkjb3PJPpsD8nG8ebZ1pBli8W3Ekj4E4zDUFxnqANVqU/QxmZEx0F/pbFzwv4hVWqFgfUQVi8AWv7YWM7nKtSBUY+kQFiBi3kcruUArccBeSP3xQe8Saj5o81acU0aSYECYsSf0GKj+JlA20gEHcjc30HGBuYbeBTVopTuYBuWFvsziXKaKKphQFjrH6jt1JwHKZ3zKqr6mZj9qpf8F4+MXs/To06TFqhq1Y2hfugnkxyNoge5ntimNGqvPlgMqkjeAZMcxJ4xImShl8xmgESIuOOQbXwE+k6+1FdikRM7XFif8Ad7ke5I9sWNS1+rmhspzTp8uxMliOWZuvsOB0GOBlVSoZpl/SDFmgG4DRYGPujjBDdRdHJC2X1LG3ji2AVKmnFp2AAAXM/h9T2xfTMU0popsQLyvJueo+mI9EreZmADCoWv2j3nDvnspS8uTTHBY7ZkDgCxA98SBLp5teVlo/p7RzAxfyGdrIP5QZZEGeCOvN+vIxQo6kiUdq2LNckfZE/nhk08BgSTwoYX7G/vx8YoD1KdNIFRagDDhCL+0sLA8E3xPpWuJTqGaW2mVAFPcdu4CATAvYkfU4j1VqdSoqowABIkgxBM8z9MSZ3SqCJIfe5j09CO0Dj5xnYL5ah5u+tVJSigl2J5A+yiyLkgAW4GFPO+fmMwRQpN/NsiItyvx29zhh8OeDWrs4eqfJEFRuP2Wupj6x9MNOUzmU056aU3VBtIqGN7sLxJBJENECO/GNBV8Kf6epXqba+bIYDcUpX4MEbz6Sb/dnEHjjwOuTzNNKVU+XUQOpe7cwQTYG4nFnT/EXk1WehTNU+oKX9KAE9VFz8SMC9e1OtWbzs1UL2hYiB/QoFlGAveHsom50Z4UbUmY3H1N9bn8sXfFWm0aa02puC7CGWfV/STH4YWtI1pApWqk0ydywwVlbqbqwYRaCMO/hHLI6/wAQqsOQpYzIH3jYRHx0N8Z132oFp1V8qS7qyStuRM9e/e2BWpZ0EM03gnF7xNqXnVTax6dgOMc+H9GStuZ2I2uiqJSCSbyH5hRjSA/hXIuRUrR6VhSfdpI/TBXNUiyPb7px14py1OilM0naahNvREBoUxT6wJk4FPmDtPqaYPJ7f94C74QpbaNe92AWJvc3+8Cfzwd1fMAUa5kXChb8gDkXMjALQmApK+5g53Cxi0QtxfmcT5+HQIskkKokn33RJPWMBxpVOmEmmRESxNiPmcZlMzQq1ClVgtOLMZgme44+cBc5k3ytTaGDAiYHI9j/AJfBLSc9SMHapIMlDYH2wE+vaXl6NPdRqh5+yoYN8mYFhijkNTG7ZUjsG9ukn9DiXOagalYRG6ZgAlVgyAAAbe2KmZ00u3EOWJ4ifaAfy98WzTrnxzH3uiWay8g7xC9v93z2t25jC8aYpudplZt+2C3rpJsreqkbCot9vt3+hxvN0gqCQDTPBHB9/nEckf8A4+yWNOPqRiLN6ma5BSQV9+/ziddAasqsrEiOW4iYmew64IaLkfLc0aihWN56t7A/7eoIwC7mMvVIkzHv9P74zDTrzIR5W2R7cCMZgONa8tWanTllBNy3paCQLC3T8sE6ucpHIgmmtEiVECCx/pPLA98bz2VFMPUp5MtMsKlQxS/9QQkbiT9PbC2TVNTfX3EsJQtxAsQoFgAcAMz2T/mAgQIm3GG3TvCtepR86gZ9HrUcx8HnifpgBqbQkgTBw46J4/o0cjsQMMwTERaD1B9h0PU4Afp+pqiqr+gCyzdfowuL3jvjrW8wrLt2q5ewJgx77hcxeJ5JJ7YJ5TI0q1M7kG0ySE+0n9W3qDPTsMKraOaOY2K25T9kzYT/AMRgLmk02QNIBMySPyxQ1uqdrkhvVa3QDgfjJOHjSdGXZJ7T/wD2YuBe3IwI8UGnQ/qY8Ax9JixnnE1ApaNmniUp02IWPV0vyP6vfE2o6jV2N5iEbpIO6RPeSZ4tzjmjldgV1vaTHTmxHXGsqoeuq1JcE2TuTaIxRxlaXoNRaqzazgGYvAHPODGm6bWzSAqwUExA+93BHAEjjFnI+GEp5iqQoIUb0v8AdkhoBBE888RiOnqr6czpt3CZpkyL9LG8EXxNCh5CimWdgoi3ue3zgWgKiysVmZi3x8YmShWrsalvTwDxzwMGaWbDekiTwAOPcx7cRigVn87X2KqklQIhTFubgc347YEVg3++/VYI/wC8OVFAo2Ovp7j7Q9x/bC5qtUF/SekTHE/HOAs+HMpUb0yQJBI/QD3ODWpaaoGxztHJWdvzz2jkYs+GM7l1piHggdbG3Jg2JvAGKer0/Ocu6LAEKCTYdvY/uxwC22Wmo/lgNJsTEAfp/wB4L5QuqTUqE2hVB9KgdhxgXlx5laERiF4VFkSeTbj/AKxd1kuqCabJMABlI/XAUM47SzzbkQbfjzOHTwlWYUaSCA7kvJqMILhgCRsPCgnnqMLeoaGRSUvVQExCDm/e+N0s5WRoTN1QFsCCY4iBHsIwHfjTPhs0EDCKShB6iwsImSB1k8WwKzCQoJa5Fo646ZjLlgHZiDvJki9xfqcS1NGqbCyUHiJkiLfHOAIaLVVF9aFhA4Mfscb1Cq+9PJB3EgIBc3+lzijls3V9IWmLqDx0974efB+lVKdUVa20r5Z9Kg7huHIi4Pb64AQvhbylR6rjzi16Y9RiJYu3E+w4nF+voswTTQkx0HX/AIxB4h1VaOaNNtzBAB6RMAwTI7xi0/i6kUZgxDQxUEG5iFHJ4F8AvaLSQ1qqmoKahwJClmN4O0C0xe+CfiHSPJomtTR22ud3mCGKmNpIBt6TyI6YF+A9SSnmN1SYq7lJtHtecNGreJkNM04syDcbC6mxBPI2jkDHSTc7R9Dh45nhuTv7pMp6ulRTcL6ZO+8kE7ALEsYPJxHUXaGCWplQCrGZPUz0M9sWtapZeshqUqbJUtCr1nm0e/TAx8q6BfODIOhIn/DjjuS62+fXWja++XIRwWpzPuOJKGbEi3bByvVSsqEMCVWVNPlDMhZPzeJ4wn5iuGbaOJsevz/xiXJ13pxDwGE/99saDl4ZFOpmwmabYpmW6H0k9fcfnjMK9SoZgmTzC/3OMwDFo+WNWg6MxLI83MmCIAv0sR+GK+s0xTVQHkI7CCSeYvxAvb64q5usaNYEFgpMPtNyJuO2Gg0027SJpuI3W9aNLK0mwdSD2nABa9GmcsWLAE8+3YfkeMAUyu2VblGn5BwzeE8tkEesM+tRiCopqrc9ZJB7R1wyf/U+QRgmW0ukzswVTVMyT3mcAp6R4jqrFIoHAnawsV99w/TEWu6NVZg2+WA+yTB+n9sF9e8XGq43U6VPypGymIHNz+PfFSpqSVJqF7C5HX8P7YDjSPEtain8wEKoI9RvuiBt62/AYBvqDVqpqPftiTN5kViu6oBLbSswFXuTGCeV0mkQpRpncSJsADb1QOgmffG8MLndRnLKYzdRaZkqVTMb6zGnQpAGqRJ3En0qAOp/bHoWSzuSqZWtVopegtjsi5Pogm5OAfgzJ5apUqUK1MMapDJLECVBEWI6G2Lv+pmUp5PLJl8tTFLzm3vtNzEBZk98M8LhdVMM5nNwA1PXKdOkk3qj1KE4E3M95s3sZxrI6RVrt/E5hpqn1KrcAcgt2J6d8KRy231Mbzcn87Yca/idKFJRALx6V5A/rPcG/pPHTGG3Ou5dVcGkDTd+aQ6sftN/TfnFKj4frqWYgB1MEHnuQO0fnNpwQ8O5xDULPUPnvxUJ5n7qdn5An0mYODOsZ3y/5VOnOYNlp9KY59Q7zcq3BuDgFXU9RIpKChljH9xipR8OKyjcxVuRHTEOdRlqt5s+ZMy3f4xNQ1Nh6Hgsfsx27kdsBunRNJyGqCpAlRFyegbpbm+K+taqAu0TJ9o/y8/icTpSiWMtFz7+2B5ykxXqQ254A9h+39sA36TmKmXo06VOkWLIHJE3J7xzir4lzdSplKhqLt2uoAH584ZkpqFBG4EIoNgOnAPJwF8VMGTy4sWBMntOIF3w7kFquQ4kKoY9zPf8MEdOQKtQAQPNkQDAA54wu5is1Nm8slSIBYG3xgjotZ25Aa+5iSZ/AEc4oM6XRSpXAIkpTLQe4bn6A4Y6NJmYBAS02A5wk5bOhMyDULIOhBJ6zxJsYiMPuo65RpUF8reBUguRZ3kSEDDhesjn6YLq+QHU/DT5WpMWaGKi5TcTYxxfj5GLVDxEmXSCwZvuIPUwbuY4+tsQ6dmnrmpT2qPNpsEHHQnnmAY9RwnZSpscbrFSQwm9uRggxmNKWsxq1CxdzJIJm98BdZ04UZKlmlYEniecTv4who2AgcEiDH0xaOTr55VajRMLMmevTmPjABkTaiqCxYXHYYJaTo1Sv5phqhRlDcmJHYX5xBmdEro4RyaZiTJn8I5xzlszXypZqFWrTYiSykgkDv7YL1XWtm/SaBy1RRmECLW9NNmsZHsbwZj8MHtZ0elVpsjiAeD2PRhjy816ubctWrO5RGcMTJtwL9MN+meJqrZcgbTXpRO4TK9WjqQORjxc/FZl1Y/0yTqvhtqTuGFluGvBHM/h+uIqWTk7bdfywerajUZ9pqs5qekwJge0CAPbAnZsrlQZ2tE/vj1Y261fJA7N5dksfmOmMwWzOZXzxMEEH9JxmNqsa3R305Haf8+mINAzp2eUwcnmmFAuxAHqJ6AXiOvTBTR9BYhTWabSEn0qO7beTB6SRaRGNeJ8tTy9KmysVedyg/aPEMwHpuvUdsBV1zIsUDSqlRACqFt1PuZv1xLpPh3NZXMUGrUgFqEMtVz6I5+0OLdOcCKmdZvU7AA8sf0A/ti63iAVFVau91TaqSbBRO4FZiDyO2JrsCOZzdI06s1aQY0msFJJJaYknn37YBaZohqDYtRQxWZJ9PJEAxzxcd8XdYqqaLeXTAHUgRH5YM+BtFWtWpUwPSwJqN/SOY59hPvhLuBVTTwj9wtm7Te/xi4M0FaPu8A/th/8Q/6eBgxoIKTCQLkho61AeJ6MvHURjzzLeHc1mKxoBIdAzRwPSCY+bY68edwy6oxnhM5qitAt9pTBU/a7HkR7/wCHF/xFrr13p1awG6lTCqOjMeGjoLzHfArSK2z+XVBWpyJ/Ufvi3mXBgc9h0n2+cezkuPPNzy83HLxdi3n1ao60kv1J/vgll9IVW3KRxx0B/X69Mc6nkqmUMvSMsZJ7Aiw/DE9HO0wnmBgZ4Uck/wCdceCyy93rl2hpsCZVYHfueoA7dzhh0DPimzGoQWb78z7QcC6awZaN0S3ZRaP/AG36c84izepbVA2jj0r78yT2vjNm2tifirV0LqFALm1us9PifzwlMHE1Nx3MYA/X8MXFoNu801fV7e/+3tAwWo5VR8cd7fN4t6upkHCTSI9IIUqtZ5DXbsLWHx3xT1DOT6bCmhAUARaZM9zjeYpk1Ni3PU9PnHOpCmtFlB3PYkjjFDbV8Y0t3poOZMwxie3Q2wL1HWjXZV8paYBJsZJJ+mBy/wA+sRSBlgIE2EAde2CNTQ2ogO7JPECSfxP9sTc3oLes5ba7HoTIPz0/HBfS8sRRDhZkkYpapTsb9zGO9N0ys/ppqW6cnrxABxRJn6O5lIBk2A+h/fDRktQqOy0cxl1FA2VkQgIeliYK7p56sMVPC+Uek+YLyHVUC3PplrxPBtGD2YzLNuG4mfMsWnhe27BZbrTdOhTp79qsPMs4YybR9oggRHKrYXk2jCh490eCuYAgN6X9m6NbiR8cYastm0GXSrmHKEopYESzWEFeknueJtGFHxX4iqVmOXCeVTU/Y6k/7mPJMYIVWT3n3x6D4cz6rkZJBYq6wpgr6h6iYtx0vhKqafFMWlt0W5jBLw7k2Y+VP2jx1PSMBPqmo1KgUli5p8MZsOoPscHKeq5Wrk1IRhmUO1qZ+y3JFQn27fGGfIaIlFNoCs5HqB4Yf0Ht+vWBfCh4h8PFKgfLA3TdtJFx1EckdvgkWjAB6dRg7lVVmqKVM2F+SI9h+eM8urRIq2lfV6T0Noub3ItifRai1MxRBIXdUCNPI3WwY8aZijTCZfL0SgDHfUqRvYiwi52r1i3TEslmqOtF17LoJI8ioDJkEg949v6cLOsZla9ZnU7FJtAuf898HP4GktH1LukQOrMT79STgHmtIqCmHVZC2bbyD2Pv744cfDjjncomlOpTVbgEnucZiAP6WkC5/wDcI7Hp++N49CvTvGNZMvmKSqsVnWatImYa4VzB+0BcH2GFbNaUKjl3rsXaZJUR8e2BekVHrZnfUqS7vDO17m5Mn8MegaxoCZfKGqSGctA/2mBe3ecEebZrSTTbbMzwR+2JKWVYCEElbtvF59r3xNWzoavvLKCkQpmPywVylQPdiJY7j1HsBz+mChucyNYJG4AG7JEH+2O/D2pV8kxqIQyztKm6m9x3Fx0xP4k1KKaqOWPHt9MC0zqbNrMe59JwHqWX/wBR0zKELTbzmMFJG0z78xitRrMpDyfMW5YACoDESBwywCBPux6Y8uIDEeSx3D2Mk/TsMOujrmqtKKu3pDHkcdfhdvURbAU9Qy1OorINq1FBZWUXc9yTf2jHWh1noA1KiKakQhP3feOJxUzGpVKdUuQhN7HqLgSekHoMaq5nMKA/lFw8XKsAN33QSL/ONTKzwzZKm1XUgwhyGZ+h9+pwOo5AIBAPpJgkfr0nEmWyTFv5iBSGm3ImJ+cNFCgwpjyXQObGTEL1ENabST8DG+Xk+pd60zx4dE8lY14+z8j2NpY95jjpjWWKKJN29/2HTEmuBaVQgsXcXqcCJ4FrGRfEWSQk7mUAdF7+5xydElJkBJ2hmmw7fJwR0jSamb3qCaaBC2+JVYk3uLe+KeVRabs2wOps6Ex9VPQ4Yl8V0moPQy8UhYsahAZv6YFo6z7YBK0rRqlSv5ZaC1gSbHBXN+FSo2KVBqN5ZuSZF54t/wA4rZnWCaiQ07SfV1m0H4tgk/izMM27y6amQbLN1NjP0GAEadQbzPLkpUQkErz27dsEv4LbIJZirSSTJPsLc4r5bMM+a811VS9jAt/6ovhiUj0gwfWUP/6z+I6YaCXncyCWiRc2P98T5bUvLAZaux7Ejggjrxipq+W/n1AGhQfpOIhk5HmNEG0c8dfywDf4O1amWrmo3O0ljEdbmb89sHcxrdII0sCYYgAwbi/IvPbCXpXh+rU+z6p9XEwOOmCOseGno0y7mwHPBM2gSZ69MItlnk1HQsr5ZzFTMgqwlUpLveO3MCOOwx53rufFXOVHVSAwEA3IhQBP0GOcnqwpCHpFoAjadoMT9qLnFiirMGqQJqXO3oOw68Wxe2kDqdcEhQL+x5i2J8zlKieoAgjg421D1CQRJ/z8OMWa9NEQk1VJAsoMnEBbQPH7Nsp1tvpYephNuPysY6xHGJdR1FarVKFI7kBgsBCGfvgcqSI9I5PsLoL5c3bpifIas6TBMERI5+cSgxq+XWkENMRtbkHqL/keuHrOavlczR9eXYV9u5iBPP2mEmwPPHXHn+VVAvmvU3x9les/H+DBLw6/mO9Zjx6YtAU/MmfgdMJBWoVwrtvPpVoWGuJ4IHx+GDGazOymGDAlhCsPvDswg8WOONGSkZ3BZ89RLC8R7iw/DAfWQoKLT+/IJJsDu+cANzuduQIMmSf7dhjWJMvkwjbqsXJAva1uxxmKDelodgI6/GLuezTFIqNuUdDwMW9EpUiAHqbQAOBP6HAbxPmAqEDqcDuo5PSWzDrTpqDUPqJPAgzf8hg9rOh1MpTpvVUneCWAWNt/TcSLmcCfC2cei4rb46FepH5flgn4u8V1s3/LIBBaVCggm0KCJ6DECm+p+sswJ6D4wa0/LUqlLc1OWN5ngA9B1POK+oeE6iJ5jRxwvT2+g/THaZl6J20kFVSkgbSdlpN/bnGgephVqmAsCy2AECNsgC8j9cMHnjaCTAIsT2a/pX+lp/HCTQqVqR3Zin5SmVUnuvI/A/ljWZ1eqwIooSLy0fU/piIP0cjRavUzFRC4pqG8qR6mnbLdlBMnDPqOi13VnqVAUamwZAIVCBuTZJuQwF+048wymYqZapTzLMHkwytcFTyCOoPbHoua8QVq4WCqKVmmtPgwPsk8/Z6DvcjGbjlcpZdRuWau48+zWpVN/oWWH25iCfYYnbWKiwDTJ91kj8wca8S0/wCar0zAqLMRaRaOI/Cfk4sZKilQ7EZlcCWEG3uI5Fx+ONMhYoUydzGoJO4hhIn3ti2c4ouGDD25GJ83XelYs5vEQf0IxXq6vTkh1VpHJUqfxGA1UrB/TTbm7H2xFmcirCQCI4PP4/51wLpVjSqShVgeBPH5YJ/xW4H0NPUgT+BHt3wFAUt8FftDp0b498EGroAAZ3Ed4/bBLP5KnU2Cku1VWSeGk954AiAMVczpa7BUB3Mp4N5HUe+AGVtQAK7TeZnnBjLZ1HO2S5N2JmB3IUQDir/4cpUEkEAWPEdh/T+hxvSM6lOtSNSCm6D0MdZH79cWeQVTwW1agzqjC8IxIHHseQcdeE/A1TOKS7inTpNtcG7SOQBj1r+HpeUpcq6TuEwBHQBR++PNdSz38Pnm2O60qsMwWBJAIBM2jrfC9xL4k02llqqU6LEenjdckci3tBv1GFbVMrcPvLqSQCSSQRHe8X7YLVs/erTBB8x9oMgvP3ZYD7AImFF8VdTrVTRakCEKMd9r3gE94sD9Zxyt1fu92Ex5eK784/gu5lTxF/yjBDR8pCbjck8dsVaLggo9iLSOh7j2OIq+YrULBiV6TcY6PCJZ+n6SQYj/ADjEOW0T0b5MzMHiPqOfbHGXzVSsgMKBujmJMcX9sTrqpS1QNJ+yOAQJiLRzN8B3/wCH1KjbKdFahgmAIMD4MdcVxp5LlKlDyyvNiP1OC+hZ1KZao7bW9ug7SMaqeJVqVN7tunjfIt0xANq5HnbEdumN6bplVty0TsMgH5MwPr39sX87n6ZG5VCx0BmT3wP0DU085vMZVFyN8kExA47STOKNVtNzOVmUIB5aNw+R9MV2oeaN3mbit+Yg98OGazzehaRIvv8AQ29IXqF55bFHJZBc0KlWrTAvtG0bYgXNvfGcspj3oUhmHdY3SBaO3+d8awQr6WiKaiVChUxtmTzHscaxQMqhkeAx5xdztBt9MM8qRuiOPbnGYzFdccZcLaGpn3QkqxE3sf8ABgmNysjbyWKh5/bGYzByNmq6mVySuFE1DtvwLTPvi9pNNqlBCWADBZAWJlmS5BB4buJtjMZgA2pBqyKtZy4Lq/AFysHj2GPRfEObo5bTqNOnllAZFeZ6hbz6ZM3vPXGsZgPLs5lwfLU/ZZN4B+77e/1xNkdRYUxT6AgqZuL36cR046xjMZiwA8/qJZ/SNvq+ePnEmS1SpRqrVUgvcHcJBkQZH1/LGYzCjVfNVMxWU1HZiW79+wFhh007S6PljdTViWNzz9pVj8J/HGYzGaOM5pdMbHVFWZEbQR9kvNxzJAnoBgJoVUt5rvDGeIgC02AtjWMxR283E9Yv+uJ6GX29ZJ6n9MZjMAAfNGk1RIDBT6d3Se39sQUtN8x5L9J4/wCcZjMA+aHqlY0AnmkBLcCeYsTxiPXaIbL1Df8Aluu0m7deW7c2AHPXGYzHT0ghk6avTp1AgU16ZDQLhlj1Axb4XbxgPr1npVetQbXHQkDn6ix5nvjMZjln/rXp+PbOXHQRncklMegR94dek9fwwNo5UVq6o07W6A8dbYzGY5cNtx7vX/kMMcbNTRu0TUKTFMu2WplDYc2/GZPvgBkskrZlosEZ1VeQoE8TjMZjs+Yt55VqtBRRtWDHXAqrp6mNhZOnMj8DjWMxB1lskGqClMKB9TB/cnDamRpikybF2hSY2joO8TjeMxQkaMziuPLqNTMG6nt/n5YKZrV62VDUAyurTcrBBa5Mg++N4zEslnc9gWcrEgDuSZxmMxmKP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8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5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 showWhenStopped="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62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Wishing Upon a STAR</a:t>
            </a:r>
            <a:endParaRPr lang="en-US" sz="4000" b="1" dirty="0">
              <a:solidFill>
                <a:srgbClr val="8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86355" y="1066800"/>
            <a:ext cx="8171290" cy="4419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Clr>
                <a:srgbClr val="580000"/>
              </a:buClr>
              <a:buBlip>
                <a:blip r:embed="rId2"/>
              </a:buBlip>
            </a:pPr>
            <a:r>
              <a:rPr lang="en-US" sz="2800" b="1" dirty="0" smtClean="0"/>
              <a:t>Problem</a:t>
            </a:r>
            <a:r>
              <a:rPr lang="en-US" sz="2800" dirty="0" smtClean="0"/>
              <a:t>: Value left on </a:t>
            </a:r>
            <a:r>
              <a:rPr lang="en-US" sz="2800" dirty="0"/>
              <a:t>the table. </a:t>
            </a:r>
            <a:r>
              <a:rPr lang="en-US" sz="2800" dirty="0" smtClean="0"/>
              <a:t>How to regain this?</a:t>
            </a:r>
          </a:p>
          <a:p>
            <a:pPr>
              <a:lnSpc>
                <a:spcPct val="80000"/>
              </a:lnSpc>
              <a:spcBef>
                <a:spcPts val="2400"/>
              </a:spcBef>
              <a:buClr>
                <a:srgbClr val="580000"/>
              </a:buClr>
              <a:buBlip>
                <a:blip r:embed="rId2"/>
              </a:buBlip>
            </a:pPr>
            <a:r>
              <a:rPr lang="en-US" sz="2800" b="1" dirty="0" smtClean="0"/>
              <a:t>Find solutions</a:t>
            </a:r>
            <a:r>
              <a:rPr lang="en-US" sz="2800" dirty="0" smtClean="0"/>
              <a:t> by analyzing the following:</a:t>
            </a:r>
            <a:endParaRPr lang="en-US" sz="2800" dirty="0"/>
          </a:p>
          <a:p>
            <a:pPr lvl="1">
              <a:lnSpc>
                <a:spcPct val="80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400" b="1" dirty="0" smtClean="0"/>
              <a:t>People</a:t>
            </a:r>
            <a:r>
              <a:rPr lang="en-US" sz="2400" dirty="0" smtClean="0"/>
              <a:t> (Team 1). Hiring, firing, socializing.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400" b="1" dirty="0" smtClean="0"/>
              <a:t>Rewards</a:t>
            </a:r>
            <a:r>
              <a:rPr lang="en-US" sz="2400" dirty="0" smtClean="0"/>
              <a:t> </a:t>
            </a:r>
            <a:r>
              <a:rPr lang="en-US" sz="2400" dirty="0"/>
              <a:t>(</a:t>
            </a:r>
            <a:r>
              <a:rPr lang="en-US" sz="2400" dirty="0" smtClean="0"/>
              <a:t>Team 2). Various financial incentives, non-financial rewards like recognition, other perks.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400" b="1" dirty="0" smtClean="0"/>
              <a:t>Processes</a:t>
            </a:r>
            <a:r>
              <a:rPr lang="en-US" sz="2400" dirty="0" smtClean="0"/>
              <a:t> (Team 3). Policies &amp; procedures, IT, managerial accounting, measurement.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400" b="1" dirty="0" smtClean="0"/>
              <a:t>Structure</a:t>
            </a:r>
            <a:r>
              <a:rPr lang="en-US" sz="2400" dirty="0" smtClean="0"/>
              <a:t> (Team 4). Reporting relationships, coordinating roles, liaisons, teams, committees.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buClr>
                <a:srgbClr val="820000"/>
              </a:buClr>
              <a:buFont typeface="Wingdings" panose="05000000000000000000" pitchFamily="2" charset="2"/>
              <a:buChar char="§"/>
            </a:pPr>
            <a:r>
              <a:rPr lang="en-US" sz="2400" b="1" dirty="0" smtClean="0"/>
              <a:t>Symbols</a:t>
            </a:r>
            <a:r>
              <a:rPr lang="en-US" sz="2400" dirty="0" smtClean="0"/>
              <a:t> (Team 5). Communication, symbolic actions or rituals that emphasize collaboration.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924800" y="5130165"/>
            <a:ext cx="1132682" cy="1118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766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Some Possible Steps for </a:t>
            </a:r>
            <a:r>
              <a:rPr lang="en-US" i="1" dirty="0" err="1" smtClean="0"/>
              <a:t>MicroTech</a:t>
            </a:r>
            <a:endParaRPr lang="en-US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751961"/>
              </p:ext>
            </p:extLst>
          </p:nvPr>
        </p:nvGraphicFramePr>
        <p:xfrm>
          <a:off x="1371600" y="1143000"/>
          <a:ext cx="6324600" cy="4693920"/>
        </p:xfrm>
        <a:graphic>
          <a:graphicData uri="http://schemas.openxmlformats.org/drawingml/2006/table">
            <a:tbl>
              <a:tblPr>
                <a:effectLst>
                  <a:outerShdw blurRad="139700" dist="1397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365513"/>
                <a:gridCol w="4959087"/>
              </a:tblGrid>
              <a:tr h="86836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2"/>
                          </a:solidFill>
                          <a:effectLst/>
                        </a:rPr>
                        <a:t>Rewards</a:t>
                      </a:r>
                      <a:endParaRPr lang="en-US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900" marR="21900" marT="18288" marB="91440">
                    <a:lnL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375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Profit sharing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Ownership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 err="1">
                          <a:effectLst/>
                        </a:rPr>
                        <a:t>Earnout</a:t>
                      </a:r>
                      <a:r>
                        <a:rPr lang="en-US" sz="2000" dirty="0">
                          <a:effectLst/>
                        </a:rPr>
                        <a:t> incentives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Recognition for those who cooperate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900" marR="21900" marT="18288" marB="91440">
                    <a:lnR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59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2"/>
                          </a:solidFill>
                          <a:effectLst/>
                        </a:rPr>
                        <a:t>People</a:t>
                      </a:r>
                      <a:endParaRPr lang="en-US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900" marR="21900" marT="18288" marB="91440">
                    <a:lnL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375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Hiring (firing)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Socialization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Job rotation/career paths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900" marR="21900" marT="18288" marB="91440">
                    <a:lnR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0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2"/>
                          </a:solidFill>
                          <a:effectLst/>
                        </a:rPr>
                        <a:t>Structure</a:t>
                      </a:r>
                      <a:endParaRPr lang="en-US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900" marR="21900" marT="18288" marB="91440">
                    <a:lnL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375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Centralized decision-making authority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Corporate mediators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Liaisons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Cross functional teams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Informal networks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900" marR="21900" marT="18288" marB="91440">
                    <a:lnR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9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2"/>
                          </a:solidFill>
                          <a:effectLst/>
                        </a:rPr>
                        <a:t>Processes</a:t>
                      </a:r>
                      <a:endParaRPr lang="en-US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900" marR="21900" marT="18288" marB="91440">
                    <a:lnL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375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360</a:t>
                      </a:r>
                      <a:r>
                        <a:rPr lang="en-US" sz="2000" baseline="30000" dirty="0">
                          <a:effectLst/>
                        </a:rPr>
                        <a:t>o</a:t>
                      </a:r>
                      <a:r>
                        <a:rPr lang="en-US" sz="2000" dirty="0">
                          <a:effectLst/>
                        </a:rPr>
                        <a:t> performance measurement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Reporting &amp; project performance measures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900" marR="21900" marT="18288" marB="91440">
                    <a:lnR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bg2"/>
                          </a:solidFill>
                          <a:effectLst/>
                        </a:rPr>
                        <a:t>Symbols</a:t>
                      </a:r>
                      <a:endParaRPr lang="en-US" sz="1800" b="1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900" marR="21900" marT="18288" marB="91440">
                    <a:lnL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93757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Heroes &amp; stories about cooperation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Physical layout (WID)</a:t>
                      </a:r>
                      <a:endParaRPr lang="en-US" sz="1800" dirty="0">
                        <a:effectLst/>
                      </a:endParaRPr>
                    </a:p>
                    <a:p>
                      <a:pPr marL="171450" marR="0" indent="-17145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effectLst/>
                        </a:rPr>
                        <a:t>Rites/rituals on cooperation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900" marR="21900" marT="18288" marB="91440">
                    <a:lnR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711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16196" cy="685800"/>
          </a:xfrm>
          <a:prstGeom prst="rect">
            <a:avLst/>
          </a:prstGeom>
        </p:spPr>
        <p:txBody>
          <a:bodyPr lIns="18288" tIns="18288" rIns="18288" bIns="18288"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3200" b="1" i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ebdings" pitchFamily="18" charset="2"/>
              </a:rPr>
              <a:t> </a:t>
            </a:r>
            <a:r>
              <a:rPr lang="en-US" sz="4000" b="1" i="1" dirty="0" err="1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MicroTech</a:t>
            </a:r>
            <a:r>
              <a:rPr lang="en-US" sz="40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Competitive Advantage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idx="1"/>
          </p:nvPr>
        </p:nvSpPr>
        <p:spPr>
          <a:xfrm>
            <a:off x="800100" y="1189037"/>
            <a:ext cx="7543800" cy="5059363"/>
          </a:xfrm>
          <a:prstGeom prst="rect">
            <a:avLst/>
          </a:prstGeom>
        </p:spPr>
        <p:txBody>
          <a:bodyPr lIns="0" rIns="0">
            <a:noAutofit/>
          </a:bodyPr>
          <a:lstStyle/>
          <a:p>
            <a:pPr>
              <a:lnSpc>
                <a:spcPct val="80000"/>
              </a:lnSpc>
              <a:buSzPct val="100000"/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320000"/>
                </a:solidFill>
                <a:latin typeface="+mn-lt"/>
              </a:rPr>
              <a:t>Coordination costs</a:t>
            </a:r>
            <a:r>
              <a:rPr lang="en-US" sz="2800" dirty="0" smtClean="0">
                <a:solidFill>
                  <a:srgbClr val="320000"/>
                </a:solidFill>
                <a:latin typeface="+mn-lt"/>
              </a:rPr>
              <a:t> &amp; lost value</a:t>
            </a:r>
            <a:r>
              <a:rPr lang="en-US" sz="2800" b="1" dirty="0" smtClean="0">
                <a:solidFill>
                  <a:srgbClr val="320000"/>
                </a:solidFill>
                <a:latin typeface="+mn-lt"/>
              </a:rPr>
              <a:t>:</a:t>
            </a:r>
          </a:p>
          <a:p>
            <a:pPr lvl="1">
              <a:lnSpc>
                <a:spcPct val="80000"/>
              </a:lnSpc>
              <a:buClr>
                <a:srgbClr val="6C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20000"/>
                </a:solidFill>
                <a:latin typeface="+mn-lt"/>
              </a:rPr>
              <a:t>Managerial self interest.</a:t>
            </a:r>
            <a:r>
              <a:rPr lang="en-US" sz="2400" dirty="0" smtClean="0">
                <a:solidFill>
                  <a:srgbClr val="320000"/>
                </a:solidFill>
                <a:latin typeface="+mn-lt"/>
              </a:rPr>
              <a:t> Focused on their own divisions &amp; missed chances to create firm value</a:t>
            </a:r>
          </a:p>
          <a:p>
            <a:pPr lvl="1">
              <a:lnSpc>
                <a:spcPct val="80000"/>
              </a:lnSpc>
              <a:buClr>
                <a:srgbClr val="6C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20000"/>
                </a:solidFill>
                <a:latin typeface="+mn-lt"/>
              </a:rPr>
              <a:t>Imperfect/asymmetric information</a:t>
            </a:r>
            <a:r>
              <a:rPr lang="en-US" sz="2400" dirty="0" smtClean="0">
                <a:solidFill>
                  <a:srgbClr val="320000"/>
                </a:solidFill>
                <a:latin typeface="+mn-lt"/>
              </a:rPr>
              <a:t> poses hazards.</a:t>
            </a:r>
          </a:p>
          <a:p>
            <a:pPr>
              <a:lnSpc>
                <a:spcPct val="80000"/>
              </a:lnSpc>
              <a:spcBef>
                <a:spcPts val="24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320000"/>
                </a:solidFill>
                <a:latin typeface="+mn-lt"/>
              </a:rPr>
              <a:t>Levers</a:t>
            </a:r>
            <a:r>
              <a:rPr lang="en-US" sz="2800" dirty="0" smtClean="0">
                <a:solidFill>
                  <a:srgbClr val="320000"/>
                </a:solidFill>
                <a:latin typeface="+mn-lt"/>
              </a:rPr>
              <a:t> </a:t>
            </a:r>
            <a:r>
              <a:rPr lang="en-US" sz="2800" dirty="0">
                <a:solidFill>
                  <a:srgbClr val="320000"/>
                </a:solidFill>
                <a:latin typeface="+mn-lt"/>
              </a:rPr>
              <a:t>to </a:t>
            </a:r>
            <a:r>
              <a:rPr lang="en-US" sz="2800" dirty="0" smtClean="0">
                <a:solidFill>
                  <a:srgbClr val="320000"/>
                </a:solidFill>
                <a:latin typeface="+mn-lt"/>
              </a:rPr>
              <a:t>generate cooperation:</a:t>
            </a:r>
            <a:endParaRPr lang="en-US" sz="2800" dirty="0">
              <a:solidFill>
                <a:srgbClr val="320000"/>
              </a:solidFill>
              <a:latin typeface="+mn-lt"/>
            </a:endParaRPr>
          </a:p>
          <a:p>
            <a:pPr lvl="1">
              <a:lnSpc>
                <a:spcPct val="80000"/>
              </a:lnSpc>
              <a:buClr>
                <a:srgbClr val="6C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20000"/>
                </a:solidFill>
                <a:latin typeface="+mn-lt"/>
              </a:rPr>
              <a:t>Rewards </a:t>
            </a:r>
            <a:r>
              <a:rPr lang="en-US" sz="2400" dirty="0" smtClean="0">
                <a:solidFill>
                  <a:srgbClr val="320000"/>
                </a:solidFill>
                <a:latin typeface="+mn-lt"/>
              </a:rPr>
              <a:t>(</a:t>
            </a:r>
            <a:r>
              <a:rPr lang="en-US" sz="2400" dirty="0">
                <a:solidFill>
                  <a:srgbClr val="320000"/>
                </a:solidFill>
                <a:latin typeface="+mn-lt"/>
              </a:rPr>
              <a:t>Division v. corp. profit, </a:t>
            </a:r>
            <a:r>
              <a:rPr lang="en-US" sz="2400" dirty="0" err="1" smtClean="0">
                <a:solidFill>
                  <a:srgbClr val="320000"/>
                </a:solidFill>
                <a:latin typeface="+mn-lt"/>
              </a:rPr>
              <a:t>earnout</a:t>
            </a:r>
            <a:r>
              <a:rPr lang="en-US" sz="2400" dirty="0">
                <a:solidFill>
                  <a:srgbClr val="320000"/>
                </a:solidFill>
                <a:latin typeface="+mn-lt"/>
              </a:rPr>
              <a:t>, </a:t>
            </a:r>
            <a:r>
              <a:rPr lang="en-US" sz="2400" dirty="0" smtClean="0">
                <a:solidFill>
                  <a:srgbClr val="320000"/>
                </a:solidFill>
                <a:latin typeface="+mn-lt"/>
              </a:rPr>
              <a:t>ownership)</a:t>
            </a:r>
          </a:p>
          <a:p>
            <a:pPr lvl="1">
              <a:lnSpc>
                <a:spcPct val="80000"/>
              </a:lnSpc>
              <a:buClr>
                <a:srgbClr val="6C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20000"/>
                </a:solidFill>
                <a:latin typeface="+mn-lt"/>
              </a:rPr>
              <a:t>People </a:t>
            </a:r>
            <a:r>
              <a:rPr lang="en-US" sz="2400" dirty="0" smtClean="0">
                <a:solidFill>
                  <a:srgbClr val="320000"/>
                </a:solidFill>
                <a:latin typeface="+mn-lt"/>
              </a:rPr>
              <a:t>(Hiring, socialization, job rotation)</a:t>
            </a:r>
            <a:endParaRPr lang="en-US" sz="2400" dirty="0">
              <a:solidFill>
                <a:srgbClr val="320000"/>
              </a:solidFill>
              <a:latin typeface="+mn-lt"/>
            </a:endParaRPr>
          </a:p>
          <a:p>
            <a:pPr lvl="1">
              <a:lnSpc>
                <a:spcPct val="80000"/>
              </a:lnSpc>
              <a:buClr>
                <a:srgbClr val="6C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20000"/>
                </a:solidFill>
                <a:latin typeface="+mn-lt"/>
              </a:rPr>
              <a:t>Structure </a:t>
            </a:r>
            <a:r>
              <a:rPr lang="en-US" sz="2400" dirty="0">
                <a:solidFill>
                  <a:srgbClr val="320000"/>
                </a:solidFill>
                <a:latin typeface="+mn-lt"/>
              </a:rPr>
              <a:t>(</a:t>
            </a:r>
            <a:r>
              <a:rPr lang="en-US" sz="2400" dirty="0" smtClean="0">
                <a:solidFill>
                  <a:srgbClr val="320000"/>
                </a:solidFill>
                <a:latin typeface="+mn-lt"/>
              </a:rPr>
              <a:t>Liaisons, </a:t>
            </a:r>
            <a:r>
              <a:rPr lang="en-US" sz="2400" dirty="0">
                <a:solidFill>
                  <a:srgbClr val="320000"/>
                </a:solidFill>
                <a:latin typeface="+mn-lt"/>
              </a:rPr>
              <a:t>cross functional teams, </a:t>
            </a:r>
            <a:r>
              <a:rPr lang="en-US" sz="2400" dirty="0" smtClean="0">
                <a:solidFill>
                  <a:srgbClr val="320000"/>
                </a:solidFill>
                <a:latin typeface="+mn-lt"/>
              </a:rPr>
              <a:t>networks)</a:t>
            </a:r>
          </a:p>
          <a:p>
            <a:pPr lvl="1">
              <a:lnSpc>
                <a:spcPct val="80000"/>
              </a:lnSpc>
              <a:buClr>
                <a:srgbClr val="6C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20000"/>
                </a:solidFill>
                <a:latin typeface="+mn-lt"/>
                <a:sym typeface="Wingdings" pitchFamily="2" charset="2"/>
              </a:rPr>
              <a:t>Processes </a:t>
            </a:r>
            <a:r>
              <a:rPr lang="en-US" sz="2400" dirty="0" smtClean="0">
                <a:solidFill>
                  <a:srgbClr val="320000"/>
                </a:solidFill>
                <a:latin typeface="+mn-lt"/>
                <a:sym typeface="Wingdings" pitchFamily="2" charset="2"/>
              </a:rPr>
              <a:t>(Reporting, measurement, meetings)</a:t>
            </a:r>
            <a:endParaRPr lang="en-US" sz="2400" dirty="0">
              <a:solidFill>
                <a:srgbClr val="320000"/>
              </a:solidFill>
              <a:latin typeface="+mn-lt"/>
              <a:sym typeface="Wingdings" pitchFamily="2" charset="2"/>
            </a:endParaRPr>
          </a:p>
          <a:p>
            <a:pPr lvl="1">
              <a:lnSpc>
                <a:spcPct val="80000"/>
              </a:lnSpc>
              <a:buClr>
                <a:srgbClr val="6C0000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320000"/>
                </a:solidFill>
                <a:latin typeface="+mn-lt"/>
              </a:rPr>
              <a:t>Symbols </a:t>
            </a:r>
            <a:r>
              <a:rPr lang="en-US" sz="2400" dirty="0">
                <a:solidFill>
                  <a:srgbClr val="320000"/>
                </a:solidFill>
                <a:latin typeface="+mn-lt"/>
              </a:rPr>
              <a:t>(Shared values &amp; beliefs, Identity</a:t>
            </a:r>
            <a:r>
              <a:rPr lang="en-US" sz="2400" dirty="0" smtClean="0">
                <a:solidFill>
                  <a:srgbClr val="320000"/>
                </a:solidFill>
                <a:latin typeface="+mn-lt"/>
              </a:rPr>
              <a:t>)</a:t>
            </a:r>
          </a:p>
          <a:p>
            <a:pPr>
              <a:lnSpc>
                <a:spcPct val="80000"/>
              </a:lnSpc>
              <a:spcBef>
                <a:spcPts val="24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320000"/>
                </a:solidFill>
                <a:latin typeface="+mn-lt"/>
              </a:rPr>
              <a:t>Sustainable</a:t>
            </a:r>
            <a:r>
              <a:rPr lang="en-US" sz="2800" dirty="0" smtClean="0">
                <a:solidFill>
                  <a:srgbClr val="320000"/>
                </a:solidFill>
                <a:latin typeface="+mn-lt"/>
              </a:rPr>
              <a:t> </a:t>
            </a:r>
            <a:r>
              <a:rPr lang="en-US" dirty="0"/>
              <a:t>advantage</a:t>
            </a:r>
            <a:r>
              <a:rPr lang="en-US" sz="2800" dirty="0" smtClean="0">
                <a:solidFill>
                  <a:srgbClr val="320000"/>
                </a:solidFill>
                <a:latin typeface="+mn-lt"/>
              </a:rPr>
              <a:t> may result if unique combinations of the levers are required.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76200" y="762000"/>
            <a:ext cx="8915400" cy="0"/>
          </a:xfrm>
          <a:prstGeom prst="line">
            <a:avLst/>
          </a:prstGeom>
          <a:noFill/>
          <a:ln w="31750">
            <a:gradFill flip="none" rotWithShape="1">
              <a:gsLst>
                <a:gs pos="0">
                  <a:srgbClr val="B80000"/>
                </a:gs>
                <a:gs pos="50000">
                  <a:srgbClr val="580000"/>
                </a:gs>
                <a:gs pos="100000">
                  <a:srgbClr val="B8000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5562600"/>
            <a:ext cx="1866900" cy="915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11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A97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A97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A97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A97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A97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1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1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A97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1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1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A97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A97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A97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1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56356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75000"/>
              </a:lnSpc>
            </a:pPr>
            <a:r>
              <a:rPr lang="en-US" sz="4000" b="1" spc="-100" dirty="0" smtClean="0">
                <a:solidFill>
                  <a:srgbClr val="820000"/>
                </a:solidFill>
              </a:rPr>
              <a:t>Next Steps: Apply to Projects/Unit Strategies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idx="1"/>
          </p:nvPr>
        </p:nvSpPr>
        <p:spPr>
          <a:xfrm>
            <a:off x="952500" y="990600"/>
            <a:ext cx="7239000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n-US" b="1" dirty="0">
                <a:solidFill>
                  <a:schemeClr val="tx1"/>
                </a:solidFill>
                <a:cs typeface="Calibri" panose="020F0502020204030204" pitchFamily="34" charset="0"/>
              </a:rPr>
              <a:t>Analyze </a:t>
            </a:r>
            <a:r>
              <a:rPr lang="en-US" dirty="0">
                <a:solidFill>
                  <a:schemeClr val="tx1"/>
                </a:solidFill>
                <a:cs typeface="Calibri" panose="020F0502020204030204" pitchFamily="34" charset="0"/>
              </a:rPr>
              <a:t>external challenges (PESTEL/5 Forces) &amp; internal capabilities (VRINE) to identify </a:t>
            </a:r>
            <a:r>
              <a:rPr lang="en-US" dirty="0" smtClean="0">
                <a:solidFill>
                  <a:schemeClr val="tx1"/>
                </a:solidFill>
                <a:cs typeface="Calibri" panose="020F0502020204030204" pitchFamily="34" charset="0"/>
              </a:rPr>
              <a:t>unique opportunities.</a:t>
            </a:r>
            <a:endParaRPr lang="en-US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pPr lvl="0">
              <a:lnSpc>
                <a:spcPct val="80000"/>
              </a:lnSpc>
              <a:spcBef>
                <a:spcPts val="2400"/>
              </a:spcBef>
            </a:pPr>
            <a:r>
              <a:rPr lang="en-US" b="1" dirty="0" smtClean="0">
                <a:solidFill>
                  <a:schemeClr val="tx1"/>
                </a:solidFill>
                <a:cs typeface="Calibri" panose="020F0502020204030204" pitchFamily="34" charset="0"/>
              </a:rPr>
              <a:t>Articulate a </a:t>
            </a:r>
            <a:r>
              <a:rPr lang="en-US" b="1" i="1" dirty="0" smtClean="0">
                <a:solidFill>
                  <a:schemeClr val="tx1"/>
                </a:solidFill>
                <a:cs typeface="Calibri" panose="020F0502020204030204" pitchFamily="34" charset="0"/>
              </a:rPr>
              <a:t>Good</a:t>
            </a:r>
            <a:r>
              <a:rPr lang="en-US" b="1" dirty="0" smtClean="0">
                <a:solidFill>
                  <a:schemeClr val="tx1"/>
                </a:solidFill>
                <a:cs typeface="Calibri" panose="020F0502020204030204" pitchFamily="34" charset="0"/>
              </a:rPr>
              <a:t> Strategy:</a:t>
            </a:r>
            <a:r>
              <a:rPr lang="en-US" dirty="0" smtClean="0">
                <a:solidFill>
                  <a:schemeClr val="tx1"/>
                </a:solidFill>
                <a:cs typeface="Calibri" panose="020F0502020204030204" pitchFamily="34" charset="0"/>
              </a:rPr>
              <a:t> Apply positioning, strategy diamond, &amp; scenario planning</a:t>
            </a:r>
          </a:p>
          <a:p>
            <a:pPr lvl="0">
              <a:lnSpc>
                <a:spcPct val="80000"/>
              </a:lnSpc>
              <a:spcBef>
                <a:spcPts val="2400"/>
              </a:spcBef>
            </a:pPr>
            <a:r>
              <a:rPr lang="en-US" b="1" dirty="0" smtClean="0">
                <a:solidFill>
                  <a:schemeClr val="tx1"/>
                </a:solidFill>
                <a:cs typeface="Calibri" panose="020F0502020204030204" pitchFamily="34" charset="0"/>
              </a:rPr>
              <a:t>Execution &amp; </a:t>
            </a:r>
            <a:r>
              <a:rPr lang="en-US" b="1" dirty="0">
                <a:solidFill>
                  <a:schemeClr val="tx1"/>
                </a:solidFill>
                <a:cs typeface="Calibri" panose="020F0502020204030204" pitchFamily="34" charset="0"/>
              </a:rPr>
              <a:t>Coordination</a:t>
            </a:r>
            <a:r>
              <a:rPr lang="en-US" dirty="0">
                <a:solidFill>
                  <a:schemeClr val="tx1"/>
                </a:solidFill>
                <a:cs typeface="Calibri" panose="020F0502020204030204" pitchFamily="34" charset="0"/>
              </a:rPr>
              <a:t>. Align systems to improve </a:t>
            </a:r>
            <a:r>
              <a:rPr lang="en-US" dirty="0" smtClean="0">
                <a:solidFill>
                  <a:schemeClr val="tx1"/>
                </a:solidFill>
                <a:cs typeface="Calibri" panose="020F0502020204030204" pitchFamily="34" charset="0"/>
              </a:rPr>
              <a:t>cooperation &amp; coordination.</a:t>
            </a:r>
            <a:endParaRPr lang="en-US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76200" y="639762"/>
            <a:ext cx="8915400" cy="0"/>
          </a:xfrm>
          <a:prstGeom prst="line">
            <a:avLst/>
          </a:prstGeom>
          <a:noFill/>
          <a:ln w="25400">
            <a:gradFill flip="none" rotWithShape="1">
              <a:gsLst>
                <a:gs pos="0">
                  <a:srgbClr val="7E0000"/>
                </a:gs>
                <a:gs pos="50000">
                  <a:srgbClr val="FF0000"/>
                </a:gs>
                <a:gs pos="100000">
                  <a:srgbClr val="7A000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9" t="9752" r="5319" b="11170"/>
          <a:stretch/>
        </p:blipFill>
        <p:spPr bwMode="auto">
          <a:xfrm>
            <a:off x="3117110" y="4114801"/>
            <a:ext cx="2909780" cy="1960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26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018972"/>
          </a:xfrm>
        </p:spPr>
        <p:txBody>
          <a:bodyPr>
            <a:noAutofit/>
          </a:bodyPr>
          <a:lstStyle/>
          <a:p>
            <a:pPr>
              <a:lnSpc>
                <a:spcPct val="75000"/>
              </a:lnSpc>
            </a:pPr>
            <a:r>
              <a:rPr lang="en-US" sz="44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Strategy in a High Velocity Environment</a:t>
            </a:r>
            <a:endParaRPr lang="en-US" sz="2000" b="1" dirty="0" smtClean="0">
              <a:solidFill>
                <a:srgbClr val="6C0000"/>
              </a:solidFill>
              <a:effectLst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399" y="2607886"/>
            <a:ext cx="6259203" cy="2116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728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74033"/>
            <a:ext cx="9066178" cy="274637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4000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Guided SWOT: </a:t>
            </a:r>
            <a:r>
              <a:rPr lang="en-US" sz="40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Value </a:t>
            </a:r>
            <a:r>
              <a:rPr lang="en-US" sz="4000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Chain as a Map</a:t>
            </a:r>
            <a:endParaRPr lang="en-US" sz="3600" b="1" dirty="0">
              <a:solidFill>
                <a:srgbClr val="6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9600" y="1495425"/>
            <a:ext cx="7924800" cy="2547938"/>
            <a:chOff x="192" y="1422"/>
            <a:chExt cx="4992" cy="1605"/>
          </a:xfrm>
        </p:grpSpPr>
        <p:sp>
          <p:nvSpPr>
            <p:cNvPr id="246788" name="AutoShape 4"/>
            <p:cNvSpPr>
              <a:spLocks noChangeArrowheads="1"/>
            </p:cNvSpPr>
            <p:nvPr/>
          </p:nvSpPr>
          <p:spPr bwMode="auto">
            <a:xfrm>
              <a:off x="735" y="1422"/>
              <a:ext cx="4449" cy="1554"/>
            </a:xfrm>
            <a:prstGeom prst="homePlate">
              <a:avLst>
                <a:gd name="adj" fmla="val 71573"/>
              </a:avLst>
            </a:prstGeom>
            <a:gradFill rotWithShape="0">
              <a:gsLst>
                <a:gs pos="0">
                  <a:srgbClr val="FF9933">
                    <a:gamma/>
                    <a:shade val="36078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36078"/>
                    <a:invGamma/>
                  </a:srgbClr>
                </a:gs>
              </a:gsLst>
              <a:lin ang="0" scaled="1"/>
            </a:gradFill>
            <a:ln w="222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246789" name="AutoShape 5"/>
            <p:cNvSpPr>
              <a:spLocks noChangeArrowheads="1"/>
            </p:cNvSpPr>
            <p:nvPr/>
          </p:nvSpPr>
          <p:spPr bwMode="auto">
            <a:xfrm>
              <a:off x="255" y="1422"/>
              <a:ext cx="4449" cy="1554"/>
            </a:xfrm>
            <a:prstGeom prst="homePlate">
              <a:avLst>
                <a:gd name="adj" fmla="val 71573"/>
              </a:avLst>
            </a:prstGeom>
            <a:gradFill rotWithShape="0">
              <a:gsLst>
                <a:gs pos="0">
                  <a:srgbClr val="320000"/>
                </a:gs>
                <a:gs pos="100000">
                  <a:srgbClr val="A20000"/>
                </a:gs>
              </a:gsLst>
              <a:lin ang="0" scaled="1"/>
            </a:gradFill>
            <a:ln w="222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246790" name="Text Box 6"/>
            <p:cNvSpPr txBox="1">
              <a:spLocks noChangeArrowheads="1"/>
            </p:cNvSpPr>
            <p:nvPr/>
          </p:nvSpPr>
          <p:spPr bwMode="auto">
            <a:xfrm>
              <a:off x="192" y="2498"/>
              <a:ext cx="1140" cy="353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Inbound</a:t>
              </a:r>
            </a:p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Logistics</a:t>
              </a:r>
            </a:p>
          </p:txBody>
        </p:sp>
        <p:sp>
          <p:nvSpPr>
            <p:cNvPr id="246791" name="Text Box 7"/>
            <p:cNvSpPr txBox="1">
              <a:spLocks noChangeArrowheads="1"/>
            </p:cNvSpPr>
            <p:nvPr/>
          </p:nvSpPr>
          <p:spPr bwMode="auto">
            <a:xfrm>
              <a:off x="1204" y="2498"/>
              <a:ext cx="1330" cy="176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Operations</a:t>
              </a:r>
            </a:p>
          </p:txBody>
        </p:sp>
        <p:sp>
          <p:nvSpPr>
            <p:cNvPr id="246792" name="Text Box 8"/>
            <p:cNvSpPr txBox="1">
              <a:spLocks noChangeArrowheads="1"/>
            </p:cNvSpPr>
            <p:nvPr/>
          </p:nvSpPr>
          <p:spPr bwMode="auto">
            <a:xfrm>
              <a:off x="2410" y="2498"/>
              <a:ext cx="822" cy="529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Mktng/ </a:t>
              </a:r>
            </a:p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Sales</a:t>
              </a:r>
            </a:p>
            <a:p>
              <a:pPr algn="l">
                <a:lnSpc>
                  <a:spcPct val="70000"/>
                </a:lnSpc>
                <a:spcBef>
                  <a:spcPct val="0"/>
                </a:spcBef>
              </a:pPr>
              <a:endParaRPr lang="en-US" sz="26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endParaRPr>
            </a:p>
          </p:txBody>
        </p:sp>
        <p:sp>
          <p:nvSpPr>
            <p:cNvPr id="246793" name="Text Box 9"/>
            <p:cNvSpPr txBox="1">
              <a:spLocks noChangeArrowheads="1"/>
            </p:cNvSpPr>
            <p:nvPr/>
          </p:nvSpPr>
          <p:spPr bwMode="auto">
            <a:xfrm>
              <a:off x="3104" y="2498"/>
              <a:ext cx="1016" cy="176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 Service</a:t>
              </a:r>
            </a:p>
          </p:txBody>
        </p:sp>
        <p:sp>
          <p:nvSpPr>
            <p:cNvPr id="246794" name="Text Box 10"/>
            <p:cNvSpPr txBox="1">
              <a:spLocks noChangeArrowheads="1"/>
            </p:cNvSpPr>
            <p:nvPr/>
          </p:nvSpPr>
          <p:spPr bwMode="auto">
            <a:xfrm>
              <a:off x="308" y="1480"/>
              <a:ext cx="3676" cy="756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75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Technology Development</a:t>
              </a:r>
            </a:p>
            <a:p>
              <a:pPr algn="l">
                <a:lnSpc>
                  <a:spcPct val="75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Human Resource Management</a:t>
              </a:r>
            </a:p>
            <a:p>
              <a:pPr algn="l">
                <a:lnSpc>
                  <a:spcPct val="75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Procurement</a:t>
              </a:r>
            </a:p>
            <a:p>
              <a:pPr algn="l">
                <a:lnSpc>
                  <a:spcPct val="75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Infrastructure (accting, finance, etc.)</a:t>
              </a:r>
            </a:p>
          </p:txBody>
        </p:sp>
        <p:sp>
          <p:nvSpPr>
            <p:cNvPr id="246795" name="Line 11"/>
            <p:cNvSpPr>
              <a:spLocks noChangeShapeType="1"/>
            </p:cNvSpPr>
            <p:nvPr/>
          </p:nvSpPr>
          <p:spPr bwMode="auto">
            <a:xfrm>
              <a:off x="255" y="2448"/>
              <a:ext cx="4113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246796" name="Line 12"/>
            <p:cNvSpPr>
              <a:spLocks noChangeShapeType="1"/>
            </p:cNvSpPr>
            <p:nvPr/>
          </p:nvSpPr>
          <p:spPr bwMode="auto">
            <a:xfrm>
              <a:off x="2472" y="2448"/>
              <a:ext cx="0" cy="52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246797" name="Text Box 13"/>
            <p:cNvSpPr txBox="1">
              <a:spLocks noChangeArrowheads="1"/>
            </p:cNvSpPr>
            <p:nvPr/>
          </p:nvSpPr>
          <p:spPr bwMode="auto">
            <a:xfrm rot="1963428">
              <a:off x="3832" y="1700"/>
              <a:ext cx="1016" cy="176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Margin</a:t>
              </a:r>
            </a:p>
          </p:txBody>
        </p:sp>
        <p:sp>
          <p:nvSpPr>
            <p:cNvPr id="246798" name="Text Box 14"/>
            <p:cNvSpPr txBox="1">
              <a:spLocks noChangeArrowheads="1"/>
            </p:cNvSpPr>
            <p:nvPr/>
          </p:nvSpPr>
          <p:spPr bwMode="auto">
            <a:xfrm rot="8545896">
              <a:off x="3880" y="2493"/>
              <a:ext cx="1016" cy="176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Margin</a:t>
              </a:r>
            </a:p>
          </p:txBody>
        </p:sp>
        <p:sp>
          <p:nvSpPr>
            <p:cNvPr id="246799" name="Line 15"/>
            <p:cNvSpPr>
              <a:spLocks noChangeShapeType="1"/>
            </p:cNvSpPr>
            <p:nvPr/>
          </p:nvSpPr>
          <p:spPr bwMode="auto">
            <a:xfrm>
              <a:off x="3216" y="2448"/>
              <a:ext cx="0" cy="52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246800" name="Line 16"/>
            <p:cNvSpPr>
              <a:spLocks noChangeShapeType="1"/>
            </p:cNvSpPr>
            <p:nvPr/>
          </p:nvSpPr>
          <p:spPr bwMode="auto">
            <a:xfrm>
              <a:off x="1248" y="2448"/>
              <a:ext cx="0" cy="52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612333" y="1505153"/>
            <a:ext cx="7924800" cy="2466975"/>
            <a:chOff x="192" y="1422"/>
            <a:chExt cx="4992" cy="1554"/>
          </a:xfrm>
        </p:grpSpPr>
        <p:sp>
          <p:nvSpPr>
            <p:cNvPr id="246805" name="AutoShape 21"/>
            <p:cNvSpPr>
              <a:spLocks noChangeArrowheads="1"/>
            </p:cNvSpPr>
            <p:nvPr/>
          </p:nvSpPr>
          <p:spPr bwMode="auto">
            <a:xfrm>
              <a:off x="735" y="1422"/>
              <a:ext cx="4449" cy="1554"/>
            </a:xfrm>
            <a:prstGeom prst="homePlate">
              <a:avLst>
                <a:gd name="adj" fmla="val 71573"/>
              </a:avLst>
            </a:prstGeom>
            <a:gradFill rotWithShape="0">
              <a:gsLst>
                <a:gs pos="0">
                  <a:srgbClr val="FF9933">
                    <a:gamma/>
                    <a:shade val="36078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36078"/>
                    <a:invGamma/>
                  </a:srgbClr>
                </a:gs>
              </a:gsLst>
              <a:lin ang="0" scaled="1"/>
            </a:gradFill>
            <a:ln w="222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246806" name="AutoShape 22"/>
            <p:cNvSpPr>
              <a:spLocks noChangeArrowheads="1"/>
            </p:cNvSpPr>
            <p:nvPr/>
          </p:nvSpPr>
          <p:spPr bwMode="auto">
            <a:xfrm>
              <a:off x="255" y="1422"/>
              <a:ext cx="4449" cy="1554"/>
            </a:xfrm>
            <a:prstGeom prst="homePlate">
              <a:avLst>
                <a:gd name="adj" fmla="val 71573"/>
              </a:avLst>
            </a:prstGeom>
            <a:gradFill rotWithShape="0">
              <a:gsLst>
                <a:gs pos="0">
                  <a:srgbClr val="000000"/>
                </a:gs>
                <a:gs pos="100000">
                  <a:srgbClr val="39471D"/>
                </a:gs>
              </a:gsLst>
              <a:lin ang="0" scaled="1"/>
            </a:gradFill>
            <a:ln w="222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246807" name="Text Box 23"/>
            <p:cNvSpPr txBox="1">
              <a:spLocks noChangeArrowheads="1"/>
            </p:cNvSpPr>
            <p:nvPr/>
          </p:nvSpPr>
          <p:spPr bwMode="auto">
            <a:xfrm>
              <a:off x="192" y="2498"/>
              <a:ext cx="1140" cy="353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</a:t>
              </a:r>
              <a:r>
                <a:rPr lang="en-US" sz="2600" b="1" dirty="0" err="1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Admis</a:t>
              </a:r>
              <a:r>
                <a:rPr lang="en-US" sz="2600" b="1" dirty="0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-</a:t>
              </a:r>
              <a:endParaRPr lang="en-US" sz="2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endParaRPr>
            </a:p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</a:t>
              </a:r>
              <a:r>
                <a:rPr lang="en-US" sz="2600" b="1" dirty="0" err="1" smtClean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sion</a:t>
              </a:r>
              <a:endParaRPr lang="en-US" sz="2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endParaRPr>
            </a:p>
          </p:txBody>
        </p:sp>
        <p:sp>
          <p:nvSpPr>
            <p:cNvPr id="246808" name="Text Box 24"/>
            <p:cNvSpPr txBox="1">
              <a:spLocks noChangeArrowheads="1"/>
            </p:cNvSpPr>
            <p:nvPr/>
          </p:nvSpPr>
          <p:spPr bwMode="auto">
            <a:xfrm>
              <a:off x="1204" y="2498"/>
              <a:ext cx="1330" cy="353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Diagnostic</a:t>
              </a:r>
            </a:p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Capabilities</a:t>
              </a:r>
            </a:p>
          </p:txBody>
        </p:sp>
        <p:sp>
          <p:nvSpPr>
            <p:cNvPr id="246809" name="Text Box 25"/>
            <p:cNvSpPr txBox="1">
              <a:spLocks noChangeArrowheads="1"/>
            </p:cNvSpPr>
            <p:nvPr/>
          </p:nvSpPr>
          <p:spPr bwMode="auto">
            <a:xfrm>
              <a:off x="2410" y="2498"/>
              <a:ext cx="822" cy="353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Treat- </a:t>
              </a:r>
            </a:p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ment</a:t>
              </a:r>
            </a:p>
          </p:txBody>
        </p:sp>
        <p:sp>
          <p:nvSpPr>
            <p:cNvPr id="246810" name="Text Box 26"/>
            <p:cNvSpPr txBox="1">
              <a:spLocks noChangeArrowheads="1"/>
            </p:cNvSpPr>
            <p:nvPr/>
          </p:nvSpPr>
          <p:spPr bwMode="auto">
            <a:xfrm>
              <a:off x="3104" y="2498"/>
              <a:ext cx="1016" cy="353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 Follow</a:t>
              </a:r>
            </a:p>
            <a:p>
              <a:pPr algn="l"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  Up</a:t>
              </a:r>
            </a:p>
          </p:txBody>
        </p:sp>
        <p:sp>
          <p:nvSpPr>
            <p:cNvPr id="246811" name="Text Box 27"/>
            <p:cNvSpPr txBox="1">
              <a:spLocks noChangeArrowheads="1"/>
            </p:cNvSpPr>
            <p:nvPr/>
          </p:nvSpPr>
          <p:spPr bwMode="auto">
            <a:xfrm>
              <a:off x="308" y="1480"/>
              <a:ext cx="3676" cy="756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lnSpc>
                  <a:spcPct val="75000"/>
                </a:lnSpc>
                <a:spcBef>
                  <a:spcPct val="0"/>
                </a:spcBef>
              </a:pPr>
              <a:r>
                <a:rPr lang="en-US" sz="2600" b="1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Technology Integration</a:t>
              </a:r>
            </a:p>
            <a:p>
              <a:pPr algn="l">
                <a:lnSpc>
                  <a:spcPct val="75000"/>
                </a:lnSpc>
                <a:spcBef>
                  <a:spcPct val="0"/>
                </a:spcBef>
              </a:pPr>
              <a:r>
                <a:rPr lang="en-US" sz="2600" b="1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Human Resource Management</a:t>
              </a:r>
            </a:p>
            <a:p>
              <a:pPr algn="l">
                <a:lnSpc>
                  <a:spcPct val="75000"/>
                </a:lnSpc>
                <a:spcBef>
                  <a:spcPct val="0"/>
                </a:spcBef>
              </a:pPr>
              <a:r>
                <a:rPr lang="en-US" sz="2600" b="1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Marketing/Public Relations</a:t>
              </a:r>
            </a:p>
            <a:p>
              <a:pPr algn="l">
                <a:lnSpc>
                  <a:spcPct val="75000"/>
                </a:lnSpc>
                <a:spcBef>
                  <a:spcPct val="0"/>
                </a:spcBef>
              </a:pPr>
              <a:r>
                <a:rPr lang="en-US" sz="2600" b="1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Infrastructure (</a:t>
              </a:r>
              <a:r>
                <a:rPr lang="en-US" sz="2600" b="1" dirty="0" err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accting</a:t>
              </a:r>
              <a:r>
                <a:rPr lang="en-US" sz="2600" b="1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, finance, etc.)</a:t>
              </a:r>
            </a:p>
          </p:txBody>
        </p:sp>
        <p:sp>
          <p:nvSpPr>
            <p:cNvPr id="246812" name="Line 28"/>
            <p:cNvSpPr>
              <a:spLocks noChangeShapeType="1"/>
            </p:cNvSpPr>
            <p:nvPr/>
          </p:nvSpPr>
          <p:spPr bwMode="auto">
            <a:xfrm>
              <a:off x="255" y="2448"/>
              <a:ext cx="4101" cy="0"/>
            </a:xfrm>
            <a:prstGeom prst="line">
              <a:avLst/>
            </a:prstGeom>
            <a:noFill/>
            <a:ln w="22225">
              <a:gradFill>
                <a:gsLst>
                  <a:gs pos="0">
                    <a:srgbClr val="39471D"/>
                  </a:gs>
                  <a:gs pos="100000">
                    <a:srgbClr val="000000"/>
                  </a:gs>
                </a:gsLst>
                <a:lin ang="5400000" scaled="0"/>
              </a:gra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246813" name="Line 29"/>
            <p:cNvSpPr>
              <a:spLocks noChangeShapeType="1"/>
            </p:cNvSpPr>
            <p:nvPr/>
          </p:nvSpPr>
          <p:spPr bwMode="auto">
            <a:xfrm>
              <a:off x="2472" y="2448"/>
              <a:ext cx="0" cy="52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246814" name="Text Box 30"/>
            <p:cNvSpPr txBox="1">
              <a:spLocks noChangeArrowheads="1"/>
            </p:cNvSpPr>
            <p:nvPr/>
          </p:nvSpPr>
          <p:spPr bwMode="auto">
            <a:xfrm rot="1963428">
              <a:off x="3832" y="1700"/>
              <a:ext cx="1016" cy="176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Margin</a:t>
              </a:r>
            </a:p>
          </p:txBody>
        </p:sp>
        <p:sp>
          <p:nvSpPr>
            <p:cNvPr id="246815" name="Text Box 31"/>
            <p:cNvSpPr txBox="1">
              <a:spLocks noChangeArrowheads="1"/>
            </p:cNvSpPr>
            <p:nvPr/>
          </p:nvSpPr>
          <p:spPr bwMode="auto">
            <a:xfrm rot="8545896">
              <a:off x="3880" y="2493"/>
              <a:ext cx="1016" cy="176"/>
            </a:xfrm>
            <a:prstGeom prst="rect">
              <a:avLst/>
            </a:prstGeom>
            <a:noFill/>
            <a:ln w="222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70000"/>
                </a:lnSpc>
                <a:spcBef>
                  <a:spcPct val="0"/>
                </a:spcBef>
              </a:pPr>
              <a:r>
                <a:rPr lang="en-US" sz="2600" b="1">
                  <a:solidFill>
                    <a:schemeClr val="bg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Margin</a:t>
              </a:r>
            </a:p>
          </p:txBody>
        </p:sp>
        <p:sp>
          <p:nvSpPr>
            <p:cNvPr id="246816" name="Line 32"/>
            <p:cNvSpPr>
              <a:spLocks noChangeShapeType="1"/>
            </p:cNvSpPr>
            <p:nvPr/>
          </p:nvSpPr>
          <p:spPr bwMode="auto">
            <a:xfrm>
              <a:off x="3216" y="2448"/>
              <a:ext cx="0" cy="528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  <p:sp>
          <p:nvSpPr>
            <p:cNvPr id="246817" name="Line 33"/>
            <p:cNvSpPr>
              <a:spLocks noChangeShapeType="1"/>
            </p:cNvSpPr>
            <p:nvPr/>
          </p:nvSpPr>
          <p:spPr bwMode="auto">
            <a:xfrm>
              <a:off x="1248" y="2448"/>
              <a:ext cx="0" cy="528"/>
            </a:xfrm>
            <a:prstGeom prst="line">
              <a:avLst/>
            </a:prstGeom>
            <a:noFill/>
            <a:ln w="22225">
              <a:solidFill>
                <a:srgbClr val="39471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600">
                <a:solidFill>
                  <a:schemeClr val="bg2"/>
                </a:solidFill>
                <a:latin typeface="+mn-lt"/>
              </a:endParaRPr>
            </a:p>
          </p:txBody>
        </p:sp>
      </p:grpSp>
      <p:pic>
        <p:nvPicPr>
          <p:cNvPr id="32" name="Picture 2" descr="http://www.thedacare.org/News-and-Events/~/media/Images/Logos/THEDACA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263" y="5715000"/>
            <a:ext cx="3352800" cy="42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5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762000"/>
          </a:xfrm>
        </p:spPr>
        <p:txBody>
          <a:bodyPr>
            <a:noAutofit/>
          </a:bodyPr>
          <a:lstStyle/>
          <a:p>
            <a:pPr defTabSz="1014413">
              <a:lnSpc>
                <a:spcPct val="70000"/>
              </a:lnSpc>
            </a:pPr>
            <a:r>
              <a:rPr lang="en-US" sz="4000" b="1" dirty="0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VRINE Framework: What strengths should we leverage?</a:t>
            </a:r>
            <a:endParaRPr lang="en-US" sz="4000" b="1" dirty="0">
              <a:solidFill>
                <a:srgbClr val="8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707687" y="1875832"/>
            <a:ext cx="7728627" cy="4419600"/>
          </a:xfrm>
          <a:noFill/>
        </p:spPr>
        <p:txBody>
          <a:bodyPr>
            <a:noAutofit/>
          </a:bodyPr>
          <a:lstStyle/>
          <a:p>
            <a:pPr defTabSz="1014413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rgbClr val="6C0000"/>
              </a:buClr>
              <a:buBlip>
                <a:blip r:embed="rId2"/>
              </a:buBlip>
            </a:pPr>
            <a:r>
              <a:rPr lang="en-US" b="1" dirty="0" smtClean="0"/>
              <a:t>V</a:t>
            </a:r>
            <a:r>
              <a:rPr lang="en-US" sz="2800" b="1" dirty="0" smtClean="0"/>
              <a:t>aluable</a:t>
            </a:r>
            <a:r>
              <a:rPr lang="en-US" sz="2800" dirty="0" smtClean="0"/>
              <a:t>: When are resources strategically valuable?</a:t>
            </a:r>
          </a:p>
          <a:p>
            <a:pPr defTabSz="1014413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rgbClr val="6C0000"/>
              </a:buClr>
              <a:buBlip>
                <a:blip r:embed="rId2"/>
              </a:buBlip>
            </a:pPr>
            <a:r>
              <a:rPr lang="en-US" b="1" dirty="0" smtClean="0"/>
              <a:t>R</a:t>
            </a:r>
            <a:r>
              <a:rPr lang="en-US" sz="2800" b="1" dirty="0" smtClean="0"/>
              <a:t>are</a:t>
            </a:r>
            <a:r>
              <a:rPr lang="en-US" sz="2800" dirty="0" smtClean="0"/>
              <a:t>: Why might resources be scarce?</a:t>
            </a:r>
          </a:p>
          <a:p>
            <a:pPr defTabSz="1014413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rgbClr val="6C0000"/>
              </a:buClr>
              <a:buBlip>
                <a:blip r:embed="rId2"/>
              </a:buBlip>
            </a:pPr>
            <a:r>
              <a:rPr lang="en-US" b="1" dirty="0" smtClean="0"/>
              <a:t>I</a:t>
            </a:r>
            <a:r>
              <a:rPr lang="en-US" sz="2800" b="1" dirty="0" smtClean="0"/>
              <a:t>nimitable</a:t>
            </a:r>
            <a:r>
              <a:rPr lang="en-US" sz="2800" dirty="0" smtClean="0"/>
              <a:t>: What prevents rivals from imitating?</a:t>
            </a:r>
          </a:p>
          <a:p>
            <a:pPr defTabSz="1014413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rgbClr val="6C0000"/>
              </a:buClr>
              <a:buBlip>
                <a:blip r:embed="rId2"/>
              </a:buBlip>
            </a:pPr>
            <a:r>
              <a:rPr lang="en-US" b="1" dirty="0" smtClean="0"/>
              <a:t>N</a:t>
            </a:r>
            <a:r>
              <a:rPr lang="en-US" sz="2800" b="1" dirty="0" smtClean="0"/>
              <a:t>on-substitutable</a:t>
            </a:r>
            <a:r>
              <a:rPr lang="en-US" sz="2800" dirty="0" smtClean="0"/>
              <a:t>: What strategic substitutes may eliminate rivals’ need for the focal resource?</a:t>
            </a:r>
          </a:p>
          <a:p>
            <a:pPr defTabSz="1014413">
              <a:lnSpc>
                <a:spcPct val="80000"/>
              </a:lnSpc>
              <a:spcBef>
                <a:spcPts val="1800"/>
              </a:spcBef>
              <a:spcAft>
                <a:spcPts val="0"/>
              </a:spcAft>
              <a:buClr>
                <a:srgbClr val="6C0000"/>
              </a:buClr>
              <a:buBlip>
                <a:blip r:embed="rId2"/>
              </a:buBlip>
            </a:pPr>
            <a:r>
              <a:rPr lang="en-US" b="1" dirty="0" smtClean="0"/>
              <a:t>E</a:t>
            </a:r>
            <a:r>
              <a:rPr lang="en-US" sz="2800" b="1" dirty="0" smtClean="0"/>
              <a:t>xploitable</a:t>
            </a:r>
            <a:r>
              <a:rPr lang="en-US" sz="2800" dirty="0" smtClean="0"/>
              <a:t>: What may hinder firms from utilizing or capturing the gains from resources?</a:t>
            </a:r>
          </a:p>
        </p:txBody>
      </p:sp>
    </p:spTree>
    <p:extLst>
      <p:ext uri="{BB962C8B-B14F-4D97-AF65-F5344CB8AC3E}">
        <p14:creationId xmlns:p14="http://schemas.microsoft.com/office/powerpoint/2010/main" val="71938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  <p:bldLst>
      <p:bldP spid="70659" grpId="0" build="p" bldLvl="5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762000"/>
          </a:xfrm>
        </p:spPr>
        <p:txBody>
          <a:bodyPr anchor="t">
            <a:noAutofit/>
          </a:bodyPr>
          <a:lstStyle/>
          <a:p>
            <a:pPr>
              <a:lnSpc>
                <a:spcPct val="80000"/>
              </a:lnSpc>
            </a:pPr>
            <a:r>
              <a:rPr lang="en-US" sz="4000" b="1" dirty="0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Things that Make </a:t>
            </a:r>
            <a:r>
              <a:rPr lang="en-US" sz="4000" b="1" dirty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 Hard to </a:t>
            </a:r>
            <a:r>
              <a:rPr lang="en-US" sz="4000" b="1" dirty="0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Imitate</a:t>
            </a:r>
            <a:endParaRPr lang="en-US" sz="4000" b="1" dirty="0">
              <a:solidFill>
                <a:srgbClr val="82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7543800" cy="4114800"/>
          </a:xfrm>
        </p:spPr>
        <p:txBody>
          <a:bodyPr>
            <a:noAutofit/>
          </a:bodyPr>
          <a:lstStyle/>
          <a:p>
            <a:pPr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b="1" dirty="0">
                <a:solidFill>
                  <a:schemeClr val="tx1"/>
                </a:solidFill>
              </a:rPr>
              <a:t>Firm-Specificity:</a:t>
            </a:r>
            <a:r>
              <a:rPr lang="en-US" sz="2800" dirty="0">
                <a:solidFill>
                  <a:schemeClr val="tx1"/>
                </a:solidFill>
              </a:rPr>
              <a:t> assets aren’t applicable to </a:t>
            </a:r>
            <a:r>
              <a:rPr lang="en-US" sz="2800" dirty="0" smtClean="0">
                <a:solidFill>
                  <a:schemeClr val="tx1"/>
                </a:solidFill>
              </a:rPr>
              <a:t>rivals</a:t>
            </a:r>
            <a:endParaRPr lang="en-US" sz="2800" dirty="0">
              <a:solidFill>
                <a:schemeClr val="tx1"/>
              </a:solidFill>
            </a:endParaRPr>
          </a:p>
          <a:p>
            <a:pPr lvl="1">
              <a:lnSpc>
                <a:spcPct val="75000"/>
              </a:lnSpc>
              <a:spcBef>
                <a:spcPct val="0"/>
              </a:spcBef>
            </a:pPr>
            <a:r>
              <a:rPr lang="en-US" sz="2600" dirty="0" smtClean="0">
                <a:solidFill>
                  <a:schemeClr val="tx1"/>
                </a:solidFill>
              </a:rPr>
              <a:t>Knowledge of individuals’ working styles may enable coordination across diverse units (e.g., at </a:t>
            </a:r>
            <a:r>
              <a:rPr lang="en-US" sz="2600" dirty="0" err="1" smtClean="0">
                <a:solidFill>
                  <a:schemeClr val="tx1"/>
                </a:solidFill>
              </a:rPr>
              <a:t>ThedaCare</a:t>
            </a:r>
            <a:r>
              <a:rPr lang="en-US" sz="2600" dirty="0" smtClean="0">
                <a:solidFill>
                  <a:schemeClr val="tx1"/>
                </a:solidFill>
              </a:rPr>
              <a:t>).</a:t>
            </a:r>
          </a:p>
          <a:p>
            <a:pPr lvl="1">
              <a:lnSpc>
                <a:spcPct val="75000"/>
              </a:lnSpc>
              <a:spcBef>
                <a:spcPct val="0"/>
              </a:spcBef>
            </a:pPr>
            <a:endParaRPr lang="en-US" sz="3200" dirty="0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b="1" dirty="0">
                <a:solidFill>
                  <a:schemeClr val="tx1"/>
                </a:solidFill>
              </a:rPr>
              <a:t>Causal Ambiguity: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Unclear what leads to success</a:t>
            </a:r>
            <a:endParaRPr lang="en-US" sz="2800" dirty="0">
              <a:solidFill>
                <a:schemeClr val="tx1"/>
              </a:solidFill>
            </a:endParaRPr>
          </a:p>
          <a:p>
            <a:pPr lvl="1">
              <a:lnSpc>
                <a:spcPct val="75000"/>
              </a:lnSpc>
              <a:spcBef>
                <a:spcPct val="0"/>
              </a:spcBef>
            </a:pPr>
            <a:r>
              <a:rPr lang="en-US" sz="2600" dirty="0">
                <a:solidFill>
                  <a:schemeClr val="tx1"/>
                </a:solidFill>
              </a:rPr>
              <a:t>Cask-backwards -- Winemaking skills are tacit so rivals can’t imitate the process (Reverse engineering?).</a:t>
            </a:r>
          </a:p>
          <a:p>
            <a:pPr lvl="1">
              <a:lnSpc>
                <a:spcPct val="75000"/>
              </a:lnSpc>
              <a:spcBef>
                <a:spcPct val="0"/>
              </a:spcBef>
            </a:pPr>
            <a:endParaRPr lang="en-US" sz="2800" dirty="0">
              <a:solidFill>
                <a:schemeClr val="tx1"/>
              </a:solidFill>
            </a:endParaRPr>
          </a:p>
          <a:p>
            <a:pPr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Complexity</a:t>
            </a:r>
            <a:r>
              <a:rPr lang="en-US" sz="2800" b="1" dirty="0">
                <a:solidFill>
                  <a:schemeClr val="tx1"/>
                </a:solidFill>
              </a:rPr>
              <a:t>: </a:t>
            </a:r>
            <a:r>
              <a:rPr lang="en-US" sz="2800" dirty="0">
                <a:solidFill>
                  <a:schemeClr val="tx1"/>
                </a:solidFill>
              </a:rPr>
              <a:t>embedded in </a:t>
            </a:r>
            <a:r>
              <a:rPr lang="en-US" sz="2800" dirty="0" smtClean="0">
                <a:solidFill>
                  <a:schemeClr val="tx1"/>
                </a:solidFill>
              </a:rPr>
              <a:t>teams/networks/assets</a:t>
            </a:r>
            <a:endParaRPr lang="en-US" sz="2800" dirty="0">
              <a:solidFill>
                <a:schemeClr val="tx1"/>
              </a:solidFill>
            </a:endParaRPr>
          </a:p>
          <a:p>
            <a:pPr lvl="1">
              <a:lnSpc>
                <a:spcPct val="75000"/>
              </a:lnSpc>
              <a:spcBef>
                <a:spcPct val="0"/>
              </a:spcBef>
            </a:pPr>
            <a:r>
              <a:rPr lang="en-US" sz="2600" dirty="0">
                <a:solidFill>
                  <a:schemeClr val="tx1"/>
                </a:solidFill>
              </a:rPr>
              <a:t>IDEO relies on social ties to leverage learning from past design projects.</a:t>
            </a:r>
          </a:p>
          <a:p>
            <a:pPr lvl="1">
              <a:lnSpc>
                <a:spcPct val="75000"/>
              </a:lnSpc>
              <a:spcBef>
                <a:spcPct val="0"/>
              </a:spcBef>
            </a:pPr>
            <a:r>
              <a:rPr lang="en-US" sz="2600" dirty="0">
                <a:solidFill>
                  <a:schemeClr val="tx1"/>
                </a:solidFill>
              </a:rPr>
              <a:t>Brokers control 95% of clients (if you keep </a:t>
            </a:r>
            <a:r>
              <a:rPr lang="en-US" sz="2600" dirty="0" smtClean="0">
                <a:solidFill>
                  <a:schemeClr val="tx1"/>
                </a:solidFill>
              </a:rPr>
              <a:t>‘</a:t>
            </a:r>
            <a:r>
              <a:rPr lang="en-US" sz="2600" dirty="0" err="1" smtClean="0">
                <a:solidFill>
                  <a:schemeClr val="tx1"/>
                </a:solidFill>
              </a:rPr>
              <a:t>em</a:t>
            </a:r>
            <a:r>
              <a:rPr lang="en-US" sz="2600" dirty="0">
                <a:solidFill>
                  <a:schemeClr val="tx1"/>
                </a:solidFill>
              </a:rPr>
              <a:t>…).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 rot="19864792">
            <a:off x="469366" y="3026530"/>
            <a:ext cx="8082820" cy="1189236"/>
          </a:xfrm>
          <a:prstGeom prst="rect">
            <a:avLst/>
          </a:prstGeom>
          <a:solidFill>
            <a:srgbClr val="580000">
              <a:alpha val="74902"/>
            </a:srgbClr>
          </a:solidFill>
          <a:ln w="22225">
            <a:noFill/>
            <a:miter lim="800000"/>
            <a:headEnd/>
            <a:tailEnd/>
          </a:ln>
          <a:effectLst>
            <a:outerShdw blurRad="114300" dist="38100" dir="2700000" sx="101000" sy="101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en-US" sz="4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Where are these assets in the financial statements?</a:t>
            </a:r>
            <a:endParaRPr lang="en-US" sz="44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002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Substitutable Resources?</a:t>
            </a:r>
            <a:endParaRPr lang="en-US" sz="4000" b="1" dirty="0">
              <a:solidFill>
                <a:srgbClr val="6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rincessBride-Nonsubstitutability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5730" y="1066800"/>
            <a:ext cx="8192539" cy="4506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27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762000"/>
          </a:xfrm>
        </p:spPr>
        <p:txBody>
          <a:bodyPr>
            <a:noAutofit/>
          </a:bodyPr>
          <a:lstStyle/>
          <a:p>
            <a:pPr>
              <a:lnSpc>
                <a:spcPct val="75000"/>
              </a:lnSpc>
            </a:pPr>
            <a:r>
              <a:rPr lang="en-US" sz="3900" b="1" spc="-50" dirty="0" smtClean="0">
                <a:solidFill>
                  <a:srgbClr val="8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Exploitable: Why don’t you have a Xerox PC?</a:t>
            </a:r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 rotWithShape="1">
          <a:blip r:embed="rId3" cstate="email"/>
          <a:srcRect b="12530"/>
          <a:stretch/>
        </p:blipFill>
        <p:spPr bwMode="auto">
          <a:xfrm>
            <a:off x="404037" y="1439705"/>
            <a:ext cx="8335926" cy="4199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621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77" name="Group 9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9849236"/>
              </p:ext>
            </p:extLst>
          </p:nvPr>
        </p:nvGraphicFramePr>
        <p:xfrm>
          <a:off x="457200" y="739899"/>
          <a:ext cx="8229807" cy="4539298"/>
        </p:xfrm>
        <a:graphic>
          <a:graphicData uri="http://schemas.openxmlformats.org/drawingml/2006/table">
            <a:tbl>
              <a:tblPr/>
              <a:tblGrid>
                <a:gridCol w="1524527"/>
                <a:gridCol w="989953"/>
                <a:gridCol w="1974505"/>
                <a:gridCol w="1603060"/>
                <a:gridCol w="2137762"/>
              </a:tblGrid>
              <a:tr h="398463">
                <a:tc gridSpan="4"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Resource/Capability Attributes</a:t>
                      </a:r>
                    </a:p>
                  </a:txBody>
                  <a:tcPr marL="27917" marR="27917" marT="27432" marB="27432" horzOverflow="overflow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Competitive Outcome:</a:t>
                      </a:r>
                    </a:p>
                  </a:txBody>
                  <a:tcPr marL="27917" marR="27917" marT="27432" marB="27432" anchor="b" horzOverflow="overflow">
                    <a:lnL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</a:tr>
              <a:tr h="629426">
                <a:tc>
                  <a:txBody>
                    <a:bodyPr/>
                    <a:lstStyle/>
                    <a:p>
                      <a:pPr marL="0" marR="0" lvl="0" indent="0" algn="l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aluable?</a:t>
                      </a:r>
                    </a:p>
                  </a:txBody>
                  <a:tcPr marL="27917" marR="27917" marT="27432" marB="27432" anchor="b" horzOverflow="overflow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are?</a:t>
                      </a:r>
                    </a:p>
                  </a:txBody>
                  <a:tcPr marL="27917" marR="27917" marT="27432" marB="27432" anchor="b" horzOverflow="overflow">
                    <a:lnL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nimitable &amp;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on-substitutable? </a:t>
                      </a:r>
                    </a:p>
                  </a:txBody>
                  <a:tcPr marL="27917" marR="27917" marT="27432" marB="27432" anchor="b" horzOverflow="overflow">
                    <a:lnL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xploitable by the Firm?</a:t>
                      </a:r>
                    </a:p>
                  </a:txBody>
                  <a:tcPr marL="27917" marR="27917" marT="27432" marB="27432" anchor="b" horzOverflow="overflow">
                    <a:lnL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9375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w="77470" h="12700" prst="softRound"/>
                      <a:lightRig rig="flood" dir="t"/>
                    </a:cell3D>
                    <a:solidFill>
                      <a:srgbClr val="6C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27917" marR="27917" marT="54864" marB="54864" anchor="ctr" anchorCtr="1" horzOverflow="overflow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4413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Disadvantage</a:t>
                      </a:r>
                    </a:p>
                  </a:txBody>
                  <a:tcPr marL="27917" marR="27917" marT="54864" marB="54864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27917" marR="27917" marT="54864" marB="54864" anchor="ctr" anchorCtr="1" horzOverflow="overflow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4413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Competitive Parity</a:t>
                      </a:r>
                    </a:p>
                  </a:txBody>
                  <a:tcPr marL="27917" marR="27917" marT="54864" marB="54864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27917" marR="27917" marT="54864" marB="54864" anchor="ctr" anchorCtr="1" horzOverflow="overflow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4413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Potential Advantage</a:t>
                      </a:r>
                    </a:p>
                  </a:txBody>
                  <a:tcPr marL="27917" marR="27917" marT="54864" marB="54864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523"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27917" marR="27917" marT="54864" marB="54864" anchor="ctr" anchorCtr="1" horzOverflow="overflow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4413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Temporary Advantage</a:t>
                      </a:r>
                    </a:p>
                  </a:txBody>
                  <a:tcPr marL="27917" marR="27917" marT="54864" marB="54864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27917" marR="27917" marT="54864" marB="54864" anchor="ctr" anchorCtr="1" horzOverflow="overflow">
                    <a:lnL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14413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27917" marR="27917" marT="54864" marB="54864" anchor="ctr" anchorCtr="1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4413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Sustained Advantage</a:t>
                      </a:r>
                    </a:p>
                  </a:txBody>
                  <a:tcPr marL="27917" marR="27917" marT="54864" marB="54864" horzOverflow="overflow">
                    <a:lnL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2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152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75000"/>
              </a:lnSpc>
              <a:spcBef>
                <a:spcPct val="0"/>
              </a:spcBef>
              <a:defRPr/>
            </a:pPr>
            <a:r>
              <a:rPr lang="en-US" sz="4000" b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VRINE </a:t>
            </a:r>
            <a:r>
              <a:rPr lang="en-US" sz="4000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Framework</a:t>
            </a:r>
          </a:p>
        </p:txBody>
      </p:sp>
      <p:sp>
        <p:nvSpPr>
          <p:cNvPr id="16434" name="Text Box 22"/>
          <p:cNvSpPr txBox="1">
            <a:spLocks noChangeArrowheads="1"/>
          </p:cNvSpPr>
          <p:nvPr/>
        </p:nvSpPr>
        <p:spPr bwMode="auto">
          <a:xfrm>
            <a:off x="0" y="6123801"/>
            <a:ext cx="5181600" cy="276999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solidFill>
                  <a:srgbClr val="320000"/>
                </a:solidFill>
                <a:latin typeface="+mn-lt"/>
              </a:rPr>
              <a:t>Source: Barney, </a:t>
            </a:r>
            <a:r>
              <a:rPr lang="en-US" sz="1200" u="sng" dirty="0">
                <a:solidFill>
                  <a:srgbClr val="320000"/>
                </a:solidFill>
                <a:latin typeface="+mn-lt"/>
              </a:rPr>
              <a:t>Strategic Management &amp; Competitive Advantage</a:t>
            </a:r>
          </a:p>
        </p:txBody>
      </p:sp>
      <p:pic>
        <p:nvPicPr>
          <p:cNvPr id="13" name="Picture 2" descr="http://www.thedacare.org/News-and-Events/~/media/Images/Logos/THEDACA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263" y="5592056"/>
            <a:ext cx="3352800" cy="42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2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86836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4000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we get resources </a:t>
            </a:r>
            <a:r>
              <a:rPr lang="en-US" sz="4000" b="1" i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cheaply</a:t>
            </a:r>
            <a:r>
              <a:rPr lang="en-US" sz="4000" b="1" dirty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The Geek Olympics</a:t>
            </a:r>
          </a:p>
        </p:txBody>
      </p:sp>
      <p:pic>
        <p:nvPicPr>
          <p:cNvPr id="1026" name="Picture 2" descr="http://mathworld.wolfram.com/news/2004-10-13/google/Billboard_1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l="1616" t="5877" r="3030" b="13774"/>
          <a:stretch>
            <a:fillRect/>
          </a:stretch>
        </p:blipFill>
        <p:spPr bwMode="auto">
          <a:xfrm>
            <a:off x="1104900" y="1447800"/>
            <a:ext cx="6934201" cy="4113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105400" y="3965435"/>
            <a:ext cx="3733800" cy="2169184"/>
          </a:xfrm>
          <a:prstGeom prst="rect">
            <a:avLst/>
          </a:prstGeom>
          <a:solidFill>
            <a:srgbClr val="6C0000">
              <a:alpha val="75000"/>
            </a:srgbClr>
          </a:solidFill>
          <a:effectLst>
            <a:outerShdw blurRad="1397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www.7427466391.com:</a:t>
            </a:r>
            <a:endParaRPr lang="en-US" sz="28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f(1</a:t>
            </a:r>
            <a: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 = 7182818284 </a:t>
            </a:r>
            <a:b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f(2</a:t>
            </a:r>
            <a: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 = 8182845904 </a:t>
            </a:r>
            <a:b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f(3</a:t>
            </a:r>
            <a: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 = 8747135266 </a:t>
            </a:r>
            <a:b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f(4</a:t>
            </a:r>
            <a: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 = 7427466391 </a:t>
            </a:r>
            <a:b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f(5</a:t>
            </a:r>
            <a:r>
              <a:rPr lang="en-US" sz="2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 = ??? </a:t>
            </a:r>
          </a:p>
        </p:txBody>
      </p:sp>
    </p:spTree>
    <p:extLst>
      <p:ext uri="{BB962C8B-B14F-4D97-AF65-F5344CB8AC3E}">
        <p14:creationId xmlns:p14="http://schemas.microsoft.com/office/powerpoint/2010/main" val="34801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4142</TotalTime>
  <Words>1427</Words>
  <Application>Microsoft Office PowerPoint</Application>
  <PresentationFormat>On-screen Show (4:3)</PresentationFormat>
  <Paragraphs>323</Paragraphs>
  <Slides>26</Slides>
  <Notes>18</Notes>
  <HiddenSlides>2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Strategic Capabilities and Internal Analysis</vt:lpstr>
      <vt:lpstr>Elements of Strategic Management</vt:lpstr>
      <vt:lpstr>Guided SWOT: Value Chain as a Map</vt:lpstr>
      <vt:lpstr>VRINE Framework: What strengths should we leverage?</vt:lpstr>
      <vt:lpstr>Some Things that Make Resources Hard to Imitate</vt:lpstr>
      <vt:lpstr>Non Substitutable Resources?</vt:lpstr>
      <vt:lpstr>Exploitable: Why don’t you have a Xerox PC?</vt:lpstr>
      <vt:lpstr>PowerPoint Presentation</vt:lpstr>
      <vt:lpstr>How do we get resources cheaply: The Geek Olympics</vt:lpstr>
      <vt:lpstr>Life Support for ThedaCare?</vt:lpstr>
      <vt:lpstr>APPLE Projects: Capabilities &amp; Limitations</vt:lpstr>
      <vt:lpstr>Organizational Design Dilemmas &amp; Competitive Advantage</vt:lpstr>
      <vt:lpstr>Elements of Strategic Management</vt:lpstr>
      <vt:lpstr>PowerPoint Presentation</vt:lpstr>
      <vt:lpstr> MicroTech Payoff Analysis</vt:lpstr>
      <vt:lpstr>PowerPoint Presentation</vt:lpstr>
      <vt:lpstr> MicroTech Post Negotiation Instructions</vt:lpstr>
      <vt:lpstr> MicroTech Discussion</vt:lpstr>
      <vt:lpstr>Key  MicroTech Challenges</vt:lpstr>
      <vt:lpstr>Star: What Levers Do We Adjust?</vt:lpstr>
      <vt:lpstr>Symbols: Samsung Burned $50M of Phones</vt:lpstr>
      <vt:lpstr>Wishing Upon a STAR</vt:lpstr>
      <vt:lpstr>Some Possible Steps for MicroTech</vt:lpstr>
      <vt:lpstr> MicroTech &amp; Competitive Advantage</vt:lpstr>
      <vt:lpstr>Next Steps: Apply to Projects/Unit Strategies</vt:lpstr>
      <vt:lpstr>Strategy in a High Velocity Environment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rcoff@bus.wisc.edu</dc:creator>
  <cp:lastModifiedBy>Russ Coff</cp:lastModifiedBy>
  <cp:revision>175</cp:revision>
  <cp:lastPrinted>2014-11-13T15:46:00Z</cp:lastPrinted>
  <dcterms:created xsi:type="dcterms:W3CDTF">2013-05-30T16:07:04Z</dcterms:created>
  <dcterms:modified xsi:type="dcterms:W3CDTF">2014-11-17T20:28:45Z</dcterms:modified>
</cp:coreProperties>
</file>