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0" r:id="rId2"/>
    <p:sldId id="385" r:id="rId3"/>
    <p:sldId id="386" r:id="rId4"/>
    <p:sldId id="395" r:id="rId5"/>
    <p:sldId id="359" r:id="rId6"/>
    <p:sldId id="387" r:id="rId7"/>
    <p:sldId id="388" r:id="rId8"/>
    <p:sldId id="389" r:id="rId9"/>
    <p:sldId id="407" r:id="rId10"/>
    <p:sldId id="403" r:id="rId11"/>
    <p:sldId id="360" r:id="rId12"/>
    <p:sldId id="411" r:id="rId13"/>
    <p:sldId id="391" r:id="rId14"/>
    <p:sldId id="376" r:id="rId15"/>
    <p:sldId id="377" r:id="rId16"/>
    <p:sldId id="366" r:id="rId17"/>
    <p:sldId id="396" r:id="rId18"/>
    <p:sldId id="398" r:id="rId19"/>
    <p:sldId id="400" r:id="rId20"/>
    <p:sldId id="402" r:id="rId21"/>
    <p:sldId id="410" r:id="rId22"/>
    <p:sldId id="399" r:id="rId23"/>
    <p:sldId id="401" r:id="rId24"/>
    <p:sldId id="397" r:id="rId25"/>
  </p:sldIdLst>
  <p:sldSz cx="9144000" cy="6858000" type="screen4x3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B0"/>
    <a:srgbClr val="008A3E"/>
    <a:srgbClr val="EAB200"/>
    <a:srgbClr val="E7E200"/>
    <a:srgbClr val="FF1919"/>
    <a:srgbClr val="740000"/>
    <a:srgbClr val="480000"/>
    <a:srgbClr val="FF4B4B"/>
    <a:srgbClr val="EFF8FF"/>
    <a:srgbClr val="E1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123" autoAdjust="0"/>
  </p:normalViewPr>
  <p:slideViewPr>
    <p:cSldViewPr>
      <p:cViewPr varScale="1">
        <p:scale>
          <a:sx n="78" d="100"/>
          <a:sy n="78" d="100"/>
        </p:scale>
        <p:origin x="720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9" y="0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/>
          <a:lstStyle>
            <a:lvl1pPr algn="r">
              <a:defRPr sz="1100"/>
            </a:lvl1pPr>
          </a:lstStyle>
          <a:p>
            <a:fld id="{246B21E5-773E-4D30-B53D-15F87A4B3701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9" y="6601365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 anchor="b"/>
          <a:lstStyle>
            <a:lvl1pPr algn="r">
              <a:defRPr sz="1100"/>
            </a:lvl1pPr>
          </a:lstStyle>
          <a:p>
            <a:fld id="{C415E1DA-6DAB-4FE2-B658-2B6D703F5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62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9" y="0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/>
          <a:lstStyle>
            <a:lvl1pPr algn="r">
              <a:defRPr sz="1100"/>
            </a:lvl1pPr>
          </a:lstStyle>
          <a:p>
            <a:fld id="{244B5122-43B7-4975-950E-D70F16797833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79725" y="522288"/>
            <a:ext cx="3476625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4" tIns="45938" rIns="91874" bIns="459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01287"/>
            <a:ext cx="7388860" cy="3127534"/>
          </a:xfrm>
          <a:prstGeom prst="rect">
            <a:avLst/>
          </a:prstGeom>
        </p:spPr>
        <p:txBody>
          <a:bodyPr vert="horz" lIns="91874" tIns="45938" rIns="91874" bIns="4593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9" y="6601365"/>
            <a:ext cx="4002299" cy="347504"/>
          </a:xfrm>
          <a:prstGeom prst="rect">
            <a:avLst/>
          </a:prstGeom>
        </p:spPr>
        <p:txBody>
          <a:bodyPr vert="horz" lIns="91874" tIns="45938" rIns="91874" bIns="45938" rtlCol="0" anchor="b"/>
          <a:lstStyle>
            <a:lvl1pPr algn="r">
              <a:defRPr sz="1100"/>
            </a:lvl1pPr>
          </a:lstStyle>
          <a:p>
            <a:fld id="{C6D917D0-A91D-4A09-A2C5-B4856B2BD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11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948"/>
            <a:fld id="{6FAA6290-5E6F-4955-AF3D-8A7A22EF7B87}" type="slidenum">
              <a:rPr lang="en-US" smtClean="0"/>
              <a:pPr defTabSz="911948"/>
              <a:t>1</a:t>
            </a:fld>
            <a:endParaRPr 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7714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BF73-1F4E-4EB9-A8BB-74871D222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18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99527B-3A5E-45A7-B932-E48FEF8F009A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25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99527B-3A5E-45A7-B932-E48FEF8F009A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427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D81C32-2CE4-4B43-B074-9C59315CF286}" type="slidenum">
              <a:rPr lang="en-US"/>
              <a:pPr/>
              <a:t>15</a:t>
            </a:fld>
            <a:endParaRPr lang="en-US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19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250" y="668338"/>
            <a:ext cx="3203575" cy="24018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28087" y="3305456"/>
            <a:ext cx="6386212" cy="26082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598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948"/>
            <a:fld id="{6FAA6290-5E6F-4955-AF3D-8A7A22EF7B87}" type="slidenum">
              <a:rPr lang="en-US" smtClean="0"/>
              <a:pPr defTabSz="911948"/>
              <a:t>17</a:t>
            </a:fld>
            <a:endParaRPr 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23706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 txBox="1">
            <a:spLocks noGrp="1" noChangeArrowheads="1"/>
          </p:cNvSpPr>
          <p:nvPr/>
        </p:nvSpPr>
        <p:spPr bwMode="auto">
          <a:xfrm>
            <a:off x="5233090" y="6602584"/>
            <a:ext cx="4002999" cy="34750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5096" tIns="47549" rIns="95096" bIns="47549" anchor="b"/>
          <a:lstStyle/>
          <a:p>
            <a:pPr algn="r" defTabSz="950829"/>
            <a:fld id="{D7C6F0A5-66CC-470B-B745-C2BBEEB2A614}" type="slidenum">
              <a:rPr lang="en-US" sz="1100"/>
              <a:pPr algn="r" defTabSz="950829"/>
              <a:t>18</a:t>
            </a:fld>
            <a:endParaRPr lang="en-US" sz="1100" dirty="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722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1948"/>
            <a:fld id="{6FAA6290-5E6F-4955-AF3D-8A7A22EF7B87}" type="slidenum">
              <a:rPr lang="en-US" smtClean="0"/>
              <a:pPr defTabSz="911948"/>
              <a:t>24</a:t>
            </a:fld>
            <a:endParaRPr 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4461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9145" y="5943600"/>
            <a:ext cx="9153145" cy="914400"/>
          </a:xfrm>
          <a:prstGeom prst="rect">
            <a:avLst/>
          </a:prstGeom>
          <a:gradFill flip="none" rotWithShape="1">
            <a:gsLst>
              <a:gs pos="18000">
                <a:srgbClr val="920000"/>
              </a:gs>
              <a:gs pos="50000">
                <a:srgbClr val="B80000"/>
              </a:gs>
              <a:gs pos="83000">
                <a:srgbClr val="8A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lnSpc>
                <a:spcPct val="75000"/>
              </a:lnSpc>
              <a:defRPr sz="54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6619"/>
            <a:ext cx="2819400" cy="62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1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9146" y="6364224"/>
            <a:ext cx="9153145" cy="488950"/>
          </a:xfrm>
          <a:prstGeom prst="rect">
            <a:avLst/>
          </a:prstGeom>
          <a:gradFill flip="none" rotWithShape="1">
            <a:gsLst>
              <a:gs pos="18000">
                <a:srgbClr val="920000"/>
              </a:gs>
              <a:gs pos="50000">
                <a:srgbClr val="B80000"/>
              </a:gs>
              <a:gs pos="83000">
                <a:srgbClr val="8A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639762"/>
          </a:xfrm>
        </p:spPr>
        <p:txBody>
          <a:bodyPr>
            <a:normAutofit/>
          </a:bodyPr>
          <a:lstStyle>
            <a:lvl1pPr>
              <a:lnSpc>
                <a:spcPct val="75000"/>
              </a:lnSpc>
              <a:defRPr sz="40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8229600" cy="49831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85000"/>
              </a:lnSpc>
              <a:spcBef>
                <a:spcPts val="1800"/>
              </a:spcBef>
              <a:buClr>
                <a:srgbClr val="580000"/>
              </a:buClr>
              <a:buFontTx/>
              <a:buBlip>
                <a:blip r:embed="rId2"/>
              </a:buBlip>
              <a:defRPr sz="2800">
                <a:solidFill>
                  <a:srgbClr val="320000"/>
                </a:solidFill>
                <a:latin typeface="Calibri Light" panose="020F0302020204030204" pitchFamily="34" charset="0"/>
              </a:defRPr>
            </a:lvl1pPr>
            <a:lvl2pPr marL="640080">
              <a:lnSpc>
                <a:spcPct val="85000"/>
              </a:lnSpc>
              <a:spcBef>
                <a:spcPts val="600"/>
              </a:spcBef>
              <a:buClr>
                <a:srgbClr val="800000"/>
              </a:buClr>
              <a:buFont typeface="Wingdings" charset="2"/>
              <a:buChar char="§"/>
              <a:defRPr sz="2400">
                <a:solidFill>
                  <a:srgbClr val="320000"/>
                </a:solidFill>
                <a:latin typeface="Calibri Light" panose="020F0302020204030204" pitchFamily="34" charset="0"/>
              </a:defRPr>
            </a:lvl2pPr>
            <a:lvl3pPr marL="868680" indent="-228600">
              <a:lnSpc>
                <a:spcPct val="85000"/>
              </a:lnSpc>
              <a:buClr>
                <a:srgbClr val="B80000"/>
              </a:buClr>
              <a:buFont typeface="Wingdings" panose="05000000000000000000" pitchFamily="2" charset="2"/>
              <a:buChar char="§"/>
              <a:defRPr sz="2000">
                <a:solidFill>
                  <a:srgbClr val="320000"/>
                </a:solidFill>
                <a:latin typeface="Calibri Light" panose="020F0302020204030204" pitchFamily="34" charset="0"/>
              </a:defRPr>
            </a:lvl3pPr>
            <a:lvl4pPr marL="1097280">
              <a:lnSpc>
                <a:spcPct val="85000"/>
              </a:lnSpc>
              <a:buClr>
                <a:schemeClr val="tx1">
                  <a:lumMod val="65000"/>
                  <a:lumOff val="35000"/>
                </a:schemeClr>
              </a:buClr>
              <a:buSzPct val="110000"/>
              <a:buFont typeface="Arial"/>
              <a:buChar char="•"/>
              <a:defRPr sz="2000">
                <a:solidFill>
                  <a:srgbClr val="320000"/>
                </a:solidFill>
                <a:latin typeface="Calibri Light" panose="020F0302020204030204" pitchFamily="34" charset="0"/>
              </a:defRPr>
            </a:lvl4pPr>
            <a:lvl5pPr marL="1234440" indent="-182880">
              <a:lnSpc>
                <a:spcPct val="85000"/>
              </a:lnSpc>
              <a:buClr>
                <a:schemeClr val="bg1">
                  <a:lumMod val="50000"/>
                </a:schemeClr>
              </a:buClr>
              <a:buSzPct val="100000"/>
              <a:buFont typeface="Arial"/>
              <a:buChar char="•"/>
              <a:defRPr sz="2000">
                <a:solidFill>
                  <a:srgbClr val="320000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82014"/>
            <a:ext cx="2057400" cy="458987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7467600" y="6477000"/>
            <a:ext cx="1676400" cy="295466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r"/>
            <a:fld id="{FAD7DE41-3E08-44B3-843B-A08978BB9C9B}" type="slidenum"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/>
              <a:t>‹#›</a:t>
            </a:fld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24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7" y="0"/>
            <a:ext cx="9153145" cy="685800"/>
          </a:xfrm>
        </p:spPr>
        <p:txBody>
          <a:bodyPr>
            <a:normAutofit/>
          </a:bodyPr>
          <a:lstStyle>
            <a:lvl1pPr>
              <a:defRPr sz="40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525963"/>
          </a:xfrm>
        </p:spPr>
        <p:txBody>
          <a:bodyPr/>
          <a:lstStyle>
            <a:lvl1pPr marL="342900" indent="-342900">
              <a:lnSpc>
                <a:spcPct val="85000"/>
              </a:lnSpc>
              <a:spcBef>
                <a:spcPts val="1200"/>
              </a:spcBef>
              <a:buFontTx/>
              <a:buBlip>
                <a:blip r:embed="rId2"/>
              </a:buBlip>
              <a:defRPr sz="2800"/>
            </a:lvl1pPr>
            <a:lvl2pPr marL="576263" indent="-228600">
              <a:lnSpc>
                <a:spcPct val="85000"/>
              </a:lnSpc>
              <a:spcBef>
                <a:spcPts val="600"/>
              </a:spcBef>
              <a:buClr>
                <a:srgbClr val="760000"/>
              </a:buClr>
              <a:buFont typeface="Wingdings" panose="05000000000000000000" pitchFamily="2" charset="2"/>
              <a:buChar char="§"/>
              <a:defRPr sz="2400"/>
            </a:lvl2pPr>
            <a:lvl3pPr marL="804863" indent="-228600">
              <a:lnSpc>
                <a:spcPct val="85000"/>
              </a:lnSpc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000"/>
            </a:lvl3pPr>
            <a:lvl4pPr>
              <a:lnSpc>
                <a:spcPct val="85000"/>
              </a:lnSpc>
              <a:spcBef>
                <a:spcPts val="1200"/>
              </a:spcBef>
              <a:defRPr sz="1800"/>
            </a:lvl4pPr>
            <a:lvl5pPr>
              <a:lnSpc>
                <a:spcPct val="85000"/>
              </a:lnSpc>
              <a:spcBef>
                <a:spcPts val="12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4525963"/>
          </a:xfrm>
        </p:spPr>
        <p:txBody>
          <a:bodyPr/>
          <a:lstStyle>
            <a:lvl1pPr marL="342900" indent="-342900">
              <a:lnSpc>
                <a:spcPct val="85000"/>
              </a:lnSpc>
              <a:spcBef>
                <a:spcPts val="1200"/>
              </a:spcBef>
              <a:buFontTx/>
              <a:buBlip>
                <a:blip r:embed="rId2"/>
              </a:buBlip>
              <a:defRPr lang="en-US" sz="28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76263" indent="-228600">
              <a:lnSpc>
                <a:spcPct val="85000"/>
              </a:lnSpc>
              <a:spcBef>
                <a:spcPts val="1200"/>
              </a:spcBef>
              <a:buClr>
                <a:srgbClr val="760000"/>
              </a:buClr>
              <a:buFont typeface="Wingdings" panose="05000000000000000000" pitchFamily="2" charset="2"/>
              <a:buChar char="§"/>
              <a:defRPr sz="2400"/>
            </a:lvl2pPr>
            <a:lvl3pPr marL="804863" indent="-228600">
              <a:lnSpc>
                <a:spcPct val="85000"/>
              </a:lnSpc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000"/>
            </a:lvl3pPr>
            <a:lvl4pPr>
              <a:lnSpc>
                <a:spcPct val="85000"/>
              </a:lnSpc>
              <a:spcBef>
                <a:spcPts val="1200"/>
              </a:spcBef>
              <a:defRPr sz="1800"/>
            </a:lvl4pPr>
            <a:lvl5pPr>
              <a:lnSpc>
                <a:spcPct val="85000"/>
              </a:lnSpc>
              <a:spcBef>
                <a:spcPts val="12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9146" y="6364224"/>
            <a:ext cx="9153145" cy="488950"/>
          </a:xfrm>
          <a:prstGeom prst="rect">
            <a:avLst/>
          </a:prstGeom>
          <a:gradFill flip="none" rotWithShape="1">
            <a:gsLst>
              <a:gs pos="18000">
                <a:srgbClr val="920000"/>
              </a:gs>
              <a:gs pos="50000">
                <a:srgbClr val="B80000"/>
              </a:gs>
              <a:gs pos="83000">
                <a:srgbClr val="8A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82014"/>
            <a:ext cx="2057400" cy="45898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467600" y="6477000"/>
            <a:ext cx="1676400" cy="295466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r"/>
            <a:fld id="{FAD7DE41-3E08-44B3-843B-A08978BB9C9B}" type="slidenum"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/>
              <a:t>‹#›</a:t>
            </a:fld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73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>
            <a:lvl1pPr>
              <a:defRPr sz="40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9146" y="6364224"/>
            <a:ext cx="9153145" cy="488950"/>
          </a:xfrm>
          <a:prstGeom prst="rect">
            <a:avLst/>
          </a:prstGeom>
          <a:gradFill flip="none" rotWithShape="1">
            <a:gsLst>
              <a:gs pos="18000">
                <a:srgbClr val="920000"/>
              </a:gs>
              <a:gs pos="50000">
                <a:srgbClr val="B80000"/>
              </a:gs>
              <a:gs pos="83000">
                <a:srgbClr val="8A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382014"/>
            <a:ext cx="2057400" cy="458987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467600" y="6477000"/>
            <a:ext cx="1676400" cy="295466"/>
          </a:xfrm>
          <a:prstGeom prst="rect">
            <a:avLst/>
          </a:prstGeom>
          <a:noFill/>
        </p:spPr>
        <p:txBody>
          <a:bodyPr wrap="square" lIns="9144" tIns="9144" rIns="9144" bIns="9144" rtlCol="0">
            <a:spAutoFit/>
          </a:bodyPr>
          <a:lstStyle/>
          <a:p>
            <a:pPr algn="r"/>
            <a:fld id="{FAD7DE41-3E08-44B3-843B-A08978BB9C9B}" type="slidenum"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/>
              <a:t>‹#›</a:t>
            </a:fld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37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A8A6-8469-4303-AF50-9370D2611ECA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E1795-E914-41BC-A15C-A36F4C15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9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820000"/>
          </a:solidFill>
          <a:effectLst/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2.wmv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seekingalpha.com/article/4009406-poisonous-corporate-culture-wells-fargo-mylan" TargetMode="External"/><Relationship Id="rId2" Type="http://schemas.openxmlformats.org/officeDocument/2006/relationships/hyperlink" Target="http://www.npr.org/2016/10/04/496508361/former-wells-fargo-employees-describe-toxic-sales-culture-even-at-hq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ews.xinhuanet.com/english/2016-09/23/c_135709252.htm" TargetMode="External"/><Relationship Id="rId4" Type="http://schemas.openxmlformats.org/officeDocument/2006/relationships/hyperlink" Target="http://arstechnica.com/cars/2015/12/vw-says-rulebreaking-culture-at-root-of-emissions-scandal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760000"/>
                </a:solidFill>
              </a:rPr>
              <a:t>Culture Artifact Hunt Exercise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162300" y="1905000"/>
            <a:ext cx="2819400" cy="5232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smtClean="0">
                <a:latin typeface="+mn-lt"/>
              </a:rPr>
              <a:t>10/21/16</a:t>
            </a:r>
            <a:endParaRPr lang="en-US" sz="28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88" y="2409824"/>
            <a:ext cx="7672024" cy="246697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11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arpenterstrategytoolbox.files.wordpress.com/2012/09/cave-paint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3432" y="1143000"/>
            <a:ext cx="4240937" cy="463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06362"/>
            <a:ext cx="8763000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altLang="en-US" dirty="0" smtClean="0"/>
              <a:t>Artifacts: What Makes Culture Tangible?</a:t>
            </a:r>
            <a:br>
              <a:rPr lang="en-US" altLang="en-US" dirty="0" smtClean="0"/>
            </a:br>
            <a:endParaRPr lang="en-US" altLang="en-US" sz="24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6339348"/>
            <a:ext cx="2895600" cy="5334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5000"/>
              </a:lnSpc>
              <a:spcBef>
                <a:spcPts val="1200"/>
              </a:spcBef>
              <a:buFontTx/>
              <a:buNone/>
              <a:defRPr/>
            </a:pPr>
            <a:r>
              <a:rPr lang="en-US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Schein, p.22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338475" y="685800"/>
          <a:ext cx="6390851" cy="543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/>
                <a:gridCol w="990600"/>
                <a:gridCol w="990600"/>
                <a:gridCol w="1056852"/>
              </a:tblGrid>
              <a:tr h="315206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Artifact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Norms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Values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Beliefs</a:t>
                      </a:r>
                      <a:endParaRPr lang="en-US" sz="2500" dirty="0"/>
                    </a:p>
                  </a:txBody>
                  <a:tcPr marL="45720" marR="45720"/>
                </a:tc>
              </a:tr>
              <a:tr h="511358">
                <a:tc>
                  <a:txBody>
                    <a:bodyPr/>
                    <a:lstStyle/>
                    <a:p>
                      <a:pPr marL="225425" indent="-225425">
                        <a:lnSpc>
                          <a:spcPct val="80000"/>
                        </a:lnSpc>
                        <a:spcAft>
                          <a:spcPts val="1200"/>
                        </a:spcAft>
                      </a:pPr>
                      <a:r>
                        <a:rPr lang="en-US" sz="2500" dirty="0" smtClean="0"/>
                        <a:t>Role model behavior (</a:t>
                      </a:r>
                      <a:r>
                        <a:rPr lang="en-US" sz="25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/>
                    </a:p>
                  </a:txBody>
                  <a:tcPr marL="45720" marR="45720"/>
                </a:tc>
              </a:tr>
              <a:tr h="283090">
                <a:tc>
                  <a:txBody>
                    <a:bodyPr/>
                    <a:lstStyle/>
                    <a:p>
                      <a:pPr marL="225425" marR="0" lvl="0" indent="-225425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 smtClean="0"/>
                        <a:t>Ceremonies/Rites of passage (</a:t>
                      </a:r>
                      <a:r>
                        <a:rPr lang="en-US" sz="2500" b="1" dirty="0" smtClean="0">
                          <a:solidFill>
                            <a:srgbClr val="00B050"/>
                          </a:solidFill>
                          <a:effectLst/>
                        </a:rPr>
                        <a:t>2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/>
                    </a:p>
                  </a:txBody>
                  <a:tcPr marL="45720" marR="45720"/>
                </a:tc>
              </a:tr>
              <a:tr h="511358">
                <a:tc>
                  <a:txBody>
                    <a:bodyPr/>
                    <a:lstStyle/>
                    <a:p>
                      <a:pPr marL="225425" marR="0" lvl="0" indent="-225425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500" dirty="0" smtClean="0"/>
                        <a:t>Stories or Myths (</a:t>
                      </a:r>
                      <a:r>
                        <a:rPr lang="en-US" sz="25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/>
                    </a:p>
                  </a:txBody>
                  <a:tcPr marL="45720" marR="45720"/>
                </a:tc>
              </a:tr>
              <a:tr h="255242">
                <a:tc>
                  <a:txBody>
                    <a:bodyPr/>
                    <a:lstStyle/>
                    <a:p>
                      <a:pPr marL="225425" marR="0" lvl="0" indent="-225425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 smtClean="0"/>
                        <a:t>Rituals or routines (</a:t>
                      </a:r>
                      <a:r>
                        <a:rPr lang="en-US" sz="2500" b="1" dirty="0" smtClean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</a:tr>
              <a:tr h="511358">
                <a:tc>
                  <a:txBody>
                    <a:bodyPr/>
                    <a:lstStyle/>
                    <a:p>
                      <a:pPr marL="225425" marR="0" lvl="0" indent="-225425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Symbols or Objects</a:t>
                      </a:r>
                      <a:r>
                        <a:rPr lang="en-US" sz="2500" dirty="0" smtClean="0"/>
                        <a:t> (</a:t>
                      </a:r>
                      <a:r>
                        <a:rPr lang="en-US" sz="2500" b="1" dirty="0" smtClean="0">
                          <a:solidFill>
                            <a:srgbClr val="7030A0"/>
                          </a:solidFill>
                          <a:effectLst/>
                        </a:rPr>
                        <a:t>5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</a:tr>
              <a:tr h="511358">
                <a:tc>
                  <a:txBody>
                    <a:bodyPr/>
                    <a:lstStyle/>
                    <a:p>
                      <a:pPr marL="225425" marR="0" lvl="0" indent="-225425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Physical Space</a:t>
                      </a:r>
                      <a:r>
                        <a:rPr lang="en-US" sz="2500" dirty="0" smtClean="0"/>
                        <a:t> (</a:t>
                      </a:r>
                      <a:r>
                        <a:rPr lang="en-US" sz="2500" b="1" dirty="0" smtClean="0">
                          <a:solidFill>
                            <a:srgbClr val="0070C0"/>
                          </a:solidFill>
                          <a:effectLst/>
                        </a:rPr>
                        <a:t>6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</a:tr>
              <a:tr h="511358">
                <a:tc>
                  <a:txBody>
                    <a:bodyPr/>
                    <a:lstStyle/>
                    <a:p>
                      <a:pPr marL="225425" marR="0" lvl="0" indent="-225425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Language/Formal</a:t>
                      </a:r>
                      <a:r>
                        <a:rPr lang="en-US" sz="2500" dirty="0" smtClean="0"/>
                        <a:t> Statements (</a:t>
                      </a:r>
                      <a:r>
                        <a:rPr lang="en-US" sz="25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lang="en-US" sz="2500" dirty="0" smtClean="0"/>
                        <a:t>)</a:t>
                      </a:r>
                      <a:endParaRPr lang="en-US" sz="25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5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US" sz="1800" dirty="0"/>
                    </a:p>
                  </a:txBody>
                  <a:tcPr marL="45720" marR="45720"/>
                </a:tc>
              </a:tr>
            </a:tbl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69" t="3001" r="5041" b="6155"/>
          <a:stretch/>
        </p:blipFill>
        <p:spPr bwMode="auto">
          <a:xfrm>
            <a:off x="7924800" y="5181600"/>
            <a:ext cx="1201615" cy="117264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09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Artifacts @ Disney</a:t>
            </a:r>
            <a:endParaRPr lang="en-US" dirty="0"/>
          </a:p>
        </p:txBody>
      </p:sp>
      <p:pic>
        <p:nvPicPr>
          <p:cNvPr id="6" name="DisneyCulturalArtifact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8251" b="9174"/>
          <a:stretch/>
        </p:blipFill>
        <p:spPr>
          <a:xfrm>
            <a:off x="956733" y="685800"/>
            <a:ext cx="7130110" cy="5410200"/>
          </a:xfrm>
        </p:spPr>
      </p:pic>
    </p:spTree>
    <p:extLst>
      <p:ext uri="{BB962C8B-B14F-4D97-AF65-F5344CB8AC3E}">
        <p14:creationId xmlns:p14="http://schemas.microsoft.com/office/powerpoint/2010/main" val="308988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2210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treehugger.com/cell-phone-landfills.jpg"/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22376"/>
            <a:ext cx="9144000" cy="564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r>
              <a:rPr lang="en-US" spc="-100" dirty="0" smtClean="0"/>
              <a:t>Symbols: Samsung Burned $50M of Phones</a:t>
            </a:r>
            <a:endParaRPr lang="en-US" spc="-100" dirty="0"/>
          </a:p>
        </p:txBody>
      </p:sp>
      <p:pic>
        <p:nvPicPr>
          <p:cNvPr id="3" name="Cell Phone Burning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604.5744" end="16898.488"/>
                  <p14:fade in="2000" ou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28800" y="1524000"/>
            <a:ext cx="5664200" cy="424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AutoShape 4" descr="data:image/jpg;base64,/9j/4AAQSkZJRgABAQAAAQABAAD/2wCEAAkGBhQSERUTExIWFRUWGCAYGBgYGSIfGhwgHyAaHxsbHB0cHCYfIB4jGhgcHy8gIycpLCwsFx4xNTAqNSYrLCkBCQoKDgwOGg8PFykfHRwpKSwpKSksKSkpKSkpKSkpKSwpKSksKSkpKSkpKTUpKSwsLCkpKS8pKSwpKSkpKSwpKf/AABEIALUBFwMBIgACEQEDEQH/xAAbAAACAgMBAAAAAAAAAAAAAAAFBgMEAAECB//EAD4QAAIBAgUCBQEGBQQABQUAAAECEQMhAAQFEjFBUQYTImFxgTJCkaGxwRQjYtHwB1Lh8RUzcoKyFlOSwuL/xAAZAQEBAQEBAQAAAAAAAAAAAAAAAQIDBAX/xAAnEQEBAAIBBAEDBAMAAAAAAAAAAQIRAxIhMUEEE3GxUWGR8QUyQv/aAAwDAQACEQMRAD8AG5XUhYMUKKE4PROABPE+3Q4TszXavnS8hd+4CeNoH05jBKpqFMU3GwAuNoYdBPqgdzHOKiZXyK9Go7FQsfaEQCLG0HAW9Q0wfw9RwWlFBsDtInryDYd8V9F8QqMsqkFnUmnB4KG/PTa0EfNo5wUrVDmaFRaNOpWYoFBRCVFySNxE8e5wIzmkfYSnSak7ELD2ZmP9PI4wFDUc2HqCrVloYFtsCY7HibY9U0n/AFDowN7VEkD7a2uLCVn88ee6xpNNG8mnU3gKFdrRv67e4BtjKTs1kWNsAgg8gbZn84xLFehnVMuVWo1WnJUSYv8A/Hi+AWvazkao2NWYgcbAAZ+TJNvbChpekVjUFAlVI/E+4k3+PbBLPeDRs3U/U92jq3+4D+oGbYxMP3XZn8P6zR/hKtGhRqbWDDzCQfUR1JK9OwNpwr0vBpT/AM1ztiCRfZ/URElQbEdiDxgFpes1cu0IC0WiD9OLyDfF/O53MVsuXaoV9QUUlESLyYHTp9ca1IjrU8xTSg9B1Q1FMApBkjhpGB+n1WpSA7AEbmAMX6XkHieuOV09AoVzNRoIvZf7k/NsS0MixqbEU1CR9lRJY9xAkD5xpGmyrVv/ACwGPcsPoJJxJQqMg9UqRyOY+Ol8SZXJNR3U2Uqyn1KeQeo+mKWfpPVqKiTMdPfAR/xDGWIm5+n+e+HHwP4TauBXrAeUD6FI+2R1P9I7dcLWn00oVV/iZeD6qYiPhj1+Bj0tPGuVo01CsYAHoAuB27fjgOvGrZZMsf4hFabU1+9u6be0cn4x5Ku4LCQin7x+0bcTzg14i1k5ysajmFEimh6D37tgUPUCfL+yALGFkcGOp74DnS9IO5amYRxQ3Qz8C8we5v2wwZnxQtL+TQRFUGAeQfeBafnA9sg9WmiCszNwKcXERIP+0DDP4S8KZdagGaJaoSAgQAJJ6km5P0jGbJfKxJ4cyWYzilXqbfWGVntTYdRtA5kQG9zzhd13JVMu70ShQgyP6h91lYciJ69Th+8U6/QyJKkAv92kGk/JP3R3m56WwCzmjLmn86tXfcwFhYKOiqAIAGLoebqwRpve4j/nGPm1dvVu29Tyf7YO+JtASiR5UsNskk/3wEXT2AUR/wCZwTYH49h3xSHfTtIfNkNk2CrTGzcwidwEiwN+ccvpuboZyg1UUyBuK+olGgercIkSPbDT4W1PK5fL06SVQCBcsCNzHkzH4Tinq+Qr5+s1WgBtozTUEwGt6yD1IMDtbHzuLn5c+fp/5+3r7vRlhjMN+0XiLVd2UdRTo0i20ej+q8TtH68DFXIaVRpUJbaw5LTY9SfpxIvfnAHWWqioMvUVqdRGDPMQBAA9u2LZynlMqkAiNxkETcwGWY6TPvj6LzA2oa2a7x5g2qSEVuAO4nk+5JOB1aixbZT9R6kcf4O+C2paVTYWUAkgAjucW6mk1KNNYEJN2B9TH3jgDoMBVymiikm77T9/7TjptUedpp745ixGJhqDk+Wvqc2Lc7B1mOTf6YN6j4TNLL06tOSAJcgXDdW7kdD8YBN1HOAlAqsrXkki8m3HQDDF4VSc3llF9zCm3xz+gws5+qGqWgAc9t3WPb++CWj6rUo1KVZUb0sCpItN/wC5xLNwe15/VCzVKa1cu4SA1NlNpuBYwfp2xmPMMr4pqnzWSpFWo5ZoA2juSeegAHvjMY6Mb6a2g8EanSUs+YoioCNq2BiDeARycdf6n6nQrNSfLi5WHEdV49uI4xT0RNtFTF43e/P7zjepZtBTqrALuQoHO0C5Pt2xtl6H4U1pKWRy67GJ8oMdoAEmT3x57/qRnt+bqbRtko0dfsCD+uHTRNYy1HI0GrI2/ZtCgH1RPewtgPldOyupV6tR6bLUEAIHgbQIBH748/L8nDixud7yfo6Y8dyuiZp6tVC9pv8ATr74dcgaQq7dwMKN3ZW9+4iAfnArMpSpVHoE3o/ZaT61P3CRYMOh9sC6yqVbZIAHqbcASpNib2b26xjvhlM8ZlPbGU6bqjfivO0CqlHirTIgr8/ZJH+08EYq0vEr1YQwGJu/Ukd14mPvdcRaXpCbQSpqHufsj6cYg1LKJulGXdF1mxA6TxPbGkR6pRUy1N4bqZ/yfjA/JMFkEyZ5OInf/aIPSb4MHwDmmy38UrKwjcygwQImZ4NumAHZmsIgDce3THoP+lOoJSpZxm+1TUVC8XiGsD2mLYUMr4QzBpGpYU1Ek7ukWtyZF8V9LNRSTLeVWWGC3JVWBEgcAsvPzgJ87nTUY7upm/Mklmvzafxwa8C6edz5g7Qq+ld7RP8AuIN+DacBKmQaARwSqzxDVJ5n8PpgjktOWvmVEfykEk8AU0uT9efctgLfirV6Hnqgobqpi7gQJsCY+136YW2qNTfceRcm0SOI9sXaWT/jKlWs+8Go8rs5VRO203AURbiMV9R0+mlRaArF15aoATJPCj9vnACKlB8y0+piLkATAJEkx7nFutSWkoKsWPS/H+HocOOk6GlBFcOyVF9TVQ0EC026gccQSebYV9aBqVizgqhAKT1U/ZJ9yO+Ac/A1PKPl3XMVPJzRY1N9Q2Knj5Hcc4oax4j2gjKQ5FjXIge/lA//ACOE2rlwSdvrI5HW/c/Tpi3lswzHaybQo56D/vE6ZvYqZqh6t7lmcySzSZPvh4y2dp7VlwLD9MJeazRqOKSDmx9p6fXHoWV0OmoCn1X2FpaPSks0TwDP1jFC/naLV8xTSmQVg754iZxZ0zSKea1CrSqMStKlAggXkTHxJGF7NeITTrVRSG0P6VjlRJ4memBNaq6nzAxDSTcyfqev745c2GWeFxxurfbeGUxy3XqOq+EqFDYfOdd7AKrEHjrxMA3waqa7l8nlS4IKoo2r1ZjwPknk4QckXG1agd2IEE3FxNuwv07YE6tUDVIQjZT5PRm6kfHGOXxuLPjx1nl1X9V5M5le01F7RdTVqr5jMNuepUkiJsoJ/DcQPpjurq4d3JEzYWNuv+dMUNGydJ6VSo9Yq6mEpj71x/zht0jWcs6CnVpBQik8TMdBPU49NcwvTdHXMDzPMZQjSIuSbd/nF/V9PQUHbaWgSATyeOmA+SzmYcMcqqU6RYkfei/Fz2E/XFofxFNHavVDqNpiwAhpkwPgfXFFbwlmqdPdSYepjz1Y/wD2zP2b3nriDXdaeoXQVCKK/aIJAJvI5vJP1wBzeZV61Ry5AJk25JOIatTzWVJKUx7fnHfAS5HLGo4qBCaatG0cnuY9v3wy6ktOmlqcmDcCy/JMY14PyQLuFP8ALpsRJEMd0exi4wR8V5xloeSD/wCZ9riZBMkGLLfEs2FDLUqtOk1YQaZMGYMn2HON4q5LLeon1FR2BP1t74zGLco9WHBM5u5SfcVy2qbQivSIWwN+mHzSfB1FGNUjzC1wWuAOQQOPqcIus6b5KltxYn0rPf2g9sEdL/iayJSr1np0gAqCNu8cW6tHE48/yeLl5NfTy1PbnxZ4476oa/ENeg6eTO5g25RTALA9uIjCFntcqUnenSp+URZ2mX+p/DDPn/GxyQSnlqOXLRBYUxukWlp5PfjCbqlOvUzTAoyGq24qRBvck+2Jw/Dx48dZXf4/hcua27k0moaaaoV/4g74BK7Tz84ny2fp1ZaoDUqD0ARCACb2+p+cNGXoU6SwY3AcgwZ6kHj6HCnrGgVMm+8cG5B6g8X6zPTHt/Zwvd0upbKbUmnaTIK9B1Ef3xvI00ZiR9kH0jkt8nBDP6VFGmzoDvG63biY7GDHeMSeFvAuZzLK+X2pSWxLtz1MKJY88x9cB3QpqG3soYnuO/PwRjeQzVWq6ZZnanTpBm3Bvu9BJseguMMPifwymUprLiq7giT9lSI+6JntczMWxU0UqKjykb1WogPq9JA4I7mbdMAT17wpWbIPVoAEbA4IaJEepgBz6bRN748y02oyPNFm2xEnqP8AvHrfh7x1Ro5U5U/zKilwFmF2E2k34ngAkAYRstpGVRwy1ae/j1MsAnuL2F1PyCMZuUXSrW1CrVanTB9NJi53dWIA/IQR/wCo4D1FqUbbzLelkFpHI+Qf1GDutZmmoR6dVC7H7Au1jAmLbiPTMmRE4E5lKlZpc7QBG1ftR79vqeRHOLEE8v4gWjRNO0Cw7fuJ+n1wAq6gQGuG3HcOhU/p9MFdN8H+e4LNtpC5PU+yzzPM4sap4O8tS1Ft4F4exA+RziiLQM8aoKuy2I9HeJgx1+B15tiDM1i1XyssNzvYnkLPaePmwvwMVVzKUnKtSAYGGK9Pg8z8Y3ldRWk80gwJNiOT9eb/AL4geNO8O0stRKPsZjDO7CZI6ib7RI4uxI6YUtVqB3KUEgT7mOl/fviLP+KKlVQlyZsxA626XP19++HzI+G6a0gYMwJt7X6YxllcXo4uKZzdunn6aY9FwadRLHdvmRPSLT+IxbbUswqlv4gkeoQLTu+0Pgnn4xHqOdpq54+0e/8Axis2bVwBAiZtONxxymrYo0qm6oFFyevuf7DBWplkUSKgZlNwBu9pPQRPvilnstTjcgO7kgcL3H4dcFtM001U8yAqncRESdgG5bex3QY4xWU9erXoUCPMqIjqdszDA8AdOL9MA81CqApkbZNuDgpr9daXl5aWIQlizXDgxsKjgDZH1JwIzWYG2yFQeJ+9gK+UqkACJaZ7c++LWd85AV3Ta/f8cUMm27nvfBrTyd2yCxIkDm3vgDGUoeWipBG3bP4ksfr++ONXr7Mq7RyRE9Zdjf8A/HBKjlvQN6Mx2wx+g/thX13WVqkUKSAjcLg8tcAficBc8OeG6maDVvLRgCBHA+kRJ+uIvEekLlqyBZZiNxTafTe03/fDlp2m18qm2lUG1RLgiQCBJPx9ZwE0HWKtWq9RKD1WqvG4fZUGyz9LxxxgAmneI2pSIVdz7jIMgnib44z+ceu4WJqP6UA6D29zifxdUjMFWVgabEEsZ3RAB4FvbHHhTMqK29vtfZUxIBNt3z2EHGb4deLDry0aPDuTFGlCbWawem/pdSBcyZG3cIExfGsNOZ8KVatMpuSmTEE3IUcD5JubxfGY59Fr0ZTgt28t1zOCvXAk7FHO0C8XMTH1xmYrskla7GLlSdyxaObe2K4DO3pVmVQNxUft+cY5z+eBKqFIQCfVyx4n6Y7PEJ+FxTqVGqVaiGoTZKkhWH/rmx7YN+IdQ2KKZQkkSm8gtTN771MkRcThPXJb1J6njtiHOLUpmGkg23X4t+2JsEqGqOSQx3gX3HkYI+Jtf/iWpeiNpUETItEQcBKFI1SKdMTJ+rfOCJoqu1NoDFxLSeLWji0HDfoOVfxi7J6aVNIUKoH2RAgctPGEjJak3mkitUQeqyEgT0HPBicMb1SKTEkxs78wfT+EYU6VFhTFQow3X3RY+8/XrgD9L/UgrSFH+HFZ9xbdUYm5gEwCJ+uI63iF9u2pAbdBpoAqADkLtkN89DheybKL8E9ucEKegVWEBlpyZALgMT0tziiGjWTdAkSYE9Zn9MBKGXZnKDqYF4+mLQSq1cICzlW45NvjFzO6bUW6Ibm9u0HnpfABqlFhYgiDHv8Arg9pRLhQTAEy0dY/M9/2xJS0Rqn8yrMtcxaTMX9yBP1GC2T08kQICj6QO8f4PecTY40/K5qlUEVg1ImWLXH0HMnsLY61/XyQVpiYt7Anue+OtQzoFNkosBcBmPXub/phUybsxdVqwCwMM0buRN7Ej98UdNSM7oJJ5M98aSnfoLg3mPiB3+cNOX8MoaHqqbqr3GwghYmYPDHiQDb5xTo6ZSp1RTqNM3BAkkdZBuDbjACBl1VZV7zM2AHwMNeT8UqUKB7hZm3QXtt6/lhVyGUVnZthZS5i1gOkj64uZyjtVttLbbaDH2ie3XjHLPWXZ7PjzLC76dxCunUSrVnzAZjO2moMz/USIH74s57w+qL5isyWH14+OuA9LKsoUMCN0EfB6/r+GGvK6IVZKTVi9MtJSbgAE8/THXw8uV3dglOqdpR5gjngkf2xL4XzLhCm07SSyNMQQNrncSAIVuIMkjDDncmlLLVSFUN5Cc8y7Ei5m+2MJmm54Kux/UA3mKOR2YfUQf8A24MrviD+ZscESbEBSNoH2QSTtsLQsCB1wUXMI6BfLDkrDObbYHI/txjjTNQFaoQQFVQTHvH4WGN6tmQr+WIBsIHFrx9OMZXdLFaiabKbQ4n84v8ABwX01KxKilUKFh6iCLKD1/tzirm8o1VhRRdzbjtjm/M9gOcPui+GfJy52OlRwNzjjdHC8TAN7iDjSFTVtDzHllzXdo5BJj2MzYnsROI/BORT+JVqkL5RJhjB3dBB97/TDTQpnNMPteUly0SWa09eBx2sMVa+kUVzVSoyj7IG1wY3Qbx1MDCgj441ry6PkofXWESP9o+0Z9+MceEUqUqFM0ztZgCwt2gG4/fA3WvLag0AblHO2IuOMFdErRTpbRwq3kduI55/TE3sA9VovWzlQqDUZR6jHBPJt9BbEGZyJpZiijrDb6d4jkrI4vzifLaw1OtUdIIZryOY4xmq6jUzWaoudoVHU29iCTH0wV6wxPM/5OMwu0fFdJiEDAyTxPufjGYbivPtN1qmn8qovlMpg/7Z4N+VMjkWxHqGytIUL6Tep7dYPb3PviTWckjFaZH2bsRyJFh3ixwIXSKhMUVZ7SVnpNsVlLSqGg4k70EE3ggcfSfxjBPMZhSFDesNEiZBA+8G6RxhczuSqTDAqO1/xPfEuXyNTgEwbf8AAPbAOHhHQSQ1VSaYkhHkcfeN/jAXWwPP/lvKryxE36i3+XxZpZOoEAqVNlMfdJgfhiGpmKSiFBKzdjYfQcnE0KVXXagp1EQKUMSYv7Rf5xLlGU0WSTuIsskgt6SYEGDzMRitp+kPmau2mLTuZjZVHcnDhW8NUhSVAgkAu1Ykh+sWA4IXrMSO+KFLTskUqBmpsQh3EcSB7/OL+o5ilSHmUqTK5JALsS0nkgcSJ/HFZ9TG4p5hAtyO3fm03xRzfmVTKkMq8E/Nzf3xQQyOs0aFKCG82ZNrz89LYJZTX2enJQHdwev1i31woDSajG8dzf8Azth18OUFqbaartRRc2n4HuTiAc+vlWIFO4/qxdyOaqZgrTMUl5cj8zfEWrij5hFGmIBMsSTuPWOkDv1vjeT0qtWp+Zl0WsvqLAGGXbzuBMQekcwbWwAPV0UHanexi5nj8cXqOQpgBdu5ogt74oruNSTRO4X9Uj94xfSqSOFUGxYEtHfjqBibFTLau1J6i02UJEgMJEjiOxxb0XLNWPnP6jMXPsZJ+mB2Yyq0wWBJLG3x/wBY1p+cq0mXbUKT06QbG3vihq0TRyrLSDCmpYkuZkW3GY7Afng34i8KUlp+YM6qsgJVWQ+ptsgSeDHGKmnZvdUvVNQCmzk8wXKrBvAhR9JOKniarR85yd1QtBWGhV4H7Yx0ze3f63J09O+yDL/w1TNg5hh5K0VABJAJAgAReJm2OvFWdy80RlnK1UUq7BSoII5Ek+/0xHpWkNm3ApgKVm1zYRx1N/jA7WtNenWqAMr7fTu4/InG3AIz9ZtpG4tMTz045xbyfgiu9EVhtXcJVWMFgOoH7nFXLnzSEAk7huPQDjDt4r1WmUCUmkIgURwABf8APALuj53asMguJJiVgD7ym1+JH74HavSYDztwAJgLN/mPyxYyL70tEzfsAP7mPwxC2gElmZiepsYwBnwhmUp/zWT0uCv9QFpMm1+MHPE/jSlToGnlwfOq2ki6qex9+MIOm52sSUp8H7pEge+O3yLpWV6hmCGY/F7Ymg8VKoyiUqbWO1VBb7NvVUJNz9qLcnFGhrhrWciVYmRaRe97zfjHGteJ6GapQwcP90mOfeOJFsAsqjhrWgwSRb64t7hg19QKD7TO7aB9T1tGE0EqCII95OGDXNVZsqUYRdSIFjhdoVCYg/ase319sSQFsrvNFdoIm+7kfHz1xb8PB6uYWkxEENcCDx/zhk8OMqZVFkT6j+ijAzxhWG7apiXjcDFgI5wDO+k5fKoKzkjb3PJPpsD8nG8ebZ1pBli8W3Ekj4E4zDUFxnqANVqU/QxmZEx0F/pbFzwv4hVWqFgfUQVi8AWv7YWM7nKtSBUY+kQFiBi3kcruUArccBeSP3xQe8Saj5o81acU0aSYECYsSf0GKj+JlA20gEHcjc30HGBuYbeBTVopTuYBuWFvsziXKaKKphQFjrH6jt1JwHKZ3zKqr6mZj9qpf8F4+MXs/To06TFqhq1Y2hfugnkxyNoge5ntimNGqvPlgMqkjeAZMcxJ4xImShl8xmgESIuOOQbXwE+k6+1FdikRM7XFif8Ad7ke5I9sWNS1+rmhspzTp8uxMliOWZuvsOB0GOBlVSoZpl/SDFmgG4DRYGPujjBDdRdHJC2X1LG3ji2AVKmnFp2AAAXM/h9T2xfTMU0popsQLyvJueo+mI9EreZmADCoWv2j3nDvnspS8uTTHBY7ZkDgCxA98SBLp5teVlo/p7RzAxfyGdrIP5QZZEGeCOvN+vIxQo6kiUdq2LNckfZE/nhk08BgSTwoYX7G/vx8YoD1KdNIFRagDDhCL+0sLA8E3xPpWuJTqGaW2mVAFPcdu4CATAvYkfU4j1VqdSoqowABIkgxBM8z9MSZ3SqCJIfe5j09CO0Dj5xnYL5ah5u+tVJSigl2J5A+yiyLkgAW4GFPO+fmMwRQpN/NsiItyvx29zhh8OeDWrs4eqfJEFRuP2Wupj6x9MNOUzmU056aU3VBtIqGN7sLxJBJENECO/GNBV8Kf6epXqba+bIYDcUpX4MEbz6Sb/dnEHjjwOuTzNNKVU+XUQOpe7cwQTYG4nFnT/EXk1WehTNU+oKX9KAE9VFz8SMC9e1OtWbzs1UL2hYiB/QoFlGAveHsom50Z4UbUmY3H1N9bn8sXfFWm0aa02puC7CGWfV/STH4YWtI1pApWqk0ydywwVlbqbqwYRaCMO/hHLI6/wAQqsOQpYzIH3jYRHx0N8Z132oFp1V8qS7qyStuRM9e/e2BWpZ0EM03gnF7xNqXnVTax6dgOMc+H9GStuZ2I2uiqJSCSbyH5hRjSA/hXIuRUrR6VhSfdpI/TBXNUiyPb7px14py1OilM0naahNvREBoUxT6wJk4FPmDtPqaYPJ7f94C74QpbaNe92AWJvc3+8Cfzwd1fMAUa5kXChb8gDkXMjALQmApK+5g53Cxi0QtxfmcT5+HQIskkKokn33RJPWMBxpVOmEmmRESxNiPmcZlMzQq1ClVgtOLMZgme44+cBc5k3ytTaGDAiYHI9j/AJfBLSc9SMHapIMlDYH2wE+vaXl6NPdRqh5+yoYN8mYFhijkNTG7ZUjsG9ukn9DiXOagalYRG6ZgAlVgyAAAbe2KmZ00u3EOWJ4ifaAfy98WzTrnxzH3uiWay8g7xC9v93z2t25jC8aYpudplZt+2C3rpJsreqkbCot9vt3+hxvN0gqCQDTPBHB9/nEckf8A4+yWNOPqRiLN6ma5BSQV9+/ziddAasqsrEiOW4iYmew64IaLkfLc0aihWN56t7A/7eoIwC7mMvVIkzHv9P74zDTrzIR5W2R7cCMZgONa8tWanTllBNy3paCQLC3T8sE6ucpHIgmmtEiVECCx/pPLA98bz2VFMPUp5MtMsKlQxS/9QQkbiT9PbC2TVNTfX3EsJQtxAsQoFgAcAMz2T/mAgQIm3GG3TvCtepR86gZ9HrUcx8HnifpgBqbQkgTBw46J4/o0cjsQMMwTERaD1B9h0PU4Afp+pqiqr+gCyzdfowuL3jvjrW8wrLt2q5ewJgx77hcxeJ5JJ7YJ5TI0q1M7kG0ySE+0n9W3qDPTsMKraOaOY2K25T9kzYT/AMRgLmk02QNIBMySPyxQ1uqdrkhvVa3QDgfjJOHjSdGXZJ7T/wD2YuBe3IwI8UGnQ/qY8Ax9JixnnE1ApaNmniUp02IWPV0vyP6vfE2o6jV2N5iEbpIO6RPeSZ4tzjmjldgV1vaTHTmxHXGsqoeuq1JcE2TuTaIxRxlaXoNRaqzazgGYvAHPODGm6bWzSAqwUExA+93BHAEjjFnI+GEp5iqQoIUb0v8AdkhoBBE888RiOnqr6czpt3CZpkyL9LG8EXxNCh5CimWdgoi3ue3zgWgKiysVmZi3x8YmShWrsalvTwDxzwMGaWbDekiTwAOPcx7cRigVn87X2KqklQIhTFubgc347YEVg3++/VYI/wC8OVFAo2Ovp7j7Q9x/bC5qtUF/SekTHE/HOAs+HMpUb0yQJBI/QD3ODWpaaoGxztHJWdvzz2jkYs+GM7l1piHggdbG3Jg2JvAGKer0/Ocu6LAEKCTYdvY/uxwC22Wmo/lgNJsTEAfp/wB4L5QuqTUqE2hVB9KgdhxgXlx5laERiF4VFkSeTbj/AKxd1kuqCabJMABlI/XAUM47SzzbkQbfjzOHTwlWYUaSCA7kvJqMILhgCRsPCgnnqMLeoaGRSUvVQExCDm/e+N0s5WRoTN1QFsCCY4iBHsIwHfjTPhs0EDCKShB6iwsImSB1k8WwKzCQoJa5Fo646ZjLlgHZiDvJki9xfqcS1NGqbCyUHiJkiLfHOAIaLVVF9aFhA4Mfscb1Cq+9PJB3EgIBc3+lzijls3V9IWmLqDx0974efB+lVKdUVa20r5Z9Kg7huHIi4Pb64AQvhbylR6rjzi16Y9RiJYu3E+w4nF+voswTTQkx0HX/AIxB4h1VaOaNNtzBAB6RMAwTI7xi0/i6kUZgxDQxUEG5iFHJ4F8AvaLSQ1qqmoKahwJClmN4O0C0xe+CfiHSPJomtTR22ud3mCGKmNpIBt6TyI6YF+A9SSnmN1SYq7lJtHtecNGreJkNM04syDcbC6mxBPI2jkDHSTc7R9Dh45nhuTv7pMp6ulRTcL6ZO+8kE7ALEsYPJxHUXaGCWplQCrGZPUz0M9sWtapZeshqUqbJUtCr1nm0e/TAx8q6BfODIOhIn/DjjuS62+fXWja++XIRwWpzPuOJKGbEi3bByvVSsqEMCVWVNPlDMhZPzeJ4wn5iuGbaOJsevz/xiXJ13pxDwGE/99saDl4ZFOpmwmabYpmW6H0k9fcfnjMK9SoZgmTzC/3OMwDFo+WNWg6MxLI83MmCIAv0sR+GK+s0xTVQHkI7CCSeYvxAvb64q5usaNYEFgpMPtNyJuO2Gg0027SJpuI3W9aNLK0mwdSD2nABa9GmcsWLAE8+3YfkeMAUyu2VblGn5BwzeE8tkEesM+tRiCopqrc9ZJB7R1wyf/U+QRgmW0ukzswVTVMyT3mcAp6R4jqrFIoHAnawsV99w/TEWu6NVZg2+WA+yTB+n9sF9e8XGq43U6VPypGymIHNz+PfFSpqSVJqF7C5HX8P7YDjSPEtain8wEKoI9RvuiBt62/AYBvqDVqpqPftiTN5kViu6oBLbSswFXuTGCeV0mkQpRpncSJsADb1QOgmffG8MLndRnLKYzdRaZkqVTMb6zGnQpAGqRJ3En0qAOp/bHoWSzuSqZWtVopegtjsi5Pogm5OAfgzJ5apUqUK1MMapDJLECVBEWI6G2Lv+pmUp5PLJl8tTFLzm3vtNzEBZk98M8LhdVMM5nNwA1PXKdOkk3qj1KE4E3M95s3sZxrI6RVrt/E5hpqn1KrcAcgt2J6d8KRy231Mbzcn87Yca/idKFJRALx6V5A/rPcG/pPHTGG3Ou5dVcGkDTd+aQ6sftN/TfnFKj4frqWYgB1MEHnuQO0fnNpwQ8O5xDULPUPnvxUJ5n7qdn5An0mYODOsZ3y/5VOnOYNlp9KY59Q7zcq3BuDgFXU9RIpKChljH9xipR8OKyjcxVuRHTEOdRlqt5s+ZMy3f4xNQ1Nh6Hgsfsx27kdsBunRNJyGqCpAlRFyegbpbm+K+taqAu0TJ9o/y8/icTpSiWMtFz7+2B5ykxXqQ254A9h+39sA36TmKmXo06VOkWLIHJE3J7xzir4lzdSplKhqLt2uoAH584ZkpqFBG4EIoNgOnAPJwF8VMGTy4sWBMntOIF3w7kFquQ4kKoY9zPf8MEdOQKtQAQPNkQDAA54wu5is1Nm8slSIBYG3xgjotZ25Aa+5iSZ/AEc4oM6XRSpXAIkpTLQe4bn6A4Y6NJmYBAS02A5wk5bOhMyDULIOhBJ6zxJsYiMPuo65RpUF8reBUguRZ3kSEDDhesjn6YLq+QHU/DT5WpMWaGKi5TcTYxxfj5GLVDxEmXSCwZvuIPUwbuY4+tsQ6dmnrmpT2qPNpsEHHQnnmAY9RwnZSpscbrFSQwm9uRggxmNKWsxq1CxdzJIJm98BdZ04UZKlmlYEniecTv4who2AgcEiDH0xaOTr55VajRMLMmevTmPjABkTaiqCxYXHYYJaTo1Sv5phqhRlDcmJHYX5xBmdEro4RyaZiTJn8I5xzlszXypZqFWrTYiSykgkDv7YL1XWtm/SaBy1RRmECLW9NNmsZHsbwZj8MHtZ0elVpsjiAeD2PRhjy816ubctWrO5RGcMTJtwL9MN+meJqrZcgbTXpRO4TK9WjqQORjxc/FZl1Y/0yTqvhtqTuGFluGvBHM/h+uIqWTk7bdfywerajUZ9pqs5qekwJge0CAPbAnZsrlQZ2tE/vj1Y261fJA7N5dksfmOmMwWzOZXzxMEEH9JxmNqsa3R305Haf8+mINAzp2eUwcnmmFAuxAHqJ6AXiOvTBTR9BYhTWabSEn0qO7beTB6SRaRGNeJ8tTy9KmysVedyg/aPEMwHpuvUdsBV1zIsUDSqlRACqFt1PuZv1xLpPh3NZXMUGrUgFqEMtVz6I5+0OLdOcCKmdZvU7AA8sf0A/ti63iAVFVau91TaqSbBRO4FZiDyO2JrsCOZzdI06s1aQY0msFJJJaYknn37YBaZohqDYtRQxWZJ9PJEAxzxcd8XdYqqaLeXTAHUgRH5YM+BtFWtWpUwPSwJqN/SOY59hPvhLuBVTTwj9wtm7Te/xi4M0FaPu8A/th/8Q/6eBgxoIKTCQLkho61AeJ6MvHURjzzLeHc1mKxoBIdAzRwPSCY+bY68edwy6oxnhM5qitAt9pTBU/a7HkR7/wCHF/xFrr13p1awG6lTCqOjMeGjoLzHfArSK2z+XVBWpyJ/Ufvi3mXBgc9h0n2+cezkuPPNzy83HLxdi3n1ao60kv1J/vgll9IVW3KRxx0B/X69Mc6nkqmUMvSMsZJ7Aiw/DE9HO0wnmBgZ4Uck/wCdceCyy93rl2hpsCZVYHfueoA7dzhh0DPimzGoQWb78z7QcC6awZaN0S3ZRaP/AG36c84izepbVA2jj0r78yT2vjNm2tifirV0LqFALm1us9PifzwlMHE1Nx3MYA/X8MXFoNu801fV7e/+3tAwWo5VR8cd7fN4t6upkHCTSI9IIUqtZ5DXbsLWHx3xT1DOT6bCmhAUARaZM9zjeYpk1Ni3PU9PnHOpCmtFlB3PYkjjFDbV8Y0t3poOZMwxie3Q2wL1HWjXZV8paYBJsZJJ+mBy/wA+sRSBlgIE2EAde2CNTQ2ogO7JPECSfxP9sTc3oLes5ba7HoTIPz0/HBfS8sRRDhZkkYpapTsb9zGO9N0ys/ppqW6cnrxABxRJn6O5lIBk2A+h/fDRktQqOy0cxl1FA2VkQgIeliYK7p56sMVPC+Uek+YLyHVUC3PplrxPBtGD2YzLNuG4mfMsWnhe27BZbrTdOhTp79qsPMs4YybR9oggRHKrYXk2jCh490eCuYAgN6X9m6NbiR8cYastm0GXSrmHKEopYESzWEFeknueJtGFHxX4iqVmOXCeVTU/Y6k/7mPJMYIVWT3n3x6D4cz6rkZJBYq6wpgr6h6iYtx0vhKqafFMWlt0W5jBLw7k2Y+VP2jx1PSMBPqmo1KgUli5p8MZsOoPscHKeq5Wrk1IRhmUO1qZ+y3JFQn27fGGfIaIlFNoCs5HqB4Yf0Ht+vWBfCh4h8PFKgfLA3TdtJFx1EckdvgkWjAB6dRg7lVVmqKVM2F+SI9h+eM8urRIq2lfV6T0Noub3ItifRai1MxRBIXdUCNPI3WwY8aZijTCZfL0SgDHfUqRvYiwi52r1i3TEslmqOtF17LoJI8ioDJkEg949v6cLOsZla9ZnU7FJtAuf898HP4GktH1LukQOrMT79STgHmtIqCmHVZC2bbyD2Pv744cfDjjncomlOpTVbgEnucZiAP6WkC5/wDcI7Hp++N49CvTvGNZMvmKSqsVnWatImYa4VzB+0BcH2GFbNaUKjl3rsXaZJUR8e2BekVHrZnfUqS7vDO17m5Mn8MegaxoCZfKGqSGctA/2mBe3ecEebZrSTTbbMzwR+2JKWVYCEElbtvF59r3xNWzoavvLKCkQpmPywVylQPdiJY7j1HsBz+mChucyNYJG4AG7JEH+2O/D2pV8kxqIQyztKm6m9x3Fx0xP4k1KKaqOWPHt9MC0zqbNrMe59JwHqWX/wBR0zKELTbzmMFJG0z78xitRrMpDyfMW5YACoDESBwywCBPux6Y8uIDEeSx3D2Mk/TsMOujrmqtKKu3pDHkcdfhdvURbAU9Qy1OorINq1FBZWUXc9yTf2jHWh1noA1KiKakQhP3feOJxUzGpVKdUuQhN7HqLgSekHoMaq5nMKA/lFw8XKsAN33QSL/ONTKzwzZKm1XUgwhyGZ+h9+pwOo5AIBAPpJgkfr0nEmWyTFv5iBSGm3ImJ+cNFCgwpjyXQObGTEL1ENabST8DG+Xk+pd60zx4dE8lY14+z8j2NpY95jjpjWWKKJN29/2HTEmuBaVQgsXcXqcCJ4FrGRfEWSQk7mUAdF7+5xydElJkBJ2hmmw7fJwR0jSamb3qCaaBC2+JVYk3uLe+KeVRabs2wOps6Ex9VPQ4Yl8V0moPQy8UhYsahAZv6YFo6z7YBK0rRqlSv5ZaC1gSbHBXN+FSo2KVBqN5ZuSZF54t/wA4rZnWCaiQ07SfV1m0H4tgk/izMM27y6amQbLN1NjP0GAEadQbzPLkpUQkErz27dsEv4LbIJZirSSTJPsLc4r5bMM+a811VS9jAt/6ovhiUj0gwfWUP/6z+I6YaCXncyCWiRc2P98T5bUvLAZaux7Ejggjrxipq+W/n1AGhQfpOIhk5HmNEG0c8dfywDf4O1amWrmo3O0ljEdbmb89sHcxrdII0sCYYgAwbi/IvPbCXpXh+rU+z6p9XEwOOmCOseGno0y7mwHPBM2gSZ69MItlnk1HQsr5ZzFTMgqwlUpLveO3MCOOwx53rufFXOVHVSAwEA3IhQBP0GOcnqwpCHpFoAjadoMT9qLnFiirMGqQJqXO3oOw68Wxe2kDqdcEhQL+x5i2J8zlKieoAgjg421D1CQRJ/z8OMWa9NEQk1VJAsoMnEBbQPH7Nsp1tvpYephNuPysY6xHGJdR1FarVKFI7kBgsBCGfvgcqSI9I5PsLoL5c3bpifIas6TBMERI5+cSgxq+XWkENMRtbkHqL/keuHrOavlczR9eXYV9u5iBPP2mEmwPPHXHn+VVAvmvU3x9les/H+DBLw6/mO9Zjx6YtAU/MmfgdMJBWoVwrtvPpVoWGuJ4IHx+GDGazOymGDAlhCsPvDswg8WOONGSkZ3BZ89RLC8R7iw/DAfWQoKLT+/IJJsDu+cANzuduQIMmSf7dhjWJMvkwjbqsXJAva1uxxmKDelodgI6/GLuezTFIqNuUdDwMW9EpUiAHqbQAOBP6HAbxPmAqEDqcDuo5PSWzDrTpqDUPqJPAgzf8hg9rOh1MpTpvVUneCWAWNt/TcSLmcCfC2cei4rb46FepH5flgn4u8V1s3/LIBBaVCggm0KCJ6DECm+p+sswJ6D4wa0/LUqlLc1OWN5ngA9B1POK+oeE6iJ5jRxwvT2+g/THaZl6J20kFVSkgbSdlpN/bnGgephVqmAsCy2AECNsgC8j9cMHnjaCTAIsT2a/pX+lp/HCTQqVqR3Zin5SmVUnuvI/A/ljWZ1eqwIooSLy0fU/piIP0cjRavUzFRC4pqG8qR6mnbLdlBMnDPqOi13VnqVAUamwZAIVCBuTZJuQwF+048wymYqZapTzLMHkwytcFTyCOoPbHoua8QVq4WCqKVmmtPgwPsk8/Z6DvcjGbjlcpZdRuWau48+zWpVN/oWWH25iCfYYnbWKiwDTJ91kj8wca8S0/wCar0zAqLMRaRaOI/Cfk4sZKilQ7EZlcCWEG3uI5Fx+ONMhYoUydzGoJO4hhIn3ti2c4ouGDD25GJ83XelYs5vEQf0IxXq6vTkh1VpHJUqfxGA1UrB/TTbm7H2xFmcirCQCI4PP4/51wLpVjSqShVgeBPH5YJ/xW4H0NPUgT+BHt3wFAUt8FftDp0b498EGroAAZ3Ed4/bBLP5KnU2Cku1VWSeGk954AiAMVczpa7BUB3Mp4N5HUe+AGVtQAK7TeZnnBjLZ1HO2S5N2JmB3IUQDir/4cpUEkEAWPEdh/T+hxvSM6lOtSNSCm6D0MdZH79cWeQVTwW1agzqjC8IxIHHseQcdeE/A1TOKS7inTpNtcG7SOQBj1r+HpeUpcq6TuEwBHQBR++PNdSz38Pnm2O60qsMwWBJAIBM2jrfC9xL4k02llqqU6LEenjdckci3tBv1GFbVMrcPvLqSQCSSQRHe8X7YLVs/erTBB8x9oMgvP3ZYD7AImFF8VdTrVTRakCEKMd9r3gE94sD9Zxyt1fu92Ex5eK784/gu5lTxF/yjBDR8pCbjck8dsVaLggo9iLSOh7j2OIq+YrULBiV6TcY6PCJZ+n6SQYj/ADjEOW0T0b5MzMHiPqOfbHGXzVSsgMKBujmJMcX9sTrqpS1QNJ+yOAQJiLRzN8B3/wCH1KjbKdFahgmAIMD4MdcVxp5LlKlDyyvNiP1OC+hZ1KZao7bW9ug7SMaqeJVqVN7tunjfIt0xANq5HnbEdumN6bplVty0TsMgH5MwPr39sX87n6ZG5VCx0BmT3wP0DU085vMZVFyN8kExA47STOKNVtNzOVmUIB5aNw+R9MV2oeaN3mbit+Yg98OGazzehaRIvv8AQ29IXqF55bFHJZBc0KlWrTAvtG0bYgXNvfGcspj3oUhmHdY3SBaO3+d8awQr6WiKaiVChUxtmTzHscaxQMqhkeAx5xdztBt9MM8qRuiOPbnGYzFdccZcLaGpn3QkqxE3sf8ABgmNysjbyWKh5/bGYzByNmq6mVySuFE1DtvwLTPvi9pNNqlBCWADBZAWJlmS5BB4buJtjMZgA2pBqyKtZy4Lq/AFysHj2GPRfEObo5bTqNOnllAZFeZ6hbz6ZM3vPXGsZgPLs5lwfLU/ZZN4B+77e/1xNkdRYUxT6AgqZuL36cR046xjMZiwA8/qJZ/SNvq+ePnEmS1SpRqrVUgvcHcJBkQZH1/LGYzCjVfNVMxWU1HZiW79+wFhh007S6PljdTViWNzz9pVj8J/HGYzGaOM5pdMbHVFWZEbQR9kvNxzJAnoBgJoVUt5rvDGeIgC02AtjWMxR283E9Yv+uJ6GX29ZJ6n9MZjMAAfNGk1RIDBT6d3Se39sQUtN8x5L9J4/wCcZjMA+aHqlY0AnmkBLcCeYsTxiPXaIbL1Df8Aluu0m7deW7c2AHPXGYzHT0ghk6avTp1AgU16ZDQLhlj1Axb4XbxgPr1npVetQbXHQkDn6ix5nvjMZjln/rXp+PbOXHQRncklMegR94dek9fwwNo5UVq6o07W6A8dbYzGY5cNtx7vX/kMMcbNTRu0TUKTFMu2WplDYc2/GZPvgBkskrZlosEZ1VeQoE8TjMZjs+Yt55VqtBRRtWDHXAqrp6mNhZOnMj8DjWMxB1lskGqClMKB9TB/cnDamRpikybF2hSY2joO8TjeMxQkaMziuPLqNTMG6nt/n5YKZrV62VDUAyurTcrBBa5Mg++N4zEslnc9gWcrEgDuSZxmMxmK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g;base64,/9j/4AAQSkZJRgABAQAAAQABAAD/2wCEAAkGBhQSERUTExIWFRUWGCAYGBgYGSIfGhwgHyAaHxsbHB0cHCYfIB4jGhgcHy8gIycpLCwsFx4xNTAqNSYrLCkBCQoKDgwOGg8PFykfHRwpKSwpKSksKSkpKSkpKSkpKSwpKSksKSkpKSkpKTUpKSwsLCkpKS8pKSwpKSkpKSwpKf/AABEIALUBFwMBIgACEQEDEQH/xAAbAAACAgMBAAAAAAAAAAAAAAAFBgMEAAECB//EAD4QAAIBAgUCBQEGBQQABQUAAAECEQMhAAQFEjFBUQYTImFxgTJCkaGxwRQjYtHwB1Lh8RUzcoKyFlOSwuL/xAAZAQEBAQEBAQAAAAAAAAAAAAAAAQIDBAX/xAAnEQEBAAIBBAEDBAMAAAAAAAAAAQIRAxIhMUEEE3GxUWGR8QUyQv/aAAwDAQACEQMRAD8AG5XUhYMUKKE4PROABPE+3Q4TszXavnS8hd+4CeNoH05jBKpqFMU3GwAuNoYdBPqgdzHOKiZXyK9Go7FQsfaEQCLG0HAW9Q0wfw9RwWlFBsDtInryDYd8V9F8QqMsqkFnUmnB4KG/PTa0EfNo5wUrVDmaFRaNOpWYoFBRCVFySNxE8e5wIzmkfYSnSak7ELD2ZmP9PI4wFDUc2HqCrVloYFtsCY7HibY9U0n/AFDowN7VEkD7a2uLCVn88ee6xpNNG8mnU3gKFdrRv67e4BtjKTs1kWNsAgg8gbZn84xLFehnVMuVWo1WnJUSYv8A/Hi+AWvazkao2NWYgcbAAZ+TJNvbChpekVjUFAlVI/E+4k3+PbBLPeDRs3U/U92jq3+4D+oGbYxMP3XZn8P6zR/hKtGhRqbWDDzCQfUR1JK9OwNpwr0vBpT/AM1ztiCRfZ/URElQbEdiDxgFpes1cu0IC0WiD9OLyDfF/O53MVsuXaoV9QUUlESLyYHTp9ca1IjrU8xTSg9B1Q1FMApBkjhpGB+n1WpSA7AEbmAMX6XkHieuOV09AoVzNRoIvZf7k/NsS0MixqbEU1CR9lRJY9xAkD5xpGmyrVv/ACwGPcsPoJJxJQqMg9UqRyOY+Ol8SZXJNR3U2Uqyn1KeQeo+mKWfpPVqKiTMdPfAR/xDGWIm5+n+e+HHwP4TauBXrAeUD6FI+2R1P9I7dcLWn00oVV/iZeD6qYiPhj1+Bj0tPGuVo01CsYAHoAuB27fjgOvGrZZMsf4hFabU1+9u6be0cn4x5Ku4LCQin7x+0bcTzg14i1k5ysajmFEimh6D37tgUPUCfL+yALGFkcGOp74DnS9IO5amYRxQ3Qz8C8we5v2wwZnxQtL+TQRFUGAeQfeBafnA9sg9WmiCszNwKcXERIP+0DDP4S8KZdagGaJaoSAgQAJJ6km5P0jGbJfKxJ4cyWYzilXqbfWGVntTYdRtA5kQG9zzhd13JVMu70ShQgyP6h91lYciJ69Th+8U6/QyJKkAv92kGk/JP3R3m56WwCzmjLmn86tXfcwFhYKOiqAIAGLoebqwRpve4j/nGPm1dvVu29Tyf7YO+JtASiR5UsNskk/3wEXT2AUR/wCZwTYH49h3xSHfTtIfNkNk2CrTGzcwidwEiwN+ccvpuboZyg1UUyBuK+olGgercIkSPbDT4W1PK5fL06SVQCBcsCNzHkzH4Tinq+Qr5+s1WgBtozTUEwGt6yD1IMDtbHzuLn5c+fp/5+3r7vRlhjMN+0XiLVd2UdRTo0i20ej+q8TtH68DFXIaVRpUJbaw5LTY9SfpxIvfnAHWWqioMvUVqdRGDPMQBAA9u2LZynlMqkAiNxkETcwGWY6TPvj6LzA2oa2a7x5g2qSEVuAO4nk+5JOB1aixbZT9R6kcf4O+C2paVTYWUAkgAjucW6mk1KNNYEJN2B9TH3jgDoMBVymiikm77T9/7TjptUedpp745ixGJhqDk+Wvqc2Lc7B1mOTf6YN6j4TNLL06tOSAJcgXDdW7kdD8YBN1HOAlAqsrXkki8m3HQDDF4VSc3llF9zCm3xz+gws5+qGqWgAc9t3WPb++CWj6rUo1KVZUb0sCpItN/wC5xLNwe15/VCzVKa1cu4SA1NlNpuBYwfp2xmPMMr4pqnzWSpFWo5ZoA2juSeegAHvjMY6Mb6a2g8EanSUs+YoioCNq2BiDeARycdf6n6nQrNSfLi5WHEdV49uI4xT0RNtFTF43e/P7zjepZtBTqrALuQoHO0C5Pt2xtl6H4U1pKWRy67GJ8oMdoAEmT3x57/qRnt+bqbRtko0dfsCD+uHTRNYy1HI0GrI2/ZtCgH1RPewtgPldOyupV6tR6bLUEAIHgbQIBH748/L8nDixud7yfo6Y8dyuiZp6tVC9pv8ATr74dcgaQq7dwMKN3ZW9+4iAfnArMpSpVHoE3o/ZaT61P3CRYMOh9sC6yqVbZIAHqbcASpNib2b26xjvhlM8ZlPbGU6bqjfivO0CqlHirTIgr8/ZJH+08EYq0vEr1YQwGJu/Ukd14mPvdcRaXpCbQSpqHufsj6cYg1LKJulGXdF1mxA6TxPbGkR6pRUy1N4bqZ/yfjA/JMFkEyZ5OInf/aIPSb4MHwDmmy38UrKwjcygwQImZ4NumAHZmsIgDce3THoP+lOoJSpZxm+1TUVC8XiGsD2mLYUMr4QzBpGpYU1Ek7ukWtyZF8V9LNRSTLeVWWGC3JVWBEgcAsvPzgJ87nTUY7upm/Mklmvzafxwa8C6edz5g7Qq+ld7RP8AuIN+DacBKmQaARwSqzxDVJ5n8PpgjktOWvmVEfykEk8AU0uT9efctgLfirV6Hnqgobqpi7gQJsCY+136YW2qNTfceRcm0SOI9sXaWT/jKlWs+8Go8rs5VRO203AURbiMV9R0+mlRaArF15aoATJPCj9vnACKlB8y0+piLkATAJEkx7nFutSWkoKsWPS/H+HocOOk6GlBFcOyVF9TVQ0EC026gccQSebYV9aBqVizgqhAKT1U/ZJ9yO+Ac/A1PKPl3XMVPJzRY1N9Q2Knj5Hcc4oax4j2gjKQ5FjXIge/lA//ACOE2rlwSdvrI5HW/c/Tpi3lswzHaybQo56D/vE6ZvYqZqh6t7lmcySzSZPvh4y2dp7VlwLD9MJeazRqOKSDmx9p6fXHoWV0OmoCn1X2FpaPSks0TwDP1jFC/naLV8xTSmQVg754iZxZ0zSKea1CrSqMStKlAggXkTHxJGF7NeITTrVRSG0P6VjlRJ4memBNaq6nzAxDSTcyfqev745c2GWeFxxurfbeGUxy3XqOq+EqFDYfOdd7AKrEHjrxMA3waqa7l8nlS4IKoo2r1ZjwPknk4QckXG1agd2IEE3FxNuwv07YE6tUDVIQjZT5PRm6kfHGOXxuLPjx1nl1X9V5M5le01F7RdTVqr5jMNuepUkiJsoJ/DcQPpjurq4d3JEzYWNuv+dMUNGydJ6VSo9Yq6mEpj71x/zht0jWcs6CnVpBQik8TMdBPU49NcwvTdHXMDzPMZQjSIuSbd/nF/V9PQUHbaWgSATyeOmA+SzmYcMcqqU6RYkfei/Fz2E/XFofxFNHavVDqNpiwAhpkwPgfXFFbwlmqdPdSYepjz1Y/wD2zP2b3nriDXdaeoXQVCKK/aIJAJvI5vJP1wBzeZV61Ry5AJk25JOIatTzWVJKUx7fnHfAS5HLGo4qBCaatG0cnuY9v3wy6ktOmlqcmDcCy/JMY14PyQLuFP8ALpsRJEMd0exi4wR8V5xloeSD/wCZ9riZBMkGLLfEs2FDLUqtOk1YQaZMGYMn2HON4q5LLeon1FR2BP1t74zGLco9WHBM5u5SfcVy2qbQivSIWwN+mHzSfB1FGNUjzC1wWuAOQQOPqcIus6b5KltxYn0rPf2g9sEdL/iayJSr1np0gAqCNu8cW6tHE48/yeLl5NfTy1PbnxZ4476oa/ENeg6eTO5g25RTALA9uIjCFntcqUnenSp+URZ2mX+p/DDPn/GxyQSnlqOXLRBYUxukWlp5PfjCbqlOvUzTAoyGq24qRBvck+2Jw/Dx48dZXf4/hcua27k0moaaaoV/4g74BK7Tz84ny2fp1ZaoDUqD0ARCACb2+p+cNGXoU6SwY3AcgwZ6kHj6HCnrGgVMm+8cG5B6g8X6zPTHt/Zwvd0upbKbUmnaTIK9B1Ef3xvI00ZiR9kH0jkt8nBDP6VFGmzoDvG63biY7GDHeMSeFvAuZzLK+X2pSWxLtz1MKJY88x9cB3QpqG3soYnuO/PwRjeQzVWq6ZZnanTpBm3Bvu9BJseguMMPifwymUprLiq7giT9lSI+6JntczMWxU0UqKjykb1WogPq9JA4I7mbdMAT17wpWbIPVoAEbA4IaJEepgBz6bRN748y02oyPNFm2xEnqP8AvHrfh7x1Ro5U5U/zKilwFmF2E2k34ngAkAYRstpGVRwy1ae/j1MsAnuL2F1PyCMZuUXSrW1CrVanTB9NJi53dWIA/IQR/wCo4D1FqUbbzLelkFpHI+Qf1GDutZmmoR6dVC7H7Au1jAmLbiPTMmRE4E5lKlZpc7QBG1ftR79vqeRHOLEE8v4gWjRNO0Cw7fuJ+n1wAq6gQGuG3HcOhU/p9MFdN8H+e4LNtpC5PU+yzzPM4sap4O8tS1Ft4F4exA+RziiLQM8aoKuy2I9HeJgx1+B15tiDM1i1XyssNzvYnkLPaePmwvwMVVzKUnKtSAYGGK9Pg8z8Y3ldRWk80gwJNiOT9eb/AL4geNO8O0stRKPsZjDO7CZI6ib7RI4uxI6YUtVqB3KUEgT7mOl/fviLP+KKlVQlyZsxA626XP19++HzI+G6a0gYMwJt7X6YxllcXo4uKZzdunn6aY9FwadRLHdvmRPSLT+IxbbUswqlv4gkeoQLTu+0Pgnn4xHqOdpq54+0e/8Axis2bVwBAiZtONxxymrYo0qm6oFFyevuf7DBWplkUSKgZlNwBu9pPQRPvilnstTjcgO7kgcL3H4dcFtM001U8yAqncRESdgG5bex3QY4xWU9erXoUCPMqIjqdszDA8AdOL9MA81CqApkbZNuDgpr9daXl5aWIQlizXDgxsKjgDZH1JwIzWYG2yFQeJ+9gK+UqkACJaZ7c++LWd85AV3Ta/f8cUMm27nvfBrTyd2yCxIkDm3vgDGUoeWipBG3bP4ksfr++ONXr7Mq7RyRE9Zdjf8A/HBKjlvQN6Mx2wx+g/thX13WVqkUKSAjcLg8tcAficBc8OeG6maDVvLRgCBHA+kRJ+uIvEekLlqyBZZiNxTafTe03/fDlp2m18qm2lUG1RLgiQCBJPx9ZwE0HWKtWq9RKD1WqvG4fZUGyz9LxxxgAmneI2pSIVdz7jIMgnib44z+ceu4WJqP6UA6D29zifxdUjMFWVgabEEsZ3RAB4FvbHHhTMqK29vtfZUxIBNt3z2EHGb4deLDry0aPDuTFGlCbWawem/pdSBcyZG3cIExfGsNOZ8KVatMpuSmTEE3IUcD5JubxfGY59Fr0ZTgt28t1zOCvXAk7FHO0C8XMTH1xmYrskla7GLlSdyxaObe2K4DO3pVmVQNxUft+cY5z+eBKqFIQCfVyx4n6Y7PEJ+FxTqVGqVaiGoTZKkhWH/rmx7YN+IdQ2KKZQkkSm8gtTN771MkRcThPXJb1J6njtiHOLUpmGkg23X4t+2JsEqGqOSQx3gX3HkYI+Jtf/iWpeiNpUETItEQcBKFI1SKdMTJ+rfOCJoqu1NoDFxLSeLWji0HDfoOVfxi7J6aVNIUKoH2RAgctPGEjJak3mkitUQeqyEgT0HPBicMb1SKTEkxs78wfT+EYU6VFhTFQow3X3RY+8/XrgD9L/UgrSFH+HFZ9xbdUYm5gEwCJ+uI63iF9u2pAbdBpoAqADkLtkN89DheybKL8E9ucEKegVWEBlpyZALgMT0tziiGjWTdAkSYE9Zn9MBKGXZnKDqYF4+mLQSq1cICzlW45NvjFzO6bUW6Ibm9u0HnpfABqlFhYgiDHv8Arg9pRLhQTAEy0dY/M9/2xJS0Rqn8yrMtcxaTMX9yBP1GC2T08kQICj6QO8f4PecTY40/K5qlUEVg1ImWLXH0HMnsLY61/XyQVpiYt7Anue+OtQzoFNkosBcBmPXub/phUybsxdVqwCwMM0buRN7Ej98UdNSM7oJJ5M98aSnfoLg3mPiB3+cNOX8MoaHqqbqr3GwghYmYPDHiQDb5xTo6ZSp1RTqNM3BAkkdZBuDbjACBl1VZV7zM2AHwMNeT8UqUKB7hZm3QXtt6/lhVyGUVnZthZS5i1gOkj64uZyjtVttLbbaDH2ie3XjHLPWXZ7PjzLC76dxCunUSrVnzAZjO2moMz/USIH74s57w+qL5isyWH14+OuA9LKsoUMCN0EfB6/r+GGvK6IVZKTVi9MtJSbgAE8/THXw8uV3dglOqdpR5gjngkf2xL4XzLhCm07SSyNMQQNrncSAIVuIMkjDDncmlLLVSFUN5Cc8y7Ei5m+2MJmm54Kux/UA3mKOR2YfUQf8A24MrviD+ZscESbEBSNoH2QSTtsLQsCB1wUXMI6BfLDkrDObbYHI/txjjTNQFaoQQFVQTHvH4WGN6tmQr+WIBsIHFrx9OMZXdLFaiabKbQ4n84v8ABwX01KxKilUKFh6iCLKD1/tzirm8o1VhRRdzbjtjm/M9gOcPui+GfJy52OlRwNzjjdHC8TAN7iDjSFTVtDzHllzXdo5BJj2MzYnsROI/BORT+JVqkL5RJhjB3dBB97/TDTQpnNMPteUly0SWa09eBx2sMVa+kUVzVSoyj7IG1wY3Qbx1MDCgj441ry6PkofXWESP9o+0Z9+MceEUqUqFM0ztZgCwt2gG4/fA3WvLag0AblHO2IuOMFdErRTpbRwq3kduI55/TE3sA9VovWzlQqDUZR6jHBPJt9BbEGZyJpZiijrDb6d4jkrI4vzifLaw1OtUdIIZryOY4xmq6jUzWaoudoVHU29iCTH0wV6wxPM/5OMwu0fFdJiEDAyTxPufjGYbivPtN1qmn8qovlMpg/7Z4N+VMjkWxHqGytIUL6Tep7dYPb3PviTWckjFaZH2bsRyJFh3ixwIXSKhMUVZ7SVnpNsVlLSqGg4k70EE3ggcfSfxjBPMZhSFDesNEiZBA+8G6RxhczuSqTDAqO1/xPfEuXyNTgEwbf8AAPbAOHhHQSQ1VSaYkhHkcfeN/jAXWwPP/lvKryxE36i3+XxZpZOoEAqVNlMfdJgfhiGpmKSiFBKzdjYfQcnE0KVXXagp1EQKUMSYv7Rf5xLlGU0WSTuIsskgt6SYEGDzMRitp+kPmau2mLTuZjZVHcnDhW8NUhSVAgkAu1Ykh+sWA4IXrMSO+KFLTskUqBmpsQh3EcSB7/OL+o5ilSHmUqTK5JALsS0nkgcSJ/HFZ9TG4p5hAtyO3fm03xRzfmVTKkMq8E/Nzf3xQQyOs0aFKCG82ZNrz89LYJZTX2enJQHdwev1i31woDSajG8dzf8Azth18OUFqbaartRRc2n4HuTiAc+vlWIFO4/qxdyOaqZgrTMUl5cj8zfEWrij5hFGmIBMsSTuPWOkDv1vjeT0qtWp+Zl0WsvqLAGGXbzuBMQekcwbWwAPV0UHanexi5nj8cXqOQpgBdu5ogt74oruNSTRO4X9Uj94xfSqSOFUGxYEtHfjqBibFTLau1J6i02UJEgMJEjiOxxb0XLNWPnP6jMXPsZJ+mB2Yyq0wWBJLG3x/wBY1p+cq0mXbUKT06QbG3vihq0TRyrLSDCmpYkuZkW3GY7Afng34i8KUlp+YM6qsgJVWQ+ptsgSeDHGKmnZvdUvVNQCmzk8wXKrBvAhR9JOKniarR85yd1QtBWGhV4H7Yx0ze3f63J09O+yDL/w1TNg5hh5K0VABJAJAgAReJm2OvFWdy80RlnK1UUq7BSoII5Ek+/0xHpWkNm3ApgKVm1zYRx1N/jA7WtNenWqAMr7fTu4/InG3AIz9ZtpG4tMTz045xbyfgiu9EVhtXcJVWMFgOoH7nFXLnzSEAk7huPQDjDt4r1WmUCUmkIgURwABf8APALuj53asMguJJiVgD7ym1+JH74HavSYDztwAJgLN/mPyxYyL70tEzfsAP7mPwxC2gElmZiepsYwBnwhmUp/zWT0uCv9QFpMm1+MHPE/jSlToGnlwfOq2ki6qex9+MIOm52sSUp8H7pEge+O3yLpWV6hmCGY/F7Ymg8VKoyiUqbWO1VBb7NvVUJNz9qLcnFGhrhrWciVYmRaRe97zfjHGteJ6GapQwcP90mOfeOJFsAsqjhrWgwSRb64t7hg19QKD7TO7aB9T1tGE0EqCII95OGDXNVZsqUYRdSIFjhdoVCYg/ase319sSQFsrvNFdoIm+7kfHz1xb8PB6uYWkxEENcCDx/zhk8OMqZVFkT6j+ijAzxhWG7apiXjcDFgI5wDO+k5fKoKzkjb3PJPpsD8nG8ebZ1pBli8W3Ekj4E4zDUFxnqANVqU/QxmZEx0F/pbFzwv4hVWqFgfUQVi8AWv7YWM7nKtSBUY+kQFiBi3kcruUArccBeSP3xQe8Saj5o81acU0aSYECYsSf0GKj+JlA20gEHcjc30HGBuYbeBTVopTuYBuWFvsziXKaKKphQFjrH6jt1JwHKZ3zKqr6mZj9qpf8F4+MXs/To06TFqhq1Y2hfugnkxyNoge5ntimNGqvPlgMqkjeAZMcxJ4xImShl8xmgESIuOOQbXwE+k6+1FdikRM7XFif8Ad7ke5I9sWNS1+rmhspzTp8uxMliOWZuvsOB0GOBlVSoZpl/SDFmgG4DRYGPujjBDdRdHJC2X1LG3ji2AVKmnFp2AAAXM/h9T2xfTMU0popsQLyvJueo+mI9EreZmADCoWv2j3nDvnspS8uTTHBY7ZkDgCxA98SBLp5teVlo/p7RzAxfyGdrIP5QZZEGeCOvN+vIxQo6kiUdq2LNckfZE/nhk08BgSTwoYX7G/vx8YoD1KdNIFRagDDhCL+0sLA8E3xPpWuJTqGaW2mVAFPcdu4CATAvYkfU4j1VqdSoqowABIkgxBM8z9MSZ3SqCJIfe5j09CO0Dj5xnYL5ah5u+tVJSigl2J5A+yiyLkgAW4GFPO+fmMwRQpN/NsiItyvx29zhh8OeDWrs4eqfJEFRuP2Wupj6x9MNOUzmU056aU3VBtIqGN7sLxJBJENECO/GNBV8Kf6epXqba+bIYDcUpX4MEbz6Sb/dnEHjjwOuTzNNKVU+XUQOpe7cwQTYG4nFnT/EXk1WehTNU+oKX9KAE9VFz8SMC9e1OtWbzs1UL2hYiB/QoFlGAveHsom50Z4UbUmY3H1N9bn8sXfFWm0aa02puC7CGWfV/STH4YWtI1pApWqk0ydywwVlbqbqwYRaCMO/hHLI6/wAQqsOQpYzIH3jYRHx0N8Z132oFp1V8qS7qyStuRM9e/e2BWpZ0EM03gnF7xNqXnVTax6dgOMc+H9GStuZ2I2uiqJSCSbyH5hRjSA/hXIuRUrR6VhSfdpI/TBXNUiyPb7px14py1OilM0naahNvREBoUxT6wJk4FPmDtPqaYPJ7f94C74QpbaNe92AWJvc3+8Cfzwd1fMAUa5kXChb8gDkXMjALQmApK+5g53Cxi0QtxfmcT5+HQIskkKokn33RJPWMBxpVOmEmmRESxNiPmcZlMzQq1ClVgtOLMZgme44+cBc5k3ytTaGDAiYHI9j/AJfBLSc9SMHapIMlDYH2wE+vaXl6NPdRqh5+yoYN8mYFhijkNTG7ZUjsG9ukn9DiXOagalYRG6ZgAlVgyAAAbe2KmZ00u3EOWJ4ifaAfy98WzTrnxzH3uiWay8g7xC9v93z2t25jC8aYpudplZt+2C3rpJsreqkbCot9vt3+hxvN0gqCQDTPBHB9/nEckf8A4+yWNOPqRiLN6ma5BSQV9+/ziddAasqsrEiOW4iYmew64IaLkfLc0aihWN56t7A/7eoIwC7mMvVIkzHv9P74zDTrzIR5W2R7cCMZgONa8tWanTllBNy3paCQLC3T8sE6ucpHIgmmtEiVECCx/pPLA98bz2VFMPUp5MtMsKlQxS/9QQkbiT9PbC2TVNTfX3EsJQtxAsQoFgAcAMz2T/mAgQIm3GG3TvCtepR86gZ9HrUcx8HnifpgBqbQkgTBw46J4/o0cjsQMMwTERaD1B9h0PU4Afp+pqiqr+gCyzdfowuL3jvjrW8wrLt2q5ewJgx77hcxeJ5JJ7YJ5TI0q1M7kG0ySE+0n9W3qDPTsMKraOaOY2K25T9kzYT/AMRgLmk02QNIBMySPyxQ1uqdrkhvVa3QDgfjJOHjSdGXZJ7T/wD2YuBe3IwI8UGnQ/qY8Ax9JixnnE1ApaNmniUp02IWPV0vyP6vfE2o6jV2N5iEbpIO6RPeSZ4tzjmjldgV1vaTHTmxHXGsqoeuq1JcE2TuTaIxRxlaXoNRaqzazgGYvAHPODGm6bWzSAqwUExA+93BHAEjjFnI+GEp5iqQoIUb0v8AdkhoBBE888RiOnqr6czpt3CZpkyL9LG8EXxNCh5CimWdgoi3ue3zgWgKiysVmZi3x8YmShWrsalvTwDxzwMGaWbDekiTwAOPcx7cRigVn87X2KqklQIhTFubgc347YEVg3++/VYI/wC8OVFAo2Ovp7j7Q9x/bC5qtUF/SekTHE/HOAs+HMpUb0yQJBI/QD3ODWpaaoGxztHJWdvzz2jkYs+GM7l1piHggdbG3Jg2JvAGKer0/Ocu6LAEKCTYdvY/uxwC22Wmo/lgNJsTEAfp/wB4L5QuqTUqE2hVB9KgdhxgXlx5laERiF4VFkSeTbj/AKxd1kuqCabJMABlI/XAUM47SzzbkQbfjzOHTwlWYUaSCA7kvJqMILhgCRsPCgnnqMLeoaGRSUvVQExCDm/e+N0s5WRoTN1QFsCCY4iBHsIwHfjTPhs0EDCKShB6iwsImSB1k8WwKzCQoJa5Fo646ZjLlgHZiDvJki9xfqcS1NGqbCyUHiJkiLfHOAIaLVVF9aFhA4Mfscb1Cq+9PJB3EgIBc3+lzijls3V9IWmLqDx0974efB+lVKdUVa20r5Z9Kg7huHIi4Pb64AQvhbylR6rjzi16Y9RiJYu3E+w4nF+voswTTQkx0HX/AIxB4h1VaOaNNtzBAB6RMAwTI7xi0/i6kUZgxDQxUEG5iFHJ4F8AvaLSQ1qqmoKahwJClmN4O0C0xe+CfiHSPJomtTR22ud3mCGKmNpIBt6TyI6YF+A9SSnmN1SYq7lJtHtecNGreJkNM04syDcbC6mxBPI2jkDHSTc7R9Dh45nhuTv7pMp6ulRTcL6ZO+8kE7ALEsYPJxHUXaGCWplQCrGZPUz0M9sWtapZeshqUqbJUtCr1nm0e/TAx8q6BfODIOhIn/DjjuS62+fXWja++XIRwWpzPuOJKGbEi3bByvVSsqEMCVWVNPlDMhZPzeJ4wn5iuGbaOJsevz/xiXJ13pxDwGE/99saDl4ZFOpmwmabYpmW6H0k9fcfnjMK9SoZgmTzC/3OMwDFo+WNWg6MxLI83MmCIAv0sR+GK+s0xTVQHkI7CCSeYvxAvb64q5usaNYEFgpMPtNyJuO2Gg0027SJpuI3W9aNLK0mwdSD2nABa9GmcsWLAE8+3YfkeMAUyu2VblGn5BwzeE8tkEesM+tRiCopqrc9ZJB7R1wyf/U+QRgmW0ukzswVTVMyT3mcAp6R4jqrFIoHAnawsV99w/TEWu6NVZg2+WA+yTB+n9sF9e8XGq43U6VPypGymIHNz+PfFSpqSVJqF7C5HX8P7YDjSPEtain8wEKoI9RvuiBt62/AYBvqDVqpqPftiTN5kViu6oBLbSswFXuTGCeV0mkQpRpncSJsADb1QOgmffG8MLndRnLKYzdRaZkqVTMb6zGnQpAGqRJ3En0qAOp/bHoWSzuSqZWtVopegtjsi5Pogm5OAfgzJ5apUqUK1MMapDJLECVBEWI6G2Lv+pmUp5PLJl8tTFLzm3vtNzEBZk98M8LhdVMM5nNwA1PXKdOkk3qj1KE4E3M95s3sZxrI6RVrt/E5hpqn1KrcAcgt2J6d8KRy231Mbzcn87Yca/idKFJRALx6V5A/rPcG/pPHTGG3Ou5dVcGkDTd+aQ6sftN/TfnFKj4frqWYgB1MEHnuQO0fnNpwQ8O5xDULPUPnvxUJ5n7qdn5An0mYODOsZ3y/5VOnOYNlp9KY59Q7zcq3BuDgFXU9RIpKChljH9xipR8OKyjcxVuRHTEOdRlqt5s+ZMy3f4xNQ1Nh6Hgsfsx27kdsBunRNJyGqCpAlRFyegbpbm+K+taqAu0TJ9o/y8/icTpSiWMtFz7+2B5ykxXqQ254A9h+39sA36TmKmXo06VOkWLIHJE3J7xzir4lzdSplKhqLt2uoAH584ZkpqFBG4EIoNgOnAPJwF8VMGTy4sWBMntOIF3w7kFquQ4kKoY9zPf8MEdOQKtQAQPNkQDAA54wu5is1Nm8slSIBYG3xgjotZ25Aa+5iSZ/AEc4oM6XRSpXAIkpTLQe4bn6A4Y6NJmYBAS02A5wk5bOhMyDULIOhBJ6zxJsYiMPuo65RpUF8reBUguRZ3kSEDDhesjn6YLq+QHU/DT5WpMWaGKi5TcTYxxfj5GLVDxEmXSCwZvuIPUwbuY4+tsQ6dmnrmpT2qPNpsEHHQnnmAY9RwnZSpscbrFSQwm9uRggxmNKWsxq1CxdzJIJm98BdZ04UZKlmlYEniecTv4who2AgcEiDH0xaOTr55VajRMLMmevTmPjABkTaiqCxYXHYYJaTo1Sv5phqhRlDcmJHYX5xBmdEro4RyaZiTJn8I5xzlszXypZqFWrTYiSykgkDv7YL1XWtm/SaBy1RRmECLW9NNmsZHsbwZj8MHtZ0elVpsjiAeD2PRhjy816ubctWrO5RGcMTJtwL9MN+meJqrZcgbTXpRO4TK9WjqQORjxc/FZl1Y/0yTqvhtqTuGFluGvBHM/h+uIqWTk7bdfywerajUZ9pqs5qekwJge0CAPbAnZsrlQZ2tE/vj1Y261fJA7N5dksfmOmMwWzOZXzxMEEH9JxmNqsa3R305Haf8+mINAzp2eUwcnmmFAuxAHqJ6AXiOvTBTR9BYhTWabSEn0qO7beTB6SRaRGNeJ8tTy9KmysVedyg/aPEMwHpuvUdsBV1zIsUDSqlRACqFt1PuZv1xLpPh3NZXMUGrUgFqEMtVz6I5+0OLdOcCKmdZvU7AA8sf0A/ti63iAVFVau91TaqSbBRO4FZiDyO2JrsCOZzdI06s1aQY0msFJJJaYknn37YBaZohqDYtRQxWZJ9PJEAxzxcd8XdYqqaLeXTAHUgRH5YM+BtFWtWpUwPSwJqN/SOY59hPvhLuBVTTwj9wtm7Te/xi4M0FaPu8A/th/8Q/6eBgxoIKTCQLkho61AeJ6MvHURjzzLeHc1mKxoBIdAzRwPSCY+bY68edwy6oxnhM5qitAt9pTBU/a7HkR7/wCHF/xFrr13p1awG6lTCqOjMeGjoLzHfArSK2z+XVBWpyJ/Ufvi3mXBgc9h0n2+cezkuPPNzy83HLxdi3n1ao60kv1J/vgll9IVW3KRxx0B/X69Mc6nkqmUMvSMsZJ7Aiw/DE9HO0wnmBgZ4Uck/wCdceCyy93rl2hpsCZVYHfueoA7dzhh0DPimzGoQWb78z7QcC6awZaN0S3ZRaP/AG36c84izepbVA2jj0r78yT2vjNm2tifirV0LqFALm1us9PifzwlMHE1Nx3MYA/X8MXFoNu801fV7e/+3tAwWo5VR8cd7fN4t6upkHCTSI9IIUqtZ5DXbsLWHx3xT1DOT6bCmhAUARaZM9zjeYpk1Ni3PU9PnHOpCmtFlB3PYkjjFDbV8Y0t3poOZMwxie3Q2wL1HWjXZV8paYBJsZJJ+mBy/wA+sRSBlgIE2EAde2CNTQ2ogO7JPECSfxP9sTc3oLes5ba7HoTIPz0/HBfS8sRRDhZkkYpapTsb9zGO9N0ys/ppqW6cnrxABxRJn6O5lIBk2A+h/fDRktQqOy0cxl1FA2VkQgIeliYK7p56sMVPC+Uek+YLyHVUC3PplrxPBtGD2YzLNuG4mfMsWnhe27BZbrTdOhTp79qsPMs4YybR9oggRHKrYXk2jCh490eCuYAgN6X9m6NbiR8cYastm0GXSrmHKEopYESzWEFeknueJtGFHxX4iqVmOXCeVTU/Y6k/7mPJMYIVWT3n3x6D4cz6rkZJBYq6wpgr6h6iYtx0vhKqafFMWlt0W5jBLw7k2Y+VP2jx1PSMBPqmo1KgUli5p8MZsOoPscHKeq5Wrk1IRhmUO1qZ+y3JFQn27fGGfIaIlFNoCs5HqB4Yf0Ht+vWBfCh4h8PFKgfLA3TdtJFx1EckdvgkWjAB6dRg7lVVmqKVM2F+SI9h+eM8urRIq2lfV6T0Noub3ItifRai1MxRBIXdUCNPI3WwY8aZijTCZfL0SgDHfUqRvYiwi52r1i3TEslmqOtF17LoJI8ioDJkEg949v6cLOsZla9ZnU7FJtAuf898HP4GktH1LukQOrMT79STgHmtIqCmHVZC2bbyD2Pv744cfDjjncomlOpTVbgEnucZiAP6WkC5/wDcI7Hp++N49CvTvGNZMvmKSqsVnWatImYa4VzB+0BcH2GFbNaUKjl3rsXaZJUR8e2BekVHrZnfUqS7vDO17m5Mn8MegaxoCZfKGqSGctA/2mBe3ecEebZrSTTbbMzwR+2JKWVYCEElbtvF59r3xNWzoavvLKCkQpmPywVylQPdiJY7j1HsBz+mChucyNYJG4AG7JEH+2O/D2pV8kxqIQyztKm6m9x3Fx0xP4k1KKaqOWPHt9MC0zqbNrMe59JwHqWX/wBR0zKELTbzmMFJG0z78xitRrMpDyfMW5YACoDESBwywCBPux6Y8uIDEeSx3D2Mk/TsMOujrmqtKKu3pDHkcdfhdvURbAU9Qy1OorINq1FBZWUXc9yTf2jHWh1noA1KiKakQhP3feOJxUzGpVKdUuQhN7HqLgSekHoMaq5nMKA/lFw8XKsAN33QSL/ONTKzwzZKm1XUgwhyGZ+h9+pwOo5AIBAPpJgkfr0nEmWyTFv5iBSGm3ImJ+cNFCgwpjyXQObGTEL1ENabST8DG+Xk+pd60zx4dE8lY14+z8j2NpY95jjpjWWKKJN29/2HTEmuBaVQgsXcXqcCJ4FrGRfEWSQk7mUAdF7+5xydElJkBJ2hmmw7fJwR0jSamb3qCaaBC2+JVYk3uLe+KeVRabs2wOps6Ex9VPQ4Yl8V0moPQy8UhYsahAZv6YFo6z7YBK0rRqlSv5ZaC1gSbHBXN+FSo2KVBqN5ZuSZF54t/wA4rZnWCaiQ07SfV1m0H4tgk/izMM27y6amQbLN1NjP0GAEadQbzPLkpUQkErz27dsEv4LbIJZirSSTJPsLc4r5bMM+a811VS9jAt/6ovhiUj0gwfWUP/6z+I6YaCXncyCWiRc2P98T5bUvLAZaux7Ejggjrxipq+W/n1AGhQfpOIhk5HmNEG0c8dfywDf4O1amWrmo3O0ljEdbmb89sHcxrdII0sCYYgAwbi/IvPbCXpXh+rU+z6p9XEwOOmCOseGno0y7mwHPBM2gSZ69MItlnk1HQsr5ZzFTMgqwlUpLveO3MCOOwx53rufFXOVHVSAwEA3IhQBP0GOcnqwpCHpFoAjadoMT9qLnFiirMGqQJqXO3oOw68Wxe2kDqdcEhQL+x5i2J8zlKieoAgjg421D1CQRJ/z8OMWa9NEQk1VJAsoMnEBbQPH7Nsp1tvpYephNuPysY6xHGJdR1FarVKFI7kBgsBCGfvgcqSI9I5PsLoL5c3bpifIas6TBMERI5+cSgxq+XWkENMRtbkHqL/keuHrOavlczR9eXYV9u5iBPP2mEmwPPHXHn+VVAvmvU3x9les/H+DBLw6/mO9Zjx6YtAU/MmfgdMJBWoVwrtvPpVoWGuJ4IHx+GDGazOymGDAlhCsPvDswg8WOONGSkZ3BZ89RLC8R7iw/DAfWQoKLT+/IJJsDu+cANzuduQIMmSf7dhjWJMvkwjbqsXJAva1uxxmKDelodgI6/GLuezTFIqNuUdDwMW9EpUiAHqbQAOBP6HAbxPmAqEDqcDuo5PSWzDrTpqDUPqJPAgzf8hg9rOh1MpTpvVUneCWAWNt/TcSLmcCfC2cei4rb46FepH5flgn4u8V1s3/LIBBaVCggm0KCJ6DECm+p+sswJ6D4wa0/LUqlLc1OWN5ngA9B1POK+oeE6iJ5jRxwvT2+g/THaZl6J20kFVSkgbSdlpN/bnGgephVqmAsCy2AECNsgC8j9cMHnjaCTAIsT2a/pX+lp/HCTQqVqR3Zin5SmVUnuvI/A/ljWZ1eqwIooSLy0fU/piIP0cjRavUzFRC4pqG8qR6mnbLdlBMnDPqOi13VnqVAUamwZAIVCBuTZJuQwF+048wymYqZapTzLMHkwytcFTyCOoPbHoua8QVq4WCqKVmmtPgwPsk8/Z6DvcjGbjlcpZdRuWau48+zWpVN/oWWH25iCfYYnbWKiwDTJ91kj8wca8S0/wCar0zAqLMRaRaOI/Cfk4sZKilQ7EZlcCWEG3uI5Fx+ONMhYoUydzGoJO4hhIn3ti2c4ouGDD25GJ83XelYs5vEQf0IxXq6vTkh1VpHJUqfxGA1UrB/TTbm7H2xFmcirCQCI4PP4/51wLpVjSqShVgeBPH5YJ/xW4H0NPUgT+BHt3wFAUt8FftDp0b498EGroAAZ3Ed4/bBLP5KnU2Cku1VWSeGk954AiAMVczpa7BUB3Mp4N5HUe+AGVtQAK7TeZnnBjLZ1HO2S5N2JmB3IUQDir/4cpUEkEAWPEdh/T+hxvSM6lOtSNSCm6D0MdZH79cWeQVTwW1agzqjC8IxIHHseQcdeE/A1TOKS7inTpNtcG7SOQBj1r+HpeUpcq6TuEwBHQBR++PNdSz38Pnm2O60qsMwWBJAIBM2jrfC9xL4k02llqqU6LEenjdckci3tBv1GFbVMrcPvLqSQCSSQRHe8X7YLVs/erTBB8x9oMgvP3ZYD7AImFF8VdTrVTRakCEKMd9r3gE94sD9Zxyt1fu92Ex5eK784/gu5lTxF/yjBDR8pCbjck8dsVaLggo9iLSOh7j2OIq+YrULBiV6TcY6PCJZ+n6SQYj/ADjEOW0T0b5MzMHiPqOfbHGXzVSsgMKBujmJMcX9sTrqpS1QNJ+yOAQJiLRzN8B3/wCH1KjbKdFahgmAIMD4MdcVxp5LlKlDyyvNiP1OC+hZ1KZao7bW9ug7SMaqeJVqVN7tunjfIt0xANq5HnbEdumN6bplVty0TsMgH5MwPr39sX87n6ZG5VCx0BmT3wP0DU085vMZVFyN8kExA47STOKNVtNzOVmUIB5aNw+R9MV2oeaN3mbit+Yg98OGazzehaRIvv8AQ29IXqF55bFHJZBc0KlWrTAvtG0bYgXNvfGcspj3oUhmHdY3SBaO3+d8awQr6WiKaiVChUxtmTzHscaxQMqhkeAx5xdztBt9MM8qRuiOPbnGYzFdccZcLaGpn3QkqxE3sf8ABgmNysjbyWKh5/bGYzByNmq6mVySuFE1DtvwLTPvi9pNNqlBCWADBZAWJlmS5BB4buJtjMZgA2pBqyKtZy4Lq/AFysHj2GPRfEObo5bTqNOnllAZFeZ6hbz6ZM3vPXGsZgPLs5lwfLU/ZZN4B+77e/1xNkdRYUxT6AgqZuL36cR046xjMZiwA8/qJZ/SNvq+ePnEmS1SpRqrVUgvcHcJBkQZH1/LGYzCjVfNVMxWU1HZiW79+wFhh007S6PljdTViWNzz9pVj8J/HGYzGaOM5pdMbHVFWZEbQR9kvNxzJAnoBgJoVUt5rvDGeIgC02AtjWMxR283E9Yv+uJ6GX29ZJ6n9MZjMAAfNGk1RIDBT6d3Se39sQUtN8x5L9J4/wCcZjMA+aHqlY0AnmkBLcCeYsTxiPXaIbL1Df8Aluu0m7deW7c2AHPXGYzHT0ghk6avTp1AgU16ZDQLhlj1Axb4XbxgPr1npVetQbXHQkDn6ix5nvjMZjln/rXp+PbOXHQRncklMegR94dek9fwwNo5UVq6o07W6A8dbYzGY5cNtx7vX/kMMcbNTRu0TUKTFMu2WplDYc2/GZPvgBkskrZlosEZ1VeQoE8TjMZjs+Yt55VqtBRRtWDHXAqrp6mNhZOnMj8DjWMxB1lskGqClMKB9TB/cnDamRpikybF2hSY2joO8TjeMxQkaMziuPLqNTMG6nt/n5YKZrV62VDUAyurTcrBBa5Mg++N4zEslnc9gWcrEgDuSZxmMxmK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22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9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07586" y="1026293"/>
            <a:ext cx="6728828" cy="50697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Below the Water Line of Culture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438400" y="1425575"/>
            <a:ext cx="4267200" cy="4365625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pPr algn="ctr">
              <a:lnSpc>
                <a:spcPct val="60000"/>
              </a:lnSpc>
              <a:spcBef>
                <a:spcPts val="0"/>
              </a:spcBef>
              <a:buNone/>
            </a:pPr>
            <a:r>
              <a:rPr lang="en-US" sz="3600" b="1" dirty="0" smtClean="0"/>
              <a:t>Norms</a:t>
            </a:r>
          </a:p>
          <a:p>
            <a:pPr algn="ctr">
              <a:lnSpc>
                <a:spcPct val="6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prstClr val="black"/>
                </a:solidFill>
              </a:rPr>
              <a:t>What behaviors are expected?</a:t>
            </a:r>
          </a:p>
          <a:p>
            <a:pPr algn="ctr">
              <a:lnSpc>
                <a:spcPct val="60000"/>
              </a:lnSpc>
              <a:spcBef>
                <a:spcPts val="3600"/>
              </a:spcBef>
              <a:buNone/>
            </a:pPr>
            <a:r>
              <a:rPr lang="en-US" sz="3600" b="1" dirty="0">
                <a:solidFill>
                  <a:srgbClr val="EFF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</a:t>
            </a:r>
          </a:p>
          <a:p>
            <a:pPr algn="ctr">
              <a:lnSpc>
                <a:spcPct val="6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EFF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important to us?</a:t>
            </a:r>
          </a:p>
          <a:p>
            <a:pPr algn="ctr">
              <a:lnSpc>
                <a:spcPct val="60000"/>
              </a:lnSpc>
              <a:spcBef>
                <a:spcPts val="3600"/>
              </a:spcBef>
              <a:buNone/>
            </a:pPr>
            <a:r>
              <a:rPr lang="en-US" sz="3600" b="1" dirty="0" smtClean="0">
                <a:solidFill>
                  <a:srgbClr val="EFF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Beliefs</a:t>
            </a:r>
          </a:p>
          <a:p>
            <a:pPr algn="ctr">
              <a:lnSpc>
                <a:spcPct val="6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EFF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leads to success?</a:t>
            </a:r>
          </a:p>
        </p:txBody>
      </p:sp>
    </p:spTree>
    <p:extLst>
      <p:ext uri="{BB962C8B-B14F-4D97-AF65-F5344CB8AC3E}">
        <p14:creationId xmlns:p14="http://schemas.microsoft.com/office/powerpoint/2010/main" val="41274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Examples of Artifacts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186731"/>
              </p:ext>
            </p:extLst>
          </p:nvPr>
        </p:nvGraphicFramePr>
        <p:xfrm>
          <a:off x="457200" y="863092"/>
          <a:ext cx="8229600" cy="4166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640080"/>
                <a:gridCol w="1905000"/>
                <a:gridCol w="2057400"/>
                <a:gridCol w="1981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Artifact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Beliefs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Photos of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SO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Work hard and late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Hard work. Meet client expectations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-&gt; success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Photos of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SO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baseline="0" dirty="0" smtClean="0"/>
                        <a:t>Families?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Company is more important</a:t>
                      </a:r>
                      <a:r>
                        <a:rPr lang="en-US" baseline="0" dirty="0" smtClean="0"/>
                        <a:t> than personal lives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People won’t burn out. If they do, we can replace them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00200" y="129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+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1828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–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" t="6868" r="6899"/>
          <a:stretch/>
        </p:blipFill>
        <p:spPr>
          <a:xfrm>
            <a:off x="2197510" y="2895600"/>
            <a:ext cx="4748980" cy="3200400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6468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is the EMBA Culture?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143000"/>
            <a:ext cx="70866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Breakout</a:t>
            </a:r>
            <a:r>
              <a:rPr lang="en-US" dirty="0" smtClean="0"/>
              <a:t> groups discuss artifacts reflecting strengths and opportunities for improvement:</a:t>
            </a:r>
          </a:p>
          <a:p>
            <a:pPr lvl="1">
              <a:spcBef>
                <a:spcPts val="1200"/>
              </a:spcBef>
            </a:pPr>
            <a:r>
              <a:rPr lang="en-US" b="1" dirty="0" smtClean="0"/>
              <a:t>Share Artifacts</a:t>
            </a:r>
            <a:r>
              <a:rPr lang="en-US" dirty="0" smtClean="0"/>
              <a:t>: </a:t>
            </a:r>
          </a:p>
          <a:p>
            <a:pPr marL="1031875" lvl="2" indent="-284163" fontAlgn="t">
              <a:spcBef>
                <a:spcPts val="0"/>
              </a:spcBef>
            </a:pPr>
            <a:r>
              <a:rPr lang="en-US" dirty="0"/>
              <a:t>Role model </a:t>
            </a:r>
            <a:r>
              <a:rPr lang="en-US" dirty="0" smtClean="0"/>
              <a:t>behavior	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 </a:t>
            </a:r>
            <a:r>
              <a:rPr lang="en-US" dirty="0" smtClean="0"/>
              <a:t>Symbols </a:t>
            </a:r>
            <a:r>
              <a:rPr lang="en-US" dirty="0"/>
              <a:t>or Objects</a:t>
            </a:r>
          </a:p>
          <a:p>
            <a:pPr marL="1031875" lvl="2" indent="-284163" fontAlgn="t">
              <a:spcBef>
                <a:spcPts val="0"/>
              </a:spcBef>
            </a:pPr>
            <a:r>
              <a:rPr lang="en-US" dirty="0"/>
              <a:t>Ceremonies/Rites of </a:t>
            </a:r>
            <a:r>
              <a:rPr lang="en-US" dirty="0" smtClean="0"/>
              <a:t>passage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 smtClean="0"/>
              <a:t> </a:t>
            </a:r>
            <a:r>
              <a:rPr lang="en-US" dirty="0"/>
              <a:t>Physical Space</a:t>
            </a:r>
          </a:p>
          <a:p>
            <a:pPr marL="1031875" lvl="2" indent="-284163" fontAlgn="t">
              <a:spcBef>
                <a:spcPts val="0"/>
              </a:spcBef>
            </a:pPr>
            <a:r>
              <a:rPr lang="en-US" dirty="0"/>
              <a:t>Stories or </a:t>
            </a:r>
            <a:r>
              <a:rPr lang="en-US" dirty="0" smtClean="0"/>
              <a:t>Myths		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 </a:t>
            </a:r>
            <a:r>
              <a:rPr lang="en-US" dirty="0"/>
              <a:t>Rituals or routines</a:t>
            </a:r>
          </a:p>
          <a:p>
            <a:pPr marL="1031875" lvl="2" indent="-284163">
              <a:spcBef>
                <a:spcPts val="0"/>
              </a:spcBef>
            </a:pPr>
            <a:r>
              <a:rPr lang="en-US" dirty="0"/>
              <a:t>Language/Formal </a:t>
            </a:r>
            <a:r>
              <a:rPr lang="en-US" dirty="0" smtClean="0"/>
              <a:t>Statements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b="1" dirty="0" smtClean="0"/>
              <a:t>Analyze meaning</a:t>
            </a:r>
            <a:r>
              <a:rPr lang="en-US" dirty="0" smtClean="0"/>
              <a:t> of the artifacts in terms of: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Norms for behavior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Values we espouse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Beliefs about what leads to success</a:t>
            </a:r>
          </a:p>
          <a:p>
            <a:pPr>
              <a:spcBef>
                <a:spcPts val="2400"/>
              </a:spcBef>
            </a:pPr>
            <a:r>
              <a:rPr lang="en-US" b="1" dirty="0" smtClean="0"/>
              <a:t>Take turns presenting artifacts</a:t>
            </a:r>
            <a:r>
              <a:rPr lang="en-US" dirty="0" smtClean="0"/>
              <a:t> (with analysis) until a complete picture emerges.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083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is the EMBA Culture?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740288"/>
              </p:ext>
            </p:extLst>
          </p:nvPr>
        </p:nvGraphicFramePr>
        <p:xfrm>
          <a:off x="457200" y="741680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640080"/>
                <a:gridCol w="2057400"/>
                <a:gridCol w="19812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Artifact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Beliefs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6424"/>
            <a:ext cx="8229600" cy="1295400"/>
          </a:xfrm>
          <a:solidFill>
            <a:schemeClr val="bg1">
              <a:alpha val="60000"/>
            </a:schemeClr>
          </a:solidFill>
        </p:spPr>
        <p:txBody>
          <a:bodyPr>
            <a:normAutofit/>
          </a:bodyPr>
          <a:lstStyle/>
          <a:p>
            <a:pPr marL="225425" indent="-225425">
              <a:spcBef>
                <a:spcPts val="0"/>
              </a:spcBef>
            </a:pPr>
            <a:r>
              <a:rPr lang="en-US" sz="2400" b="1" dirty="0" smtClean="0"/>
              <a:t>Artifact Types</a:t>
            </a:r>
            <a:r>
              <a:rPr lang="en-US" sz="2400" dirty="0" smtClean="0"/>
              <a:t>: </a:t>
            </a:r>
          </a:p>
          <a:p>
            <a:pPr marL="461963" lvl="2" indent="-236538" fontAlgn="t">
              <a:spcBef>
                <a:spcPts val="0"/>
              </a:spcBef>
            </a:pPr>
            <a:r>
              <a:rPr lang="en-US" dirty="0" smtClean="0"/>
              <a:t>RM: Role model</a:t>
            </a:r>
            <a:r>
              <a:rPr lang="en-US" dirty="0"/>
              <a:t>	</a:t>
            </a:r>
            <a:r>
              <a:rPr lang="en-US" dirty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 SO: 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ymbols </a:t>
            </a:r>
            <a:r>
              <a:rPr lang="en-US" dirty="0"/>
              <a:t>or Objects	</a:t>
            </a:r>
            <a:r>
              <a:rPr lang="en-US" dirty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 R: </a:t>
            </a:r>
            <a:r>
              <a:rPr lang="en-US" dirty="0" smtClean="0"/>
              <a:t>Rituals/routines</a:t>
            </a:r>
            <a:endParaRPr lang="en-US" dirty="0"/>
          </a:p>
          <a:p>
            <a:pPr marL="461963" lvl="2" indent="-236538" fontAlgn="t">
              <a:spcBef>
                <a:spcPts val="0"/>
              </a:spcBef>
            </a:pPr>
            <a:r>
              <a:rPr lang="en-US" dirty="0" smtClean="0"/>
              <a:t>C: Ceremonies/Rites</a:t>
            </a:r>
            <a:r>
              <a:rPr lang="en-US" dirty="0"/>
              <a:t>	</a:t>
            </a:r>
            <a:r>
              <a:rPr lang="en-US" dirty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/>
              <a:t> </a:t>
            </a:r>
            <a:r>
              <a:rPr lang="en-US" dirty="0" smtClean="0"/>
              <a:t> PS: Physical </a:t>
            </a:r>
            <a:r>
              <a:rPr lang="en-US" dirty="0"/>
              <a:t>Space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 smtClean="0"/>
              <a:t>  L: Language</a:t>
            </a:r>
            <a:endParaRPr lang="en-US" dirty="0"/>
          </a:p>
          <a:p>
            <a:pPr marL="461963" lvl="2" indent="-236538" fontAlgn="t">
              <a:spcBef>
                <a:spcPts val="0"/>
              </a:spcBef>
            </a:pPr>
            <a:r>
              <a:rPr lang="en-US" dirty="0" smtClean="0"/>
              <a:t>S: Stories </a:t>
            </a:r>
            <a:r>
              <a:rPr lang="en-US" dirty="0"/>
              <a:t>or Myths</a:t>
            </a:r>
          </a:p>
        </p:txBody>
      </p:sp>
    </p:spTree>
    <p:extLst>
      <p:ext uri="{BB962C8B-B14F-4D97-AF65-F5344CB8AC3E}">
        <p14:creationId xmlns:p14="http://schemas.microsoft.com/office/powerpoint/2010/main" val="301619131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Team5 </a:t>
            </a:r>
            <a:r>
              <a:rPr lang="en-US" dirty="0" smtClean="0">
                <a:solidFill>
                  <a:srgbClr val="7030A0"/>
                </a:solidFill>
              </a:rPr>
              <a:t>Purple </a:t>
            </a:r>
            <a:r>
              <a:rPr lang="en-US" dirty="0" smtClean="0"/>
              <a:t>Artifacts</a:t>
            </a:r>
            <a:endParaRPr lang="en-US" dirty="0"/>
          </a:p>
        </p:txBody>
      </p:sp>
      <p:pic>
        <p:nvPicPr>
          <p:cNvPr id="6" name="image04.jpg" descr="IMG_0107.JPG"/>
          <p:cNvPicPr/>
          <p:nvPr/>
        </p:nvPicPr>
        <p:blipFill rotWithShape="1">
          <a:blip r:embed="rId2"/>
          <a:srcRect l="7887" r="11661" b="11157"/>
          <a:stretch/>
        </p:blipFill>
        <p:spPr>
          <a:xfrm>
            <a:off x="5837463" y="761999"/>
            <a:ext cx="3154137" cy="4648200"/>
          </a:xfrm>
          <a:prstGeom prst="rect">
            <a:avLst/>
          </a:prstGeom>
          <a:ln/>
        </p:spPr>
      </p:pic>
      <p:grpSp>
        <p:nvGrpSpPr>
          <p:cNvPr id="13" name="Group 12"/>
          <p:cNvGrpSpPr/>
          <p:nvPr/>
        </p:nvGrpSpPr>
        <p:grpSpPr>
          <a:xfrm>
            <a:off x="152400" y="3581400"/>
            <a:ext cx="2932889" cy="2628770"/>
            <a:chOff x="228600" y="3581400"/>
            <a:chExt cx="2932889" cy="2628770"/>
          </a:xfrm>
        </p:grpSpPr>
        <p:pic>
          <p:nvPicPr>
            <p:cNvPr id="5" name="image07.jpg" descr="IMG_0108.JPG"/>
            <p:cNvPicPr/>
            <p:nvPr/>
          </p:nvPicPr>
          <p:blipFill rotWithShape="1">
            <a:blip r:embed="rId3"/>
            <a:srcRect l="4160" t="566" r="12652" b="1"/>
            <a:stretch/>
          </p:blipFill>
          <p:spPr>
            <a:xfrm>
              <a:off x="228600" y="3581400"/>
              <a:ext cx="2932889" cy="2628770"/>
            </a:xfrm>
            <a:prstGeom prst="rect">
              <a:avLst/>
            </a:prstGeom>
            <a:ln/>
          </p:spPr>
        </p:pic>
        <p:sp>
          <p:nvSpPr>
            <p:cNvPr id="7" name="TextBox 6"/>
            <p:cNvSpPr txBox="1"/>
            <p:nvPr/>
          </p:nvSpPr>
          <p:spPr>
            <a:xfrm>
              <a:off x="228600" y="5829170"/>
              <a:ext cx="533400" cy="3810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PS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837463" y="5029200"/>
            <a:ext cx="533400" cy="38100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352800" y="761999"/>
            <a:ext cx="2286000" cy="3048000"/>
            <a:chOff x="304800" y="762000"/>
            <a:chExt cx="2286000" cy="3048000"/>
          </a:xfrm>
        </p:grpSpPr>
        <p:pic>
          <p:nvPicPr>
            <p:cNvPr id="3" name="image06.jpg" descr="IMG-20161018-WA0002.jpg"/>
            <p:cNvPicPr/>
            <p:nvPr/>
          </p:nvPicPr>
          <p:blipFill rotWithShape="1">
            <a:blip r:embed="rId4"/>
            <a:srcRect l="2421" t="9215" r="16016" b="9215"/>
            <a:stretch/>
          </p:blipFill>
          <p:spPr>
            <a:xfrm rot="16200000">
              <a:off x="-76197" y="1142998"/>
              <a:ext cx="3047996" cy="2285999"/>
            </a:xfrm>
            <a:prstGeom prst="rect">
              <a:avLst/>
            </a:prstGeom>
            <a:ln/>
          </p:spPr>
        </p:pic>
        <p:sp>
          <p:nvSpPr>
            <p:cNvPr id="9" name="TextBox 8"/>
            <p:cNvSpPr txBox="1"/>
            <p:nvPr/>
          </p:nvSpPr>
          <p:spPr>
            <a:xfrm>
              <a:off x="304800" y="3429000"/>
              <a:ext cx="533400" cy="3810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52400" y="761999"/>
            <a:ext cx="2932889" cy="2057400"/>
            <a:chOff x="2782111" y="1752596"/>
            <a:chExt cx="2932889" cy="2057400"/>
          </a:xfrm>
        </p:grpSpPr>
        <p:pic>
          <p:nvPicPr>
            <p:cNvPr id="4" name="image05.jpg" descr="1ply.jpg"/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782111" y="1752596"/>
              <a:ext cx="2932889" cy="2057400"/>
            </a:xfrm>
            <a:prstGeom prst="rect">
              <a:avLst/>
            </a:prstGeom>
            <a:ln/>
          </p:spPr>
        </p:pic>
        <p:sp>
          <p:nvSpPr>
            <p:cNvPr id="10" name="TextBox 9"/>
            <p:cNvSpPr txBox="1"/>
            <p:nvPr/>
          </p:nvSpPr>
          <p:spPr>
            <a:xfrm>
              <a:off x="2782111" y="3440664"/>
              <a:ext cx="685800" cy="369332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R/SO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53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Team6 </a:t>
            </a:r>
            <a:r>
              <a:rPr lang="en-US" dirty="0" smtClean="0">
                <a:solidFill>
                  <a:srgbClr val="0070C0"/>
                </a:solidFill>
              </a:rPr>
              <a:t>Blue</a:t>
            </a:r>
            <a:r>
              <a:rPr lang="en-US" dirty="0" smtClean="0"/>
              <a:t> Artifacts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5800"/>
            <a:ext cx="4724400" cy="2543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685800"/>
            <a:ext cx="4191000" cy="2528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2" t="16420" r="32310" b="4568"/>
          <a:stretch/>
        </p:blipFill>
        <p:spPr>
          <a:xfrm rot="16200000">
            <a:off x="117085" y="3388114"/>
            <a:ext cx="2743201" cy="2824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8" t="18889"/>
          <a:stretch/>
        </p:blipFill>
        <p:spPr>
          <a:xfrm>
            <a:off x="4952999" y="3450770"/>
            <a:ext cx="4233335" cy="27214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5791200"/>
            <a:ext cx="533400" cy="38100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5791200"/>
            <a:ext cx="533400" cy="38100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2819400"/>
            <a:ext cx="533400" cy="38100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2819400"/>
            <a:ext cx="533400" cy="38100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22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>
            <a:normAutofit/>
          </a:bodyPr>
          <a:lstStyle/>
          <a:p>
            <a:r>
              <a:rPr lang="en-US" sz="4000" dirty="0">
                <a:effectLst/>
              </a:rPr>
              <a:t> </a:t>
            </a:r>
            <a:r>
              <a:rPr lang="en-US" sz="4000" dirty="0" smtClean="0">
                <a:effectLst/>
              </a:rPr>
              <a:t>How Widely is the Culture Shared?</a:t>
            </a:r>
            <a:endParaRPr lang="en-US" sz="4000" dirty="0">
              <a:effectLst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37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Dominant culture</a:t>
            </a:r>
            <a:r>
              <a:rPr lang="en-US" dirty="0" smtClean="0">
                <a:solidFill>
                  <a:schemeClr val="tx1"/>
                </a:solidFill>
              </a:rPr>
              <a:t> refers to the core values (beliefs &amp; norms) that are shared by a </a:t>
            </a:r>
            <a:r>
              <a:rPr lang="en-US" i="1" dirty="0" smtClean="0">
                <a:solidFill>
                  <a:schemeClr val="tx1"/>
                </a:solidFill>
              </a:rPr>
              <a:t>majority</a:t>
            </a:r>
            <a:r>
              <a:rPr lang="en-US" dirty="0" smtClean="0">
                <a:solidFill>
                  <a:schemeClr val="tx1"/>
                </a:solidFill>
              </a:rPr>
              <a:t> of the organization’s members.</a:t>
            </a:r>
          </a:p>
        </p:txBody>
      </p:sp>
      <p:pic>
        <p:nvPicPr>
          <p:cNvPr id="80898" name="Picture 2" descr="http://bouviers.net/dogblog/images/foxhunt.jpg"/>
          <p:cNvPicPr>
            <a:picLocks noChangeAspect="1" noChangeArrowheads="1"/>
          </p:cNvPicPr>
          <p:nvPr/>
        </p:nvPicPr>
        <p:blipFill rotWithShape="1">
          <a:blip r:embed="rId2" cstate="email">
            <a:lum contrast="20000"/>
          </a:blip>
          <a:srcRect l="3301" r="4299"/>
          <a:stretch/>
        </p:blipFill>
        <p:spPr bwMode="auto">
          <a:xfrm>
            <a:off x="5257800" y="2514600"/>
            <a:ext cx="3276600" cy="33528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457200" y="2590800"/>
            <a:ext cx="4724400" cy="33528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404813" marR="0" lvl="0" indent="-404813" algn="l" defTabSz="914400" rtl="0" eaLnBrk="1" fontAlgn="auto" latinLnBrk="0" hangingPunct="1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93757"/>
              </a:buClr>
              <a:buSzPct val="100000"/>
              <a:buBlip>
                <a:blip r:embed="rId3"/>
              </a:buBlip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Subcultures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 reflect variance in culture within a firm, often defined by departments or geographical separation.</a:t>
            </a:r>
          </a:p>
          <a:p>
            <a:pPr marL="404813" marR="0" lvl="0" indent="-404813" algn="l" defTabSz="914400" rtl="0" eaLnBrk="1" fontAlgn="auto" latinLnBrk="0" hangingPunct="1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93757"/>
              </a:buClr>
              <a:buSzPct val="100000"/>
              <a:buBlip>
                <a:blip r:embed="rId3"/>
              </a:buBlip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Strength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 of the culture refers to how widely shared the culture is (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e.g., not whether it is good or bad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08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9216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When the old rules suddenly don’t apply…</a:t>
            </a:r>
            <a:endParaRPr lang="en-US" dirty="0"/>
          </a:p>
        </p:txBody>
      </p:sp>
      <p:pic>
        <p:nvPicPr>
          <p:cNvPr id="4" name="StuckOnEscalato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040" t="1465" r="1082"/>
          <a:stretch/>
        </p:blipFill>
        <p:spPr>
          <a:xfrm>
            <a:off x="1178466" y="895350"/>
            <a:ext cx="6787069" cy="512445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9028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971800" y="1905000"/>
            <a:ext cx="3048000" cy="3048000"/>
            <a:chOff x="2133600" y="1219200"/>
            <a:chExt cx="4876800" cy="4876800"/>
          </a:xfrm>
        </p:grpSpPr>
        <p:sp>
          <p:nvSpPr>
            <p:cNvPr id="22" name="5-Point Star 21"/>
            <p:cNvSpPr/>
            <p:nvPr/>
          </p:nvSpPr>
          <p:spPr>
            <a:xfrm>
              <a:off x="2209800" y="1447800"/>
              <a:ext cx="4724400" cy="4572000"/>
            </a:xfrm>
            <a:prstGeom prst="star5">
              <a:avLst/>
            </a:prstGeom>
            <a:gradFill flip="none" rotWithShape="1">
              <a:gsLst>
                <a:gs pos="0">
                  <a:srgbClr val="740000"/>
                </a:gs>
                <a:gs pos="79000">
                  <a:srgbClr val="48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/>
            </a:p>
          </p:txBody>
        </p:sp>
        <p:sp>
          <p:nvSpPr>
            <p:cNvPr id="23" name="Diamond 22"/>
            <p:cNvSpPr/>
            <p:nvPr/>
          </p:nvSpPr>
          <p:spPr>
            <a:xfrm>
              <a:off x="4038600" y="1219200"/>
              <a:ext cx="1066800" cy="1447800"/>
            </a:xfrm>
            <a:prstGeom prst="diamond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/>
                <a:t>Strategy</a:t>
              </a:r>
              <a:endParaRPr lang="en-US" sz="1200" dirty="0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5867400" y="28956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/>
                <a:t>Structure</a:t>
              </a:r>
              <a:endParaRPr lang="en-US" sz="1200" dirty="0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2133600" y="28956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/>
                <a:t>People</a:t>
              </a:r>
              <a:endParaRPr lang="en-US" sz="1200" dirty="0"/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5181600" y="51054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/>
                <a:t>Processes</a:t>
              </a:r>
              <a:endParaRPr lang="en-US" sz="1200" dirty="0"/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2819400" y="51054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/>
                <a:t>Rewards</a:t>
              </a:r>
              <a:endParaRPr lang="en-US" sz="1200" dirty="0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3962400" y="35052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200" b="1" dirty="0" smtClean="0"/>
                <a:t>Symbols/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200" b="1" dirty="0" smtClean="0"/>
                <a:t>Artifacts</a:t>
              </a:r>
              <a:endParaRPr lang="en-US" sz="1200" dirty="0"/>
            </a:p>
          </p:txBody>
        </p:sp>
      </p:grpSp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4680"/>
          </a:xfrm>
        </p:spPr>
        <p:txBody>
          <a:bodyPr>
            <a:noAutofit/>
          </a:bodyPr>
          <a:lstStyle/>
          <a:p>
            <a:r>
              <a:rPr lang="en-US" sz="4000" dirty="0" smtClean="0"/>
              <a:t>Levers to Influence Culture</a:t>
            </a:r>
          </a:p>
        </p:txBody>
      </p:sp>
      <p:sp>
        <p:nvSpPr>
          <p:cNvPr id="14" name="Cloud Callout 13"/>
          <p:cNvSpPr/>
          <p:nvPr/>
        </p:nvSpPr>
        <p:spPr>
          <a:xfrm>
            <a:off x="6019800" y="2189480"/>
            <a:ext cx="2895600" cy="1153160"/>
          </a:xfrm>
          <a:prstGeom prst="cloudCallout">
            <a:avLst>
              <a:gd name="adj1" fmla="val -58501"/>
              <a:gd name="adj2" fmla="val 32382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Centralization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Responsibilities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Roles</a:t>
            </a:r>
          </a:p>
        </p:txBody>
      </p:sp>
      <p:sp>
        <p:nvSpPr>
          <p:cNvPr id="15" name="Cloud Callout 14"/>
          <p:cNvSpPr/>
          <p:nvPr/>
        </p:nvSpPr>
        <p:spPr>
          <a:xfrm>
            <a:off x="5715000" y="4632960"/>
            <a:ext cx="3124200" cy="1463040"/>
          </a:xfrm>
          <a:prstGeom prst="cloudCallout">
            <a:avLst>
              <a:gd name="adj1" fmla="val -62119"/>
              <a:gd name="adj2" fmla="val -39300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Work flow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Information flow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Policies &amp; procedures</a:t>
            </a:r>
          </a:p>
        </p:txBody>
      </p:sp>
      <p:sp>
        <p:nvSpPr>
          <p:cNvPr id="16" name="Cloud Callout 15"/>
          <p:cNvSpPr/>
          <p:nvPr/>
        </p:nvSpPr>
        <p:spPr>
          <a:xfrm>
            <a:off x="228600" y="4785360"/>
            <a:ext cx="3048000" cy="1219200"/>
          </a:xfrm>
          <a:prstGeom prst="cloudCallout">
            <a:avLst>
              <a:gd name="adj1" fmla="val 60693"/>
              <a:gd name="adj2" fmla="val -50500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Formal/informal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Goal setting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Measurement</a:t>
            </a:r>
          </a:p>
        </p:txBody>
      </p:sp>
      <p:sp>
        <p:nvSpPr>
          <p:cNvPr id="17" name="Cloud Callout 16"/>
          <p:cNvSpPr/>
          <p:nvPr/>
        </p:nvSpPr>
        <p:spPr>
          <a:xfrm>
            <a:off x="762000" y="2189480"/>
            <a:ext cx="1676400" cy="1544320"/>
          </a:xfrm>
          <a:prstGeom prst="cloudCallout">
            <a:avLst>
              <a:gd name="adj1" fmla="val 84271"/>
              <a:gd name="adj2" fmla="val 20887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Recruit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Select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Socialize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Remove</a:t>
            </a:r>
          </a:p>
        </p:txBody>
      </p:sp>
      <p:sp>
        <p:nvSpPr>
          <p:cNvPr id="18" name="Cloud Callout 17"/>
          <p:cNvSpPr/>
          <p:nvPr/>
        </p:nvSpPr>
        <p:spPr>
          <a:xfrm>
            <a:off x="2971800" y="1381125"/>
            <a:ext cx="3124200" cy="1362075"/>
          </a:xfrm>
          <a:prstGeom prst="cloudCallout">
            <a:avLst>
              <a:gd name="adj1" fmla="val -2148"/>
              <a:gd name="adj2" fmla="val 103818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Communication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Create artifacts (Rituals, Role models, space…)</a:t>
            </a:r>
          </a:p>
        </p:txBody>
      </p:sp>
    </p:spTree>
    <p:extLst>
      <p:ext uri="{BB962C8B-B14F-4D97-AF65-F5344CB8AC3E}">
        <p14:creationId xmlns:p14="http://schemas.microsoft.com/office/powerpoint/2010/main" val="3515163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rgbClr val="6C0000"/>
                </a:solidFill>
              </a:rPr>
              <a:t>Levers to Influence Culture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2209800" y="1447800"/>
            <a:ext cx="4724400" cy="4572000"/>
          </a:xfrm>
          <a:prstGeom prst="star5">
            <a:avLst/>
          </a:prstGeom>
          <a:gradFill flip="none" rotWithShape="1">
            <a:gsLst>
              <a:gs pos="0">
                <a:srgbClr val="740000"/>
              </a:gs>
              <a:gs pos="79000">
                <a:srgbClr val="48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2" name="Diamond 21"/>
          <p:cNvSpPr/>
          <p:nvPr/>
        </p:nvSpPr>
        <p:spPr>
          <a:xfrm>
            <a:off x="4038600" y="1219200"/>
            <a:ext cx="1066800" cy="1447800"/>
          </a:xfrm>
          <a:prstGeom prst="diamond">
            <a:avLst/>
          </a:prstGeom>
          <a:solidFill>
            <a:srgbClr val="3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800" b="1" dirty="0" smtClean="0"/>
              <a:t>Strategy</a:t>
            </a:r>
            <a:endParaRPr lang="en-US" sz="1800" dirty="0"/>
          </a:p>
        </p:txBody>
      </p:sp>
      <p:sp>
        <p:nvSpPr>
          <p:cNvPr id="25" name="Oval 24"/>
          <p:cNvSpPr/>
          <p:nvPr/>
        </p:nvSpPr>
        <p:spPr bwMode="auto">
          <a:xfrm>
            <a:off x="5867400" y="2895600"/>
            <a:ext cx="1143000" cy="990600"/>
          </a:xfrm>
          <a:prstGeom prst="ellipse">
            <a:avLst/>
          </a:prstGeom>
          <a:solidFill>
            <a:srgbClr val="3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800" b="1" dirty="0" smtClean="0"/>
              <a:t>Structure</a:t>
            </a:r>
            <a:endParaRPr lang="en-US" sz="1800" dirty="0"/>
          </a:p>
        </p:txBody>
      </p:sp>
      <p:sp>
        <p:nvSpPr>
          <p:cNvPr id="28" name="Oval 27"/>
          <p:cNvSpPr/>
          <p:nvPr/>
        </p:nvSpPr>
        <p:spPr bwMode="auto">
          <a:xfrm>
            <a:off x="2133600" y="2895600"/>
            <a:ext cx="1143000" cy="990600"/>
          </a:xfrm>
          <a:prstGeom prst="ellipse">
            <a:avLst/>
          </a:prstGeom>
          <a:solidFill>
            <a:srgbClr val="3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800" b="1" dirty="0" smtClean="0"/>
              <a:t>People</a:t>
            </a:r>
            <a:endParaRPr lang="en-US" sz="1800" dirty="0"/>
          </a:p>
        </p:txBody>
      </p:sp>
      <p:sp>
        <p:nvSpPr>
          <p:cNvPr id="31" name="Oval 30"/>
          <p:cNvSpPr/>
          <p:nvPr/>
        </p:nvSpPr>
        <p:spPr bwMode="auto">
          <a:xfrm>
            <a:off x="5181600" y="5105400"/>
            <a:ext cx="1143000" cy="990600"/>
          </a:xfrm>
          <a:prstGeom prst="ellipse">
            <a:avLst/>
          </a:prstGeom>
          <a:solidFill>
            <a:srgbClr val="3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800" b="1" dirty="0" smtClean="0"/>
              <a:t>Processes</a:t>
            </a:r>
            <a:endParaRPr lang="en-US" sz="1800" dirty="0"/>
          </a:p>
        </p:txBody>
      </p:sp>
      <p:sp>
        <p:nvSpPr>
          <p:cNvPr id="34" name="Oval 33"/>
          <p:cNvSpPr/>
          <p:nvPr/>
        </p:nvSpPr>
        <p:spPr bwMode="auto">
          <a:xfrm>
            <a:off x="2819400" y="5105400"/>
            <a:ext cx="1143000" cy="990600"/>
          </a:xfrm>
          <a:prstGeom prst="ellipse">
            <a:avLst/>
          </a:prstGeom>
          <a:solidFill>
            <a:srgbClr val="3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800" b="1" dirty="0" smtClean="0"/>
              <a:t>Rewards</a:t>
            </a:r>
            <a:endParaRPr lang="en-US" sz="1800" dirty="0"/>
          </a:p>
        </p:txBody>
      </p:sp>
      <p:sp>
        <p:nvSpPr>
          <p:cNvPr id="37" name="Oval 36"/>
          <p:cNvSpPr/>
          <p:nvPr/>
        </p:nvSpPr>
        <p:spPr bwMode="auto">
          <a:xfrm>
            <a:off x="3962400" y="3505200"/>
            <a:ext cx="1143000" cy="990600"/>
          </a:xfrm>
          <a:prstGeom prst="ellipse">
            <a:avLst/>
          </a:prstGeom>
          <a:solidFill>
            <a:srgbClr val="3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sz="1800" b="1" dirty="0" smtClean="0"/>
              <a:t>Symbols/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800" b="1" dirty="0" smtClean="0"/>
              <a:t>Artifacts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1449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1" grpId="0" animBg="1"/>
      <p:bldP spid="34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n-US" dirty="0" smtClean="0">
                <a:effectLst/>
                <a:latin typeface="+mn-lt"/>
              </a:rPr>
              <a:t>Change Management Steps</a:t>
            </a:r>
            <a:endParaRPr lang="en-US" dirty="0">
              <a:effectLst/>
              <a:latin typeface="+mn-l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4343400"/>
            <a:ext cx="4000500" cy="1524000"/>
          </a:xfrm>
          <a:solidFill>
            <a:srgbClr val="580000"/>
          </a:solidFill>
          <a:effectLst/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Unfreeze: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bg1"/>
                </a:solidFill>
              </a:rPr>
              <a:t>Create a sense of urgency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bg1"/>
                </a:solidFill>
              </a:rPr>
              <a:t>Powerful guiding coalition/ Vision for change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2514600" y="1600200"/>
            <a:ext cx="4000500" cy="2247900"/>
          </a:xfrm>
          <a:prstGeom prst="rect">
            <a:avLst/>
          </a:prstGeom>
          <a:solidFill>
            <a:srgbClr val="58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273050" indent="-273050" algn="l" rtl="0" fontAlgn="base">
              <a:lnSpc>
                <a:spcPct val="85000"/>
              </a:lnSpc>
              <a:spcBef>
                <a:spcPts val="1800"/>
              </a:spcBef>
              <a:spcAft>
                <a:spcPct val="0"/>
              </a:spcAft>
              <a:buClr>
                <a:srgbClr val="093757"/>
              </a:buClr>
              <a:buSzPct val="100000"/>
              <a:buFont typeface="Wingdings" pitchFamily="2" charset="2"/>
              <a:buChar char="§"/>
              <a:defRPr sz="28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1pPr>
            <a:lvl2pPr marL="557213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195985"/>
              </a:buClr>
              <a:buSzPct val="100000"/>
              <a:buFont typeface="Wingdings" pitchFamily="2" charset="2"/>
              <a:buChar char="§"/>
              <a:defRPr sz="25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2pPr>
            <a:lvl3pPr marL="812800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2587C9"/>
              </a:buClr>
              <a:buSzPct val="100000"/>
              <a:buFont typeface="Wingdings" pitchFamily="2" charset="2"/>
              <a:buChar char="§"/>
              <a:defRPr sz="22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3pPr>
            <a:lvl4pPr marL="1068388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§"/>
              <a:defRPr sz="18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4pPr>
            <a:lvl5pPr marL="1316038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8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5pPr>
            <a:lvl6pPr marL="1572768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6pPr>
            <a:lvl7pPr marL="181965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7pPr>
            <a:lvl8pPr marL="2066544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1600" baseline="0">
                <a:latin typeface="+mn-lt"/>
              </a:defRPr>
            </a:lvl8pPr>
            <a:lvl9pPr marL="2313432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1400" baseline="0"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chemeClr val="bg1"/>
                </a:solidFill>
              </a:rPr>
              <a:t>Change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chemeClr val="bg2"/>
              </a:buClr>
            </a:pPr>
            <a:r>
              <a:rPr lang="en-US" sz="2400" b="1" dirty="0" smtClean="0">
                <a:solidFill>
                  <a:schemeClr val="bg1"/>
                </a:solidFill>
              </a:rPr>
              <a:t>Empower key stakeholders</a:t>
            </a:r>
            <a:r>
              <a:rPr lang="en-US" sz="2400" dirty="0" smtClean="0">
                <a:solidFill>
                  <a:schemeClr val="bg1"/>
                </a:solidFill>
              </a:rPr>
              <a:t>: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Clr>
                <a:schemeClr val="bg2"/>
              </a:buClr>
            </a:pPr>
            <a:r>
              <a:rPr lang="en-US" sz="2000" dirty="0" smtClean="0">
                <a:solidFill>
                  <a:schemeClr val="bg1"/>
                </a:solidFill>
              </a:rPr>
              <a:t>Who will influence outcomes?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Clr>
                <a:schemeClr val="bg2"/>
              </a:buClr>
            </a:pPr>
            <a:r>
              <a:rPr lang="en-US" sz="2000" dirty="0" smtClean="0">
                <a:solidFill>
                  <a:schemeClr val="bg1"/>
                </a:solidFill>
              </a:rPr>
              <a:t>Find gaps between desired &amp; realistic responses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Clr>
                <a:schemeClr val="bg2"/>
              </a:buClr>
            </a:pPr>
            <a:r>
              <a:rPr lang="en-US" sz="2000" dirty="0" smtClean="0">
                <a:solidFill>
                  <a:schemeClr val="bg1"/>
                </a:solidFill>
              </a:rPr>
              <a:t>Get buy in to close gaps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chemeClr val="bg2"/>
              </a:buClr>
            </a:pPr>
            <a:r>
              <a:rPr lang="en-US" sz="2400" b="1" dirty="0" smtClean="0">
                <a:solidFill>
                  <a:schemeClr val="bg1"/>
                </a:solidFill>
              </a:rPr>
              <a:t>Plan for short-term wins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991100" y="4343400"/>
            <a:ext cx="4000500" cy="1524000"/>
          </a:xfrm>
          <a:prstGeom prst="rect">
            <a:avLst/>
          </a:prstGeom>
          <a:solidFill>
            <a:srgbClr val="58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273050" indent="-273050" algn="l" rtl="0" fontAlgn="base">
              <a:lnSpc>
                <a:spcPct val="85000"/>
              </a:lnSpc>
              <a:spcBef>
                <a:spcPts val="1800"/>
              </a:spcBef>
              <a:spcAft>
                <a:spcPct val="0"/>
              </a:spcAft>
              <a:buClr>
                <a:srgbClr val="093757"/>
              </a:buClr>
              <a:buSzPct val="100000"/>
              <a:buFont typeface="Wingdings" pitchFamily="2" charset="2"/>
              <a:buChar char="§"/>
              <a:defRPr sz="28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1pPr>
            <a:lvl2pPr marL="557213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195985"/>
              </a:buClr>
              <a:buSzPct val="100000"/>
              <a:buFont typeface="Wingdings" pitchFamily="2" charset="2"/>
              <a:buChar char="§"/>
              <a:defRPr sz="25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2pPr>
            <a:lvl3pPr marL="812800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2587C9"/>
              </a:buClr>
              <a:buSzPct val="100000"/>
              <a:buFont typeface="Wingdings" pitchFamily="2" charset="2"/>
              <a:buChar char="§"/>
              <a:defRPr sz="22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3pPr>
            <a:lvl4pPr marL="1068388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§"/>
              <a:defRPr sz="18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4pPr>
            <a:lvl5pPr marL="1316038" indent="-228600" algn="l" rtl="0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800">
                <a:solidFill>
                  <a:srgbClr val="093757"/>
                </a:solidFill>
                <a:latin typeface="+mn-lt"/>
                <a:ea typeface="+mn-lt"/>
                <a:cs typeface="+mn-lt"/>
              </a:defRPr>
            </a:lvl5pPr>
            <a:lvl6pPr marL="1572768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6pPr>
            <a:lvl7pPr marL="181965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7pPr>
            <a:lvl8pPr marL="2066544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1600" baseline="0">
                <a:latin typeface="+mn-lt"/>
              </a:defRPr>
            </a:lvl8pPr>
            <a:lvl9pPr marL="2313432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1400" baseline="0"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2400"/>
              </a:spcBef>
              <a:buNone/>
            </a:pPr>
            <a:r>
              <a:rPr lang="en-US" b="1" dirty="0" smtClean="0">
                <a:solidFill>
                  <a:schemeClr val="bg1"/>
                </a:solidFill>
              </a:rPr>
              <a:t>Refreeze: 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chemeClr val="bg2"/>
              </a:buClr>
            </a:pPr>
            <a:r>
              <a:rPr lang="en-US" sz="2400" b="1" dirty="0" smtClean="0">
                <a:solidFill>
                  <a:schemeClr val="bg1"/>
                </a:solidFill>
              </a:rPr>
              <a:t>Accelerate &amp; solidify (Star)</a:t>
            </a:r>
          </a:p>
          <a:p>
            <a:pPr lvl="1">
              <a:lnSpc>
                <a:spcPct val="80000"/>
              </a:lnSpc>
              <a:buClr>
                <a:schemeClr val="bg2"/>
              </a:buClr>
            </a:pPr>
            <a:r>
              <a:rPr lang="en-US" sz="2100" b="1" dirty="0" smtClean="0">
                <a:solidFill>
                  <a:schemeClr val="bg1"/>
                </a:solidFill>
              </a:rPr>
              <a:t>Rewards</a:t>
            </a:r>
          </a:p>
          <a:p>
            <a:pPr lvl="1">
              <a:lnSpc>
                <a:spcPct val="80000"/>
              </a:lnSpc>
              <a:buClr>
                <a:schemeClr val="bg2"/>
              </a:buClr>
            </a:pPr>
            <a:r>
              <a:rPr lang="en-US" sz="2100" b="1" dirty="0" smtClean="0">
                <a:solidFill>
                  <a:schemeClr val="bg1"/>
                </a:solidFill>
              </a:rPr>
              <a:t>Structure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Bent Arrow 2"/>
          <p:cNvSpPr/>
          <p:nvPr/>
        </p:nvSpPr>
        <p:spPr>
          <a:xfrm>
            <a:off x="1447800" y="2971800"/>
            <a:ext cx="914400" cy="1143000"/>
          </a:xfrm>
          <a:prstGeom prst="bentArrow">
            <a:avLst/>
          </a:prstGeom>
          <a:solidFill>
            <a:srgbClr val="58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ent Arrow 6"/>
          <p:cNvSpPr/>
          <p:nvPr/>
        </p:nvSpPr>
        <p:spPr>
          <a:xfrm rot="5400000">
            <a:off x="6667500" y="3238500"/>
            <a:ext cx="1143000" cy="914400"/>
          </a:xfrm>
          <a:prstGeom prst="bentArrow">
            <a:avLst/>
          </a:prstGeom>
          <a:solidFill>
            <a:srgbClr val="58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6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3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 lIns="82945" tIns="35199" rIns="82945" bIns="41473">
            <a:normAutofit/>
          </a:bodyPr>
          <a:lstStyle/>
          <a:p>
            <a:pPr fontAlgn="auto">
              <a:spcAft>
                <a:spcPts val="0"/>
              </a:spcAft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dirty="0" smtClean="0">
                <a:effectLst/>
              </a:rPr>
              <a:t>Practical Implications</a:t>
            </a:r>
            <a:endParaRPr lang="en-US" dirty="0">
              <a:effectLst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883710" y="1295400"/>
            <a:ext cx="7376580" cy="4800600"/>
          </a:xfrm>
        </p:spPr>
        <p:txBody>
          <a:bodyPr>
            <a:noAutofit/>
          </a:bodyPr>
          <a:lstStyle/>
          <a:p>
            <a:pPr marL="282575" indent="-282575" fontAlgn="auto">
              <a:spcBef>
                <a:spcPts val="2400"/>
              </a:spcBef>
              <a:spcAft>
                <a:spcPts val="0"/>
              </a:spcAft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b="1" dirty="0" smtClean="0">
                <a:solidFill>
                  <a:schemeClr val="tx1"/>
                </a:solidFill>
              </a:rPr>
              <a:t>Global strategy</a:t>
            </a:r>
            <a:r>
              <a:rPr lang="en-US" dirty="0" smtClean="0">
                <a:solidFill>
                  <a:schemeClr val="tx1"/>
                </a:solidFill>
              </a:rPr>
              <a:t> (Business model adaptation, market entry modes, global work assignments)</a:t>
            </a:r>
          </a:p>
          <a:p>
            <a:pPr marL="282575" indent="-282575">
              <a:spcBef>
                <a:spcPts val="2400"/>
              </a:spcBef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b="1" dirty="0" smtClean="0">
                <a:solidFill>
                  <a:schemeClr val="tx1"/>
                </a:solidFill>
              </a:rPr>
              <a:t>Competitive advantage </a:t>
            </a:r>
            <a:r>
              <a:rPr lang="en-US" dirty="0" smtClean="0">
                <a:solidFill>
                  <a:schemeClr val="tx1"/>
                </a:solidFill>
              </a:rPr>
              <a:t>(coordination &amp; creativity/innovation)</a:t>
            </a:r>
            <a:endParaRPr lang="en-US" dirty="0">
              <a:solidFill>
                <a:schemeClr val="tx1"/>
              </a:solidFill>
            </a:endParaRPr>
          </a:p>
          <a:p>
            <a:pPr marL="282575" indent="-282575" fontAlgn="auto">
              <a:spcBef>
                <a:spcPts val="2400"/>
              </a:spcBef>
              <a:spcAft>
                <a:spcPts val="0"/>
              </a:spcAft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b="1" dirty="0" smtClean="0">
                <a:solidFill>
                  <a:schemeClr val="tx1"/>
                </a:solidFill>
              </a:rPr>
              <a:t>Vehicles/Interfirm strategies</a:t>
            </a:r>
            <a:r>
              <a:rPr lang="en-US" dirty="0" smtClean="0">
                <a:solidFill>
                  <a:schemeClr val="tx1"/>
                </a:solidFill>
              </a:rPr>
              <a:t> (M&amp;A/Alliances/JVs)</a:t>
            </a:r>
          </a:p>
          <a:p>
            <a:pPr marL="282575" indent="-282575" fontAlgn="auto">
              <a:spcBef>
                <a:spcPts val="2400"/>
              </a:spcBef>
              <a:spcAft>
                <a:spcPts val="0"/>
              </a:spcAft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b="1" dirty="0" smtClean="0">
                <a:solidFill>
                  <a:schemeClr val="tx1"/>
                </a:solidFill>
              </a:rPr>
              <a:t>Next steps?</a:t>
            </a:r>
          </a:p>
          <a:p>
            <a:pPr marL="579755" lvl="1" indent="-282575">
              <a:spcBef>
                <a:spcPts val="0"/>
              </a:spcBef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</a:rPr>
              <a:t>Work</a:t>
            </a:r>
          </a:p>
          <a:p>
            <a:pPr marL="579755" lvl="1" indent="-282575">
              <a:spcBef>
                <a:spcPts val="0"/>
              </a:spcBef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</a:rPr>
              <a:t>Teams/Class</a:t>
            </a:r>
          </a:p>
          <a:p>
            <a:pPr marL="579755" lvl="1" indent="-282575">
              <a:spcBef>
                <a:spcPts val="0"/>
              </a:spcBef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</a:rPr>
              <a:t>Families</a:t>
            </a:r>
          </a:p>
          <a:p>
            <a:pPr marL="579755" lvl="1" indent="-282575">
              <a:spcBef>
                <a:spcPts val="0"/>
              </a:spcBef>
              <a:buSzPct val="104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</a:rPr>
              <a:t>Other?</a:t>
            </a:r>
          </a:p>
        </p:txBody>
      </p:sp>
      <p:pic>
        <p:nvPicPr>
          <p:cNvPr id="4098" name="Picture 2" descr="http://www.acceleratoru.com/wp-content/uploads/2013/05/choose_a_path_-_istock_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4343400"/>
            <a:ext cx="186690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00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4C58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4C58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4C58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1324" y="13716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760000"/>
                </a:solidFill>
              </a:rPr>
              <a:t>Ethics and Strategy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177824" y="2209800"/>
            <a:ext cx="2819400" cy="5232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smtClean="0">
                <a:latin typeface="+mn-lt"/>
              </a:rPr>
              <a:t>10/21/16</a:t>
            </a:r>
            <a:endParaRPr lang="en-US" sz="28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893" y="2704879"/>
            <a:ext cx="7308213" cy="25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8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</a:pPr>
            <a:r>
              <a:rPr lang="en-US" dirty="0" smtClean="0">
                <a:effectLst/>
              </a:rPr>
              <a:t>A Few Ethical Dilemmas from our Cases</a:t>
            </a:r>
            <a:endParaRPr lang="en-US" sz="3600" dirty="0" smtClean="0">
              <a:effectLst/>
            </a:endParaRPr>
          </a:p>
        </p:txBody>
      </p:sp>
      <p:sp>
        <p:nvSpPr>
          <p:cNvPr id="27955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73914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Genzyme</a:t>
            </a:r>
          </a:p>
          <a:p>
            <a:pPr lvl="1">
              <a:spcBef>
                <a:spcPts val="400"/>
              </a:spcBef>
            </a:pPr>
            <a:r>
              <a:rPr lang="en-US" dirty="0" smtClean="0">
                <a:solidFill>
                  <a:schemeClr val="tx1"/>
                </a:solidFill>
              </a:rPr>
              <a:t>Are we gouging </a:t>
            </a:r>
            <a:r>
              <a:rPr lang="en-US" dirty="0" err="1" smtClean="0">
                <a:solidFill>
                  <a:schemeClr val="tx1"/>
                </a:solidFill>
              </a:rPr>
              <a:t>Gauchers</a:t>
            </a:r>
            <a:r>
              <a:rPr lang="en-US" dirty="0" smtClean="0">
                <a:solidFill>
                  <a:schemeClr val="tx1"/>
                </a:solidFill>
              </a:rPr>
              <a:t> patients (</a:t>
            </a:r>
            <a:r>
              <a:rPr lang="en-US" dirty="0" err="1" smtClean="0">
                <a:solidFill>
                  <a:schemeClr val="tx1"/>
                </a:solidFill>
              </a:rPr>
              <a:t>Cerezyme</a:t>
            </a:r>
            <a:r>
              <a:rPr lang="en-US" dirty="0" smtClean="0">
                <a:solidFill>
                  <a:schemeClr val="tx1"/>
                </a:solidFill>
              </a:rPr>
              <a:t> price)?</a:t>
            </a:r>
          </a:p>
          <a:p>
            <a:pPr lvl="1">
              <a:spcBef>
                <a:spcPts val="400"/>
              </a:spcBef>
            </a:pPr>
            <a:r>
              <a:rPr lang="en-US" dirty="0" smtClean="0">
                <a:solidFill>
                  <a:schemeClr val="tx1"/>
                </a:solidFill>
              </a:rPr>
              <a:t>Should we test if Synvisc1 is better than Synvisc3?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eHarmony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If better matches are due to high prices (etc.) rather than the algorithm, do we need to tell customers?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Cadbury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Are revenue synergies just a ruse to manipulate employees into cooperating?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Nintendo/Pokémon GO</a:t>
            </a:r>
          </a:p>
          <a:p>
            <a:pPr lvl="1">
              <a:spcBef>
                <a:spcPts val="400"/>
              </a:spcBef>
            </a:pPr>
            <a:r>
              <a:rPr lang="en-US" spc="-40" dirty="0" smtClean="0">
                <a:solidFill>
                  <a:schemeClr val="tx1"/>
                </a:solidFill>
              </a:rPr>
              <a:t>Should they tell investors how much flows to Nintendo?</a:t>
            </a:r>
          </a:p>
          <a:p>
            <a:pPr lvl="1">
              <a:spcBef>
                <a:spcPts val="400"/>
              </a:spcBef>
            </a:pPr>
            <a:r>
              <a:rPr lang="en-US" dirty="0" smtClean="0">
                <a:solidFill>
                  <a:schemeClr val="tx1"/>
                </a:solidFill>
              </a:rPr>
              <a:t>How will they use people’s data?</a:t>
            </a:r>
          </a:p>
        </p:txBody>
      </p:sp>
    </p:spTree>
    <p:extLst>
      <p:ext uri="{BB962C8B-B14F-4D97-AF65-F5344CB8AC3E}">
        <p14:creationId xmlns:p14="http://schemas.microsoft.com/office/powerpoint/2010/main" val="163332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2"/>
          </a:xfrm>
        </p:spPr>
        <p:txBody>
          <a:bodyPr/>
          <a:lstStyle/>
          <a:p>
            <a:r>
              <a:rPr lang="en-US" dirty="0" smtClean="0"/>
              <a:t>Debate: A deeper dive into chocolate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73162"/>
            <a:ext cx="7620000" cy="5562600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2400"/>
              </a:spcBef>
            </a:pPr>
            <a:r>
              <a:rPr lang="en-US" b="1" spc="-50" dirty="0" smtClean="0">
                <a:solidFill>
                  <a:schemeClr val="tx1"/>
                </a:solidFill>
              </a:rPr>
              <a:t>Cadbury:</a:t>
            </a:r>
            <a:r>
              <a:rPr lang="en-US" spc="-50" dirty="0" smtClean="0">
                <a:solidFill>
                  <a:schemeClr val="tx1"/>
                </a:solidFill>
              </a:rPr>
              <a:t> </a:t>
            </a:r>
            <a:r>
              <a:rPr lang="en-US" i="1" spc="-50" dirty="0" smtClean="0">
                <a:solidFill>
                  <a:schemeClr val="tx1"/>
                </a:solidFill>
              </a:rPr>
              <a:t>Expand production in low cost plants that don’t adhere to US safety/building/wage standards?</a:t>
            </a:r>
            <a:endParaRPr lang="en-US" i="1" spc="-5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2400"/>
              </a:spcBef>
            </a:pPr>
            <a:r>
              <a:rPr lang="en-US" dirty="0" smtClean="0"/>
              <a:t>Write down your initial position</a:t>
            </a:r>
          </a:p>
          <a:p>
            <a:pPr marL="285750" indent="-285750">
              <a:spcBef>
                <a:spcPts val="2400"/>
              </a:spcBef>
            </a:pPr>
            <a:r>
              <a:rPr lang="en-US" b="1" dirty="0" smtClean="0"/>
              <a:t>Pros</a:t>
            </a:r>
            <a:r>
              <a:rPr lang="en-US" dirty="0" smtClean="0"/>
              <a:t> of expanding/moving production?</a:t>
            </a:r>
          </a:p>
          <a:p>
            <a:pPr marL="285750" indent="-285750">
              <a:spcBef>
                <a:spcPts val="2400"/>
              </a:spcBef>
            </a:pPr>
            <a:r>
              <a:rPr lang="en-US" b="1" dirty="0" smtClean="0"/>
              <a:t>Cons</a:t>
            </a:r>
            <a:r>
              <a:rPr lang="en-US" dirty="0"/>
              <a:t> of expanding/moving? </a:t>
            </a:r>
            <a:r>
              <a:rPr lang="en-US" dirty="0" smtClean="0"/>
              <a:t>Who might be hurt?</a:t>
            </a:r>
          </a:p>
          <a:p>
            <a:pPr marL="285750" indent="-285750">
              <a:spcBef>
                <a:spcPts val="2400"/>
              </a:spcBef>
            </a:pPr>
            <a:r>
              <a:rPr lang="en-US" dirty="0" smtClean="0"/>
              <a:t>How do we weigh the points raised?</a:t>
            </a:r>
          </a:p>
          <a:p>
            <a:pPr marL="285750" indent="-285750">
              <a:spcBef>
                <a:spcPts val="2400"/>
              </a:spcBef>
            </a:pPr>
            <a:r>
              <a:rPr lang="en-US" dirty="0" smtClean="0"/>
              <a:t>Write down your final position. Did it change?</a:t>
            </a:r>
          </a:p>
          <a:p>
            <a:pPr marL="285750" indent="-285750">
              <a:spcBef>
                <a:spcPts val="2400"/>
              </a:spcBef>
            </a:pPr>
            <a:r>
              <a:rPr lang="en-US" dirty="0" smtClean="0"/>
              <a:t>How do the course tools help us w/this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6038"/>
            <a:ext cx="8229600" cy="639762"/>
          </a:xfrm>
        </p:spPr>
        <p:txBody>
          <a:bodyPr/>
          <a:lstStyle/>
          <a:p>
            <a:r>
              <a:rPr lang="en-US" dirty="0" smtClean="0"/>
              <a:t>Union Carbide Bhopal India Disaster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80" y="1265237"/>
            <a:ext cx="8028039" cy="4221163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dirty="0" smtClean="0"/>
              <a:t>Union </a:t>
            </a:r>
            <a:r>
              <a:rPr lang="en-US" dirty="0"/>
              <a:t>Carbide </a:t>
            </a:r>
            <a:r>
              <a:rPr lang="en-US" dirty="0" smtClean="0"/>
              <a:t>pesticide plant leak exposed 600,000 </a:t>
            </a:r>
            <a:r>
              <a:rPr lang="en-US" dirty="0"/>
              <a:t>people </a:t>
            </a:r>
            <a:r>
              <a:rPr lang="en-US" dirty="0" smtClean="0"/>
              <a:t>to </a:t>
            </a:r>
            <a:r>
              <a:rPr lang="en-US" dirty="0"/>
              <a:t>methyl isocyanate (MIC</a:t>
            </a:r>
            <a:r>
              <a:rPr lang="en-US" dirty="0" smtClean="0"/>
              <a:t>) gas (12/3/84).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Official death toll of 3787 – estimates up to 16,000. 558,125 injuries (3,900 were severe &amp; permanent)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Company settled for $470M ≈ $29k/human life lost.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Plant was locally sourced &amp; built to local standards</a:t>
            </a:r>
            <a:endParaRPr lang="en-US" dirty="0"/>
          </a:p>
        </p:txBody>
      </p:sp>
      <p:pic>
        <p:nvPicPr>
          <p:cNvPr id="1026" name="Picture 2" descr="Bhopal disas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2740" b="5044"/>
          <a:stretch/>
        </p:blipFill>
        <p:spPr bwMode="auto">
          <a:xfrm>
            <a:off x="5943600" y="4782312"/>
            <a:ext cx="3200400" cy="158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38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  <a:r>
              <a:rPr lang="en-US" dirty="0" smtClean="0"/>
              <a:t>for Ethical Decision-Making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b="1" dirty="0" smtClean="0"/>
              <a:t>Understand the Situation</a:t>
            </a:r>
            <a:r>
              <a:rPr lang="en-US" dirty="0" smtClean="0"/>
              <a:t>: </a:t>
            </a:r>
          </a:p>
          <a:p>
            <a:pPr lvl="1"/>
            <a:r>
              <a:rPr lang="en-US" i="1" dirty="0" smtClean="0"/>
              <a:t>Context</a:t>
            </a:r>
            <a:r>
              <a:rPr lang="en-US" dirty="0" smtClean="0"/>
              <a:t>: Who are stakeholders</a:t>
            </a:r>
            <a:r>
              <a:rPr lang="en-US" dirty="0"/>
              <a:t>? What’s the setting</a:t>
            </a:r>
            <a:r>
              <a:rPr lang="en-US" dirty="0" smtClean="0"/>
              <a:t>?</a:t>
            </a:r>
          </a:p>
          <a:p>
            <a:pPr lvl="1"/>
            <a:r>
              <a:rPr lang="en-US" i="1" dirty="0" smtClean="0"/>
              <a:t>Decision Process</a:t>
            </a:r>
            <a:r>
              <a:rPr lang="en-US" dirty="0" smtClean="0"/>
              <a:t>: How to decide? Who to involve?</a:t>
            </a:r>
          </a:p>
          <a:p>
            <a:pPr lvl="1"/>
            <a:r>
              <a:rPr lang="en-US" i="1" dirty="0" smtClean="0"/>
              <a:t>Standards of conduct</a:t>
            </a:r>
            <a:r>
              <a:rPr lang="en-US" dirty="0" smtClean="0"/>
              <a:t>: Would alternatives violate professional, legal or ethical standards?</a:t>
            </a:r>
          </a:p>
          <a:p>
            <a:pPr>
              <a:spcBef>
                <a:spcPts val="2400"/>
              </a:spcBef>
            </a:pPr>
            <a:r>
              <a:rPr lang="en-US" b="1" dirty="0" smtClean="0"/>
              <a:t>Consequences</a:t>
            </a:r>
            <a:r>
              <a:rPr lang="en-US" dirty="0" smtClean="0"/>
              <a:t>: What are possible outcomes </a:t>
            </a:r>
            <a:r>
              <a:rPr lang="en-US" dirty="0"/>
              <a:t>for each </a:t>
            </a:r>
            <a:r>
              <a:rPr lang="en-US" dirty="0" smtClean="0"/>
              <a:t>stakeholder?</a:t>
            </a:r>
          </a:p>
          <a:p>
            <a:pPr>
              <a:spcBef>
                <a:spcPts val="2400"/>
              </a:spcBef>
            </a:pPr>
            <a:r>
              <a:rPr lang="en-US" b="1" dirty="0"/>
              <a:t>Character/Virtue</a:t>
            </a:r>
            <a:r>
              <a:rPr lang="en-US" dirty="0"/>
              <a:t>: What will lead to success </a:t>
            </a:r>
            <a:r>
              <a:rPr lang="en-US" i="1" dirty="0"/>
              <a:t>over time</a:t>
            </a:r>
            <a:r>
              <a:rPr lang="en-US" dirty="0"/>
              <a:t>? What can I live with?</a:t>
            </a:r>
          </a:p>
          <a:p>
            <a:pPr>
              <a:spcBef>
                <a:spcPts val="2400"/>
              </a:spcBef>
            </a:pPr>
            <a:r>
              <a:rPr lang="en-US" b="1" dirty="0" smtClean="0"/>
              <a:t>Rationalization</a:t>
            </a:r>
            <a:r>
              <a:rPr lang="en-US" dirty="0" smtClean="0"/>
              <a:t>: Can I defend the decision if it were public? If I were on the losing side?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43200" y="6396335"/>
            <a:ext cx="525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Harris,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Parmar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 &amp; Wicks. 2015. 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Ethical 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Business Decisions: The 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Framework. Darden Ideas to Action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77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Culture &amp; Ethical Dilemmas in the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65237"/>
            <a:ext cx="6858000" cy="4678363"/>
          </a:xfrm>
        </p:spPr>
        <p:txBody>
          <a:bodyPr>
            <a:normAutofit/>
          </a:bodyPr>
          <a:lstStyle/>
          <a:p>
            <a:pPr fontAlgn="base">
              <a:spcBef>
                <a:spcPts val="2400"/>
              </a:spcBef>
            </a:pPr>
            <a:r>
              <a:rPr lang="en-US" dirty="0">
                <a:solidFill>
                  <a:schemeClr val="tx1"/>
                </a:solidFill>
              </a:rPr>
              <a:t>Former </a:t>
            </a:r>
            <a:r>
              <a:rPr lang="en-US" b="1" dirty="0">
                <a:solidFill>
                  <a:schemeClr val="tx1"/>
                </a:solidFill>
              </a:rPr>
              <a:t>Wells Fargo</a:t>
            </a:r>
            <a:r>
              <a:rPr lang="en-US" dirty="0">
                <a:solidFill>
                  <a:schemeClr val="tx1"/>
                </a:solidFill>
              </a:rPr>
              <a:t> Employees Describe Toxic Sales Culture, Even At </a:t>
            </a:r>
            <a:r>
              <a:rPr lang="en-US" dirty="0" smtClean="0">
                <a:solidFill>
                  <a:schemeClr val="tx1"/>
                </a:solidFill>
              </a:rPr>
              <a:t>HQ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NPR Story</a:t>
            </a:r>
            <a:endParaRPr lang="en-US" dirty="0">
              <a:solidFill>
                <a:schemeClr val="tx1"/>
              </a:solidFill>
            </a:endParaRPr>
          </a:p>
          <a:p>
            <a:pPr fontAlgn="base">
              <a:spcBef>
                <a:spcPts val="2400"/>
              </a:spcBef>
            </a:pPr>
            <a:r>
              <a:rPr lang="en-US" dirty="0">
                <a:solidFill>
                  <a:schemeClr val="tx1"/>
                </a:solidFill>
              </a:rPr>
              <a:t>The Poisonous Corporate Culture At Wells Fargo And </a:t>
            </a:r>
            <a:r>
              <a:rPr lang="en-US" b="1" dirty="0" smtClean="0">
                <a:solidFill>
                  <a:schemeClr val="tx1"/>
                </a:solidFill>
              </a:rPr>
              <a:t>Mylan </a:t>
            </a:r>
            <a:r>
              <a:rPr lang="en-US" dirty="0" err="1" smtClean="0">
                <a:solidFill>
                  <a:schemeClr val="tx1"/>
                </a:solidFill>
                <a:hlinkClick r:id="rId3"/>
              </a:rPr>
              <a:t>SeekingAlpha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 Story</a:t>
            </a:r>
            <a:endParaRPr lang="en-US" b="1" dirty="0">
              <a:solidFill>
                <a:schemeClr val="tx1"/>
              </a:solidFill>
            </a:endParaRPr>
          </a:p>
          <a:p>
            <a:pPr fontAlgn="base">
              <a:spcBef>
                <a:spcPts val="2400"/>
              </a:spcBef>
            </a:pPr>
            <a:r>
              <a:rPr lang="en-US" b="1" dirty="0">
                <a:solidFill>
                  <a:schemeClr val="tx1"/>
                </a:solidFill>
              </a:rPr>
              <a:t>VW</a:t>
            </a:r>
            <a:r>
              <a:rPr lang="en-US" dirty="0">
                <a:solidFill>
                  <a:schemeClr val="tx1"/>
                </a:solidFill>
              </a:rPr>
              <a:t> says </a:t>
            </a:r>
            <a:r>
              <a:rPr lang="en-US" dirty="0" smtClean="0">
                <a:solidFill>
                  <a:schemeClr val="tx1"/>
                </a:solidFill>
              </a:rPr>
              <a:t>rule-breaking </a:t>
            </a:r>
            <a:r>
              <a:rPr lang="en-US" dirty="0">
                <a:solidFill>
                  <a:schemeClr val="tx1"/>
                </a:solidFill>
              </a:rPr>
              <a:t>culture at root of emissions </a:t>
            </a:r>
            <a:r>
              <a:rPr lang="en-US" dirty="0" smtClean="0">
                <a:solidFill>
                  <a:schemeClr val="tx1"/>
                </a:solidFill>
              </a:rPr>
              <a:t>scandal </a:t>
            </a:r>
            <a:r>
              <a:rPr lang="en-US" dirty="0" err="1" smtClean="0">
                <a:solidFill>
                  <a:schemeClr val="tx1"/>
                </a:solidFill>
                <a:hlinkClick r:id="rId4"/>
              </a:rPr>
              <a:t>Technica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 Story</a:t>
            </a:r>
            <a:endParaRPr lang="en-US" dirty="0">
              <a:solidFill>
                <a:schemeClr val="tx1"/>
              </a:solidFill>
            </a:endParaRPr>
          </a:p>
          <a:p>
            <a:pPr fontAlgn="base">
              <a:spcBef>
                <a:spcPts val="2400"/>
              </a:spcBef>
            </a:pPr>
            <a:r>
              <a:rPr lang="en-US" b="1" dirty="0">
                <a:solidFill>
                  <a:schemeClr val="tx1"/>
                </a:solidFill>
              </a:rPr>
              <a:t>Samsung</a:t>
            </a:r>
            <a:r>
              <a:rPr lang="en-US" dirty="0">
                <a:solidFill>
                  <a:schemeClr val="tx1"/>
                </a:solidFill>
              </a:rPr>
              <a:t>’s double standard in handling Note 7 </a:t>
            </a:r>
            <a:r>
              <a:rPr lang="en-US" dirty="0" smtClean="0">
                <a:solidFill>
                  <a:schemeClr val="tx1"/>
                </a:solidFill>
              </a:rPr>
              <a:t>recall </a:t>
            </a:r>
            <a:r>
              <a:rPr lang="en-US" dirty="0" smtClean="0">
                <a:solidFill>
                  <a:schemeClr val="tx1"/>
                </a:solidFill>
                <a:hlinkClick r:id="rId5"/>
              </a:rPr>
              <a:t>News.cn Story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1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038"/>
            <a:ext cx="9144000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Next Steps Regarding Strategy &amp; Ethics?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143000"/>
            <a:ext cx="7239000" cy="4614070"/>
          </a:xfrm>
        </p:spPr>
        <p:txBody>
          <a:bodyPr/>
          <a:lstStyle/>
          <a:p>
            <a:r>
              <a:rPr lang="en-US" dirty="0" smtClean="0"/>
              <a:t>What factors determine if a strategy is ethical?</a:t>
            </a:r>
          </a:p>
          <a:p>
            <a:r>
              <a:rPr lang="en-US" dirty="0" smtClean="0"/>
              <a:t>What role do our </a:t>
            </a:r>
            <a:r>
              <a:rPr lang="en-US" b="1" i="1" dirty="0" smtClean="0"/>
              <a:t>strategy tools</a:t>
            </a:r>
            <a:r>
              <a:rPr lang="en-US" dirty="0" smtClean="0"/>
              <a:t> play in making ethical decisions?</a:t>
            </a:r>
          </a:p>
          <a:p>
            <a:r>
              <a:rPr lang="en-US" dirty="0" smtClean="0"/>
              <a:t>How can we design a </a:t>
            </a:r>
            <a:r>
              <a:rPr lang="en-US" b="1" i="1" dirty="0" smtClean="0"/>
              <a:t>process</a:t>
            </a:r>
            <a:r>
              <a:rPr lang="en-US" dirty="0" smtClean="0"/>
              <a:t> to assure that ethical issues are considered appropriately?</a:t>
            </a:r>
          </a:p>
          <a:p>
            <a:r>
              <a:rPr lang="en-US" dirty="0" smtClean="0"/>
              <a:t>How can we design an </a:t>
            </a:r>
            <a:r>
              <a:rPr lang="en-US" b="1" i="1" dirty="0" smtClean="0"/>
              <a:t>organization</a:t>
            </a:r>
            <a:r>
              <a:rPr lang="en-US" b="1" dirty="0" smtClean="0"/>
              <a:t> </a:t>
            </a:r>
            <a:r>
              <a:rPr lang="en-US" dirty="0" smtClean="0"/>
              <a:t>so ethical issues are identified and addressed?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781800" y="4038600"/>
            <a:ext cx="2286000" cy="2286000"/>
            <a:chOff x="2133600" y="1219200"/>
            <a:chExt cx="4876800" cy="4876800"/>
          </a:xfrm>
        </p:grpSpPr>
        <p:sp>
          <p:nvSpPr>
            <p:cNvPr id="5" name="5-Point Star 4"/>
            <p:cNvSpPr/>
            <p:nvPr/>
          </p:nvSpPr>
          <p:spPr>
            <a:xfrm>
              <a:off x="2209800" y="1447800"/>
              <a:ext cx="4724400" cy="4572000"/>
            </a:xfrm>
            <a:prstGeom prst="star5">
              <a:avLst/>
            </a:prstGeom>
            <a:gradFill flip="none" rotWithShape="1">
              <a:gsLst>
                <a:gs pos="0">
                  <a:srgbClr val="740000"/>
                </a:gs>
                <a:gs pos="79000">
                  <a:srgbClr val="48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/>
            </a:p>
          </p:txBody>
        </p:sp>
        <p:sp>
          <p:nvSpPr>
            <p:cNvPr id="6" name="Diamond 5"/>
            <p:cNvSpPr/>
            <p:nvPr/>
          </p:nvSpPr>
          <p:spPr>
            <a:xfrm>
              <a:off x="4038600" y="1219200"/>
              <a:ext cx="1066800" cy="1447800"/>
            </a:xfrm>
            <a:prstGeom prst="diamond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/>
                <a:t>Strategy</a:t>
              </a:r>
              <a:endParaRPr lang="en-US" sz="1000" dirty="0"/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867400" y="28956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/>
                <a:t>Structure</a:t>
              </a:r>
              <a:endParaRPr lang="en-US" sz="1000" dirty="0"/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133600" y="28956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/>
                <a:t>People</a:t>
              </a:r>
              <a:endParaRPr lang="en-US" sz="1000" dirty="0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5181600" y="51054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/>
                <a:t>Processes</a:t>
              </a:r>
              <a:endParaRPr lang="en-US" sz="1000" dirty="0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819400" y="51054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/>
                <a:t>Rewards</a:t>
              </a:r>
              <a:endParaRPr lang="en-US" sz="1000" dirty="0"/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962400" y="3505200"/>
              <a:ext cx="1143000" cy="990600"/>
            </a:xfrm>
            <a:prstGeom prst="ellipse">
              <a:avLst/>
            </a:prstGeom>
            <a:solidFill>
              <a:srgbClr val="3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/>
                <a:t>Symbols</a:t>
              </a:r>
              <a:endParaRPr lang="en-US" sz="1000" dirty="0"/>
            </a:p>
          </p:txBody>
        </p:sp>
      </p:grpSp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152400" y="685800"/>
            <a:ext cx="8915400" cy="0"/>
          </a:xfrm>
          <a:prstGeom prst="line">
            <a:avLst/>
          </a:prstGeom>
          <a:noFill/>
          <a:ln w="34925">
            <a:gradFill flip="none" rotWithShape="1">
              <a:gsLst>
                <a:gs pos="0">
                  <a:srgbClr val="920000"/>
                </a:gs>
                <a:gs pos="50000">
                  <a:srgbClr val="580000"/>
                </a:gs>
                <a:gs pos="100000">
                  <a:srgbClr val="920000"/>
                </a:gs>
              </a:gsLst>
              <a:lin ang="0" scaled="1"/>
              <a:tileRect/>
            </a:gra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8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2D9B4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1324" y="13716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760000"/>
                </a:solidFill>
              </a:rPr>
              <a:t>Ethics and Strategy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177824" y="2209800"/>
            <a:ext cx="2819400" cy="5232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smtClean="0">
                <a:latin typeface="+mn-lt"/>
              </a:rPr>
              <a:t>10/21/16</a:t>
            </a:r>
            <a:endParaRPr lang="en-US" sz="28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712638"/>
            <a:ext cx="7651049" cy="239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7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12065</TotalTime>
  <Words>883</Words>
  <Application>Microsoft Office PowerPoint</Application>
  <PresentationFormat>On-screen Show (4:3)</PresentationFormat>
  <Paragraphs>194</Paragraphs>
  <Slides>24</Slides>
  <Notes>9</Notes>
  <HiddenSlides>5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Culture Artifact Hunt Exercise</vt:lpstr>
      <vt:lpstr>Artifacts: What Makes Culture Tangible? </vt:lpstr>
      <vt:lpstr>Cultural Artifacts @ Disney</vt:lpstr>
      <vt:lpstr>Symbols: Samsung Burned $50M of Phones</vt:lpstr>
      <vt:lpstr>Below the Water Line of Culture</vt:lpstr>
      <vt:lpstr>Examples of Artifacts</vt:lpstr>
      <vt:lpstr>What is the EMBA Culture?</vt:lpstr>
      <vt:lpstr>What is the EMBA Culture?</vt:lpstr>
      <vt:lpstr>Team5 Purple Artifacts</vt:lpstr>
      <vt:lpstr>Team6 Blue Artifacts</vt:lpstr>
      <vt:lpstr> How Widely is the Culture Shared?</vt:lpstr>
      <vt:lpstr>When the old rules suddenly don’t apply…</vt:lpstr>
      <vt:lpstr>Levers to Influence Culture</vt:lpstr>
      <vt:lpstr>Levers to Influence Culture</vt:lpstr>
      <vt:lpstr>Change Management Steps</vt:lpstr>
      <vt:lpstr>Practical Implications</vt:lpstr>
      <vt:lpstr>Ethics and Strategy</vt:lpstr>
      <vt:lpstr>A Few Ethical Dilemmas from our Cases</vt:lpstr>
      <vt:lpstr>Debate: A deeper dive into chocolate</vt:lpstr>
      <vt:lpstr>Union Carbide Bhopal India Disaster</vt:lpstr>
      <vt:lpstr>Process for Ethical Decision-Making</vt:lpstr>
      <vt:lpstr>Culture &amp; Ethical Dilemmas in the News</vt:lpstr>
      <vt:lpstr>Next Steps Regarding Strategy &amp; Ethics?</vt:lpstr>
      <vt:lpstr>Ethics and Strategy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rcoff@bus.wisc.edu</dc:creator>
  <cp:lastModifiedBy>Russ Coff</cp:lastModifiedBy>
  <cp:revision>395</cp:revision>
  <cp:lastPrinted>2016-10-21T15:11:34Z</cp:lastPrinted>
  <dcterms:created xsi:type="dcterms:W3CDTF">2013-05-30T16:07:04Z</dcterms:created>
  <dcterms:modified xsi:type="dcterms:W3CDTF">2016-10-22T16:47:54Z</dcterms:modified>
</cp:coreProperties>
</file>